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  <p:sldMasterId id="2147483677" r:id="rId5"/>
  </p:sldMasterIdLst>
  <p:notesMasterIdLst>
    <p:notesMasterId r:id="rId28"/>
  </p:notesMasterIdLst>
  <p:sldIdLst>
    <p:sldId id="268" r:id="rId6"/>
    <p:sldId id="272" r:id="rId7"/>
    <p:sldId id="296" r:id="rId8"/>
    <p:sldId id="286" r:id="rId9"/>
    <p:sldId id="287" r:id="rId10"/>
    <p:sldId id="288" r:id="rId11"/>
    <p:sldId id="271" r:id="rId12"/>
    <p:sldId id="289" r:id="rId13"/>
    <p:sldId id="290" r:id="rId14"/>
    <p:sldId id="291" r:id="rId15"/>
    <p:sldId id="292" r:id="rId16"/>
    <p:sldId id="293" r:id="rId17"/>
    <p:sldId id="294" r:id="rId18"/>
    <p:sldId id="284" r:id="rId19"/>
    <p:sldId id="283" r:id="rId20"/>
    <p:sldId id="285" r:id="rId21"/>
    <p:sldId id="264" r:id="rId22"/>
    <p:sldId id="295" r:id="rId23"/>
    <p:sldId id="270" r:id="rId24"/>
    <p:sldId id="265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FF00FF"/>
    <a:srgbClr val="009900"/>
    <a:srgbClr val="33CC33"/>
    <a:srgbClr val="006600"/>
    <a:srgbClr val="3399FF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20" autoAdjust="0"/>
    <p:restoredTop sz="99458" autoAdjust="0"/>
  </p:normalViewPr>
  <p:slideViewPr>
    <p:cSldViewPr>
      <p:cViewPr varScale="1">
        <p:scale>
          <a:sx n="74" d="100"/>
          <a:sy n="74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ruynee:AGATA:detector_statistics_sep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iter\AGATA\AGATAweekGSI12\detector_FailuresRate-06_06_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7.2056269932975203E-2"/>
          <c:y val="0.23411371237458187"/>
          <c:w val="0.85676662420305605"/>
          <c:h val="0.52842809364548693"/>
        </c:manualLayout>
      </c:layout>
      <c:barChart>
        <c:barDir val="col"/>
        <c:grouping val="clustered"/>
        <c:ser>
          <c:idx val="0"/>
          <c:order val="0"/>
          <c:tx>
            <c:strRef>
              <c:f>Failures!$E$3</c:f>
              <c:strCache>
                <c:ptCount val="1"/>
                <c:pt idx="0">
                  <c:v>event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Failures!$D$4:$D$28</c:f>
              <c:numCache>
                <c:formatCode>m/d/yyyy;@</c:formatCode>
                <c:ptCount val="25"/>
                <c:pt idx="0">
                  <c:v>38687</c:v>
                </c:pt>
                <c:pt idx="1">
                  <c:v>38718</c:v>
                </c:pt>
                <c:pt idx="2">
                  <c:v>38899</c:v>
                </c:pt>
                <c:pt idx="3">
                  <c:v>39234</c:v>
                </c:pt>
                <c:pt idx="4">
                  <c:v>39295</c:v>
                </c:pt>
                <c:pt idx="5">
                  <c:v>39476</c:v>
                </c:pt>
                <c:pt idx="6">
                  <c:v>39479</c:v>
                </c:pt>
                <c:pt idx="7">
                  <c:v>39508</c:v>
                </c:pt>
                <c:pt idx="8">
                  <c:v>39661</c:v>
                </c:pt>
                <c:pt idx="9">
                  <c:v>39692</c:v>
                </c:pt>
                <c:pt idx="10">
                  <c:v>39850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40127</c:v>
                </c:pt>
                <c:pt idx="15">
                  <c:v>40179</c:v>
                </c:pt>
                <c:pt idx="16" formatCode="m/d/yy">
                  <c:v>40349</c:v>
                </c:pt>
                <c:pt idx="17" formatCode="m/d/yy">
                  <c:v>40452</c:v>
                </c:pt>
                <c:pt idx="18" formatCode="m/d/yy">
                  <c:v>40364</c:v>
                </c:pt>
                <c:pt idx="19" formatCode="m/d/yy">
                  <c:v>40575</c:v>
                </c:pt>
                <c:pt idx="20" formatCode="m/d/yy">
                  <c:v>40589</c:v>
                </c:pt>
                <c:pt idx="21" formatCode="m/d/yy">
                  <c:v>40738</c:v>
                </c:pt>
                <c:pt idx="22" formatCode="m/d/yy">
                  <c:v>40756</c:v>
                </c:pt>
                <c:pt idx="23" formatCode="m/d/yy">
                  <c:v>40780</c:v>
                </c:pt>
              </c:numCache>
            </c:numRef>
          </c:cat>
          <c:val>
            <c:numRef>
              <c:f>Failures!$E$4:$E$28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axId val="40681472"/>
        <c:axId val="40683008"/>
      </c:barChart>
      <c:dateAx>
        <c:axId val="40681472"/>
        <c:scaling>
          <c:orientation val="minMax"/>
          <c:max val="40909"/>
          <c:min val="38353"/>
        </c:scaling>
        <c:axPos val="b"/>
        <c:numFmt formatCode="mm/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0683008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40683008"/>
        <c:scaling>
          <c:orientation val="minMax"/>
        </c:scaling>
        <c:delete val="1"/>
        <c:axPos val="l"/>
        <c:numFmt formatCode="General" sourceLinked="1"/>
        <c:tickLblPos val="nextTo"/>
        <c:crossAx val="40681472"/>
        <c:crossesAt val="38353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 lang="fr-FR"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AGATA crystal pool</a:t>
            </a:r>
          </a:p>
        </c:rich>
      </c:tx>
      <c:layout>
        <c:manualLayout>
          <c:xMode val="edge"/>
          <c:yMode val="edge"/>
          <c:x val="0.37853773584905753"/>
          <c:y val="9.195419538075005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74528301886802"/>
          <c:y val="6.5681550315499077E-2"/>
          <c:w val="0.80896226415094208"/>
          <c:h val="0.79803083633331606"/>
        </c:manualLayout>
      </c:layout>
      <c:lineChart>
        <c:grouping val="standard"/>
        <c:ser>
          <c:idx val="0"/>
          <c:order val="0"/>
          <c:tx>
            <c:strRef>
              <c:f>'Sorted on Dates'!$Q$2</c:f>
              <c:strCache>
                <c:ptCount val="1"/>
                <c:pt idx="0">
                  <c:v>deliveries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'Sorted on Dates'!$P$3:$P$111</c:f>
              <c:numCache>
                <c:formatCode>dd/mm/yy</c:formatCode>
                <c:ptCount val="109"/>
                <c:pt idx="0" formatCode="dd/mm/yyyy">
                  <c:v>38353</c:v>
                </c:pt>
                <c:pt idx="1">
                  <c:v>38596</c:v>
                </c:pt>
                <c:pt idx="2">
                  <c:v>38657</c:v>
                </c:pt>
                <c:pt idx="3">
                  <c:v>38687</c:v>
                </c:pt>
                <c:pt idx="4">
                  <c:v>38687</c:v>
                </c:pt>
                <c:pt idx="5">
                  <c:v>38718</c:v>
                </c:pt>
                <c:pt idx="6">
                  <c:v>38777</c:v>
                </c:pt>
                <c:pt idx="7">
                  <c:v>38838</c:v>
                </c:pt>
                <c:pt idx="8">
                  <c:v>38869</c:v>
                </c:pt>
                <c:pt idx="9">
                  <c:v>38869</c:v>
                </c:pt>
                <c:pt idx="10">
                  <c:v>38899</c:v>
                </c:pt>
                <c:pt idx="11">
                  <c:v>38930</c:v>
                </c:pt>
                <c:pt idx="12">
                  <c:v>38930</c:v>
                </c:pt>
                <c:pt idx="13">
                  <c:v>38991</c:v>
                </c:pt>
                <c:pt idx="14">
                  <c:v>39022</c:v>
                </c:pt>
                <c:pt idx="15">
                  <c:v>39022</c:v>
                </c:pt>
                <c:pt idx="16">
                  <c:v>39173</c:v>
                </c:pt>
                <c:pt idx="17">
                  <c:v>39234</c:v>
                </c:pt>
                <c:pt idx="18">
                  <c:v>39234</c:v>
                </c:pt>
                <c:pt idx="19">
                  <c:v>39234</c:v>
                </c:pt>
                <c:pt idx="20">
                  <c:v>39234</c:v>
                </c:pt>
                <c:pt idx="21">
                  <c:v>39295</c:v>
                </c:pt>
                <c:pt idx="22">
                  <c:v>39295</c:v>
                </c:pt>
                <c:pt idx="23">
                  <c:v>39326</c:v>
                </c:pt>
                <c:pt idx="24">
                  <c:v>39326</c:v>
                </c:pt>
                <c:pt idx="25">
                  <c:v>39392</c:v>
                </c:pt>
                <c:pt idx="26">
                  <c:v>39427</c:v>
                </c:pt>
                <c:pt idx="27">
                  <c:v>39427</c:v>
                </c:pt>
                <c:pt idx="28">
                  <c:v>39427</c:v>
                </c:pt>
                <c:pt idx="29">
                  <c:v>39434</c:v>
                </c:pt>
                <c:pt idx="30">
                  <c:v>39437</c:v>
                </c:pt>
                <c:pt idx="31">
                  <c:v>39476</c:v>
                </c:pt>
                <c:pt idx="32">
                  <c:v>39479</c:v>
                </c:pt>
                <c:pt idx="33">
                  <c:v>39479</c:v>
                </c:pt>
                <c:pt idx="34">
                  <c:v>39508</c:v>
                </c:pt>
                <c:pt idx="35">
                  <c:v>39560</c:v>
                </c:pt>
                <c:pt idx="36">
                  <c:v>39604</c:v>
                </c:pt>
                <c:pt idx="37">
                  <c:v>39630</c:v>
                </c:pt>
                <c:pt idx="38">
                  <c:v>39645</c:v>
                </c:pt>
                <c:pt idx="39">
                  <c:v>39661</c:v>
                </c:pt>
                <c:pt idx="40">
                  <c:v>39661</c:v>
                </c:pt>
                <c:pt idx="41">
                  <c:v>39713</c:v>
                </c:pt>
                <c:pt idx="42">
                  <c:v>39730</c:v>
                </c:pt>
                <c:pt idx="43">
                  <c:v>39738</c:v>
                </c:pt>
                <c:pt idx="44">
                  <c:v>39770</c:v>
                </c:pt>
                <c:pt idx="45">
                  <c:v>39780</c:v>
                </c:pt>
                <c:pt idx="46">
                  <c:v>39835</c:v>
                </c:pt>
                <c:pt idx="47">
                  <c:v>39845</c:v>
                </c:pt>
                <c:pt idx="48">
                  <c:v>39850</c:v>
                </c:pt>
                <c:pt idx="49">
                  <c:v>39877</c:v>
                </c:pt>
                <c:pt idx="50">
                  <c:v>39904</c:v>
                </c:pt>
                <c:pt idx="51">
                  <c:v>39933</c:v>
                </c:pt>
                <c:pt idx="52">
                  <c:v>39982</c:v>
                </c:pt>
                <c:pt idx="53">
                  <c:v>39987</c:v>
                </c:pt>
                <c:pt idx="54">
                  <c:v>39995</c:v>
                </c:pt>
                <c:pt idx="55">
                  <c:v>39995</c:v>
                </c:pt>
                <c:pt idx="56">
                  <c:v>40022</c:v>
                </c:pt>
                <c:pt idx="57">
                  <c:v>40057</c:v>
                </c:pt>
                <c:pt idx="58">
                  <c:v>40057</c:v>
                </c:pt>
                <c:pt idx="59">
                  <c:v>40091</c:v>
                </c:pt>
                <c:pt idx="60">
                  <c:v>40120</c:v>
                </c:pt>
                <c:pt idx="61">
                  <c:v>40127</c:v>
                </c:pt>
                <c:pt idx="62">
                  <c:v>40176</c:v>
                </c:pt>
                <c:pt idx="63">
                  <c:v>40214</c:v>
                </c:pt>
                <c:pt idx="64">
                  <c:v>40262</c:v>
                </c:pt>
                <c:pt idx="65">
                  <c:v>40299</c:v>
                </c:pt>
                <c:pt idx="66">
                  <c:v>40337</c:v>
                </c:pt>
                <c:pt idx="67">
                  <c:v>40364</c:v>
                </c:pt>
                <c:pt idx="68">
                  <c:v>40364</c:v>
                </c:pt>
                <c:pt idx="69">
                  <c:v>40415</c:v>
                </c:pt>
                <c:pt idx="70">
                  <c:v>40452</c:v>
                </c:pt>
                <c:pt idx="71">
                  <c:v>40470</c:v>
                </c:pt>
                <c:pt idx="72">
                  <c:v>40512</c:v>
                </c:pt>
                <c:pt idx="73">
                  <c:v>40512</c:v>
                </c:pt>
                <c:pt idx="74">
                  <c:v>40535</c:v>
                </c:pt>
                <c:pt idx="75">
                  <c:v>40575</c:v>
                </c:pt>
                <c:pt idx="76">
                  <c:v>40589</c:v>
                </c:pt>
                <c:pt idx="77">
                  <c:v>40589</c:v>
                </c:pt>
                <c:pt idx="78">
                  <c:v>40589</c:v>
                </c:pt>
                <c:pt idx="79">
                  <c:v>40631</c:v>
                </c:pt>
                <c:pt idx="80">
                  <c:v>40653</c:v>
                </c:pt>
                <c:pt idx="81">
                  <c:v>40661</c:v>
                </c:pt>
                <c:pt idx="82">
                  <c:v>40680</c:v>
                </c:pt>
                <c:pt idx="83">
                  <c:v>40689</c:v>
                </c:pt>
                <c:pt idx="84">
                  <c:v>40695</c:v>
                </c:pt>
                <c:pt idx="85">
                  <c:v>40731</c:v>
                </c:pt>
                <c:pt idx="86">
                  <c:v>40738</c:v>
                </c:pt>
                <c:pt idx="87">
                  <c:v>40745</c:v>
                </c:pt>
                <c:pt idx="88">
                  <c:v>40784</c:v>
                </c:pt>
                <c:pt idx="89">
                  <c:v>40784</c:v>
                </c:pt>
                <c:pt idx="90">
                  <c:v>40787</c:v>
                </c:pt>
                <c:pt idx="91">
                  <c:v>40787</c:v>
                </c:pt>
                <c:pt idx="92">
                  <c:v>40787</c:v>
                </c:pt>
                <c:pt idx="93">
                  <c:v>40787</c:v>
                </c:pt>
                <c:pt idx="94">
                  <c:v>40787</c:v>
                </c:pt>
                <c:pt idx="95">
                  <c:v>40851</c:v>
                </c:pt>
                <c:pt idx="96">
                  <c:v>40865</c:v>
                </c:pt>
                <c:pt idx="97">
                  <c:v>40865</c:v>
                </c:pt>
                <c:pt idx="98">
                  <c:v>40891</c:v>
                </c:pt>
                <c:pt idx="99">
                  <c:v>40969</c:v>
                </c:pt>
                <c:pt idx="100">
                  <c:v>40975</c:v>
                </c:pt>
                <c:pt idx="101">
                  <c:v>40975</c:v>
                </c:pt>
                <c:pt idx="102">
                  <c:v>40975</c:v>
                </c:pt>
                <c:pt idx="103">
                  <c:v>41026</c:v>
                </c:pt>
                <c:pt idx="104">
                  <c:v>41026</c:v>
                </c:pt>
                <c:pt idx="105">
                  <c:v>41026</c:v>
                </c:pt>
                <c:pt idx="106">
                  <c:v>41026</c:v>
                </c:pt>
                <c:pt idx="107">
                  <c:v>41026</c:v>
                </c:pt>
                <c:pt idx="108">
                  <c:v>41066</c:v>
                </c:pt>
              </c:numCache>
            </c:numRef>
          </c:cat>
          <c:val>
            <c:numRef>
              <c:f>'Sorted on Dates'!$Q$3:$Q$111</c:f>
              <c:numCache>
                <c:formatCode>General</c:formatCode>
                <c:ptCount val="10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18</c:v>
                </c:pt>
                <c:pt idx="56">
                  <c:v>19</c:v>
                </c:pt>
                <c:pt idx="57">
                  <c:v>19</c:v>
                </c:pt>
                <c:pt idx="58">
                  <c:v>19</c:v>
                </c:pt>
                <c:pt idx="59">
                  <c:v>19</c:v>
                </c:pt>
                <c:pt idx="60">
                  <c:v>19</c:v>
                </c:pt>
                <c:pt idx="61">
                  <c:v>19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21</c:v>
                </c:pt>
                <c:pt idx="70">
                  <c:v>21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25</c:v>
                </c:pt>
                <c:pt idx="81">
                  <c:v>25</c:v>
                </c:pt>
                <c:pt idx="82">
                  <c:v>26</c:v>
                </c:pt>
                <c:pt idx="83">
                  <c:v>26</c:v>
                </c:pt>
                <c:pt idx="84">
                  <c:v>27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29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</c:numCache>
            </c:numRef>
          </c:val>
        </c:ser>
        <c:ser>
          <c:idx val="1"/>
          <c:order val="1"/>
          <c:tx>
            <c:strRef>
              <c:f>'Sorted on Dates'!$R$2</c:f>
              <c:strCache>
                <c:ptCount val="1"/>
                <c:pt idx="0">
                  <c:v>1st time accepted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'Sorted on Dates'!$P$3:$P$111</c:f>
              <c:numCache>
                <c:formatCode>dd/mm/yy</c:formatCode>
                <c:ptCount val="109"/>
                <c:pt idx="0" formatCode="dd/mm/yyyy">
                  <c:v>38353</c:v>
                </c:pt>
                <c:pt idx="1">
                  <c:v>38596</c:v>
                </c:pt>
                <c:pt idx="2">
                  <c:v>38657</c:v>
                </c:pt>
                <c:pt idx="3">
                  <c:v>38687</c:v>
                </c:pt>
                <c:pt idx="4">
                  <c:v>38687</c:v>
                </c:pt>
                <c:pt idx="5">
                  <c:v>38718</c:v>
                </c:pt>
                <c:pt idx="6">
                  <c:v>38777</c:v>
                </c:pt>
                <c:pt idx="7">
                  <c:v>38838</c:v>
                </c:pt>
                <c:pt idx="8">
                  <c:v>38869</c:v>
                </c:pt>
                <c:pt idx="9">
                  <c:v>38869</c:v>
                </c:pt>
                <c:pt idx="10">
                  <c:v>38899</c:v>
                </c:pt>
                <c:pt idx="11">
                  <c:v>38930</c:v>
                </c:pt>
                <c:pt idx="12">
                  <c:v>38930</c:v>
                </c:pt>
                <c:pt idx="13">
                  <c:v>38991</c:v>
                </c:pt>
                <c:pt idx="14">
                  <c:v>39022</c:v>
                </c:pt>
                <c:pt idx="15">
                  <c:v>39022</c:v>
                </c:pt>
                <c:pt idx="16">
                  <c:v>39173</c:v>
                </c:pt>
                <c:pt idx="17">
                  <c:v>39234</c:v>
                </c:pt>
                <c:pt idx="18">
                  <c:v>39234</c:v>
                </c:pt>
                <c:pt idx="19">
                  <c:v>39234</c:v>
                </c:pt>
                <c:pt idx="20">
                  <c:v>39234</c:v>
                </c:pt>
                <c:pt idx="21">
                  <c:v>39295</c:v>
                </c:pt>
                <c:pt idx="22">
                  <c:v>39295</c:v>
                </c:pt>
                <c:pt idx="23">
                  <c:v>39326</c:v>
                </c:pt>
                <c:pt idx="24">
                  <c:v>39326</c:v>
                </c:pt>
                <c:pt idx="25">
                  <c:v>39392</c:v>
                </c:pt>
                <c:pt idx="26">
                  <c:v>39427</c:v>
                </c:pt>
                <c:pt idx="27">
                  <c:v>39427</c:v>
                </c:pt>
                <c:pt idx="28">
                  <c:v>39427</c:v>
                </c:pt>
                <c:pt idx="29">
                  <c:v>39434</c:v>
                </c:pt>
                <c:pt idx="30">
                  <c:v>39437</c:v>
                </c:pt>
                <c:pt idx="31">
                  <c:v>39476</c:v>
                </c:pt>
                <c:pt idx="32">
                  <c:v>39479</c:v>
                </c:pt>
                <c:pt idx="33">
                  <c:v>39479</c:v>
                </c:pt>
                <c:pt idx="34">
                  <c:v>39508</c:v>
                </c:pt>
                <c:pt idx="35">
                  <c:v>39560</c:v>
                </c:pt>
                <c:pt idx="36">
                  <c:v>39604</c:v>
                </c:pt>
                <c:pt idx="37">
                  <c:v>39630</c:v>
                </c:pt>
                <c:pt idx="38">
                  <c:v>39645</c:v>
                </c:pt>
                <c:pt idx="39">
                  <c:v>39661</c:v>
                </c:pt>
                <c:pt idx="40">
                  <c:v>39661</c:v>
                </c:pt>
                <c:pt idx="41">
                  <c:v>39713</c:v>
                </c:pt>
                <c:pt idx="42">
                  <c:v>39730</c:v>
                </c:pt>
                <c:pt idx="43">
                  <c:v>39738</c:v>
                </c:pt>
                <c:pt idx="44">
                  <c:v>39770</c:v>
                </c:pt>
                <c:pt idx="45">
                  <c:v>39780</c:v>
                </c:pt>
                <c:pt idx="46">
                  <c:v>39835</c:v>
                </c:pt>
                <c:pt idx="47">
                  <c:v>39845</c:v>
                </c:pt>
                <c:pt idx="48">
                  <c:v>39850</c:v>
                </c:pt>
                <c:pt idx="49">
                  <c:v>39877</c:v>
                </c:pt>
                <c:pt idx="50">
                  <c:v>39904</c:v>
                </c:pt>
                <c:pt idx="51">
                  <c:v>39933</c:v>
                </c:pt>
                <c:pt idx="52">
                  <c:v>39982</c:v>
                </c:pt>
                <c:pt idx="53">
                  <c:v>39987</c:v>
                </c:pt>
                <c:pt idx="54">
                  <c:v>39995</c:v>
                </c:pt>
                <c:pt idx="55">
                  <c:v>39995</c:v>
                </c:pt>
                <c:pt idx="56">
                  <c:v>40022</c:v>
                </c:pt>
                <c:pt idx="57">
                  <c:v>40057</c:v>
                </c:pt>
                <c:pt idx="58">
                  <c:v>40057</c:v>
                </c:pt>
                <c:pt idx="59">
                  <c:v>40091</c:v>
                </c:pt>
                <c:pt idx="60">
                  <c:v>40120</c:v>
                </c:pt>
                <c:pt idx="61">
                  <c:v>40127</c:v>
                </c:pt>
                <c:pt idx="62">
                  <c:v>40176</c:v>
                </c:pt>
                <c:pt idx="63">
                  <c:v>40214</c:v>
                </c:pt>
                <c:pt idx="64">
                  <c:v>40262</c:v>
                </c:pt>
                <c:pt idx="65">
                  <c:v>40299</c:v>
                </c:pt>
                <c:pt idx="66">
                  <c:v>40337</c:v>
                </c:pt>
                <c:pt idx="67">
                  <c:v>40364</c:v>
                </c:pt>
                <c:pt idx="68">
                  <c:v>40364</c:v>
                </c:pt>
                <c:pt idx="69">
                  <c:v>40415</c:v>
                </c:pt>
                <c:pt idx="70">
                  <c:v>40452</c:v>
                </c:pt>
                <c:pt idx="71">
                  <c:v>40470</c:v>
                </c:pt>
                <c:pt idx="72">
                  <c:v>40512</c:v>
                </c:pt>
                <c:pt idx="73">
                  <c:v>40512</c:v>
                </c:pt>
                <c:pt idx="74">
                  <c:v>40535</c:v>
                </c:pt>
                <c:pt idx="75">
                  <c:v>40575</c:v>
                </c:pt>
                <c:pt idx="76">
                  <c:v>40589</c:v>
                </c:pt>
                <c:pt idx="77">
                  <c:v>40589</c:v>
                </c:pt>
                <c:pt idx="78">
                  <c:v>40589</c:v>
                </c:pt>
                <c:pt idx="79">
                  <c:v>40631</c:v>
                </c:pt>
                <c:pt idx="80">
                  <c:v>40653</c:v>
                </c:pt>
                <c:pt idx="81">
                  <c:v>40661</c:v>
                </c:pt>
                <c:pt idx="82">
                  <c:v>40680</c:v>
                </c:pt>
                <c:pt idx="83">
                  <c:v>40689</c:v>
                </c:pt>
                <c:pt idx="84">
                  <c:v>40695</c:v>
                </c:pt>
                <c:pt idx="85">
                  <c:v>40731</c:v>
                </c:pt>
                <c:pt idx="86">
                  <c:v>40738</c:v>
                </c:pt>
                <c:pt idx="87">
                  <c:v>40745</c:v>
                </c:pt>
                <c:pt idx="88">
                  <c:v>40784</c:v>
                </c:pt>
                <c:pt idx="89">
                  <c:v>40784</c:v>
                </c:pt>
                <c:pt idx="90">
                  <c:v>40787</c:v>
                </c:pt>
                <c:pt idx="91">
                  <c:v>40787</c:v>
                </c:pt>
                <c:pt idx="92">
                  <c:v>40787</c:v>
                </c:pt>
                <c:pt idx="93">
                  <c:v>40787</c:v>
                </c:pt>
                <c:pt idx="94">
                  <c:v>40787</c:v>
                </c:pt>
                <c:pt idx="95">
                  <c:v>40851</c:v>
                </c:pt>
                <c:pt idx="96">
                  <c:v>40865</c:v>
                </c:pt>
                <c:pt idx="97">
                  <c:v>40865</c:v>
                </c:pt>
                <c:pt idx="98">
                  <c:v>40891</c:v>
                </c:pt>
                <c:pt idx="99">
                  <c:v>40969</c:v>
                </c:pt>
                <c:pt idx="100">
                  <c:v>40975</c:v>
                </c:pt>
                <c:pt idx="101">
                  <c:v>40975</c:v>
                </c:pt>
                <c:pt idx="102">
                  <c:v>40975</c:v>
                </c:pt>
                <c:pt idx="103">
                  <c:v>41026</c:v>
                </c:pt>
                <c:pt idx="104">
                  <c:v>41026</c:v>
                </c:pt>
                <c:pt idx="105">
                  <c:v>41026</c:v>
                </c:pt>
                <c:pt idx="106">
                  <c:v>41026</c:v>
                </c:pt>
                <c:pt idx="107">
                  <c:v>41026</c:v>
                </c:pt>
                <c:pt idx="108">
                  <c:v>41066</c:v>
                </c:pt>
              </c:numCache>
            </c:numRef>
          </c:cat>
          <c:val>
            <c:numRef>
              <c:f>'Sorted on Dates'!$R$3:$R$111</c:f>
              <c:numCache>
                <c:formatCode>General</c:formatCode>
                <c:ptCount val="1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9</c:v>
                </c:pt>
                <c:pt idx="42">
                  <c:v>9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14</c:v>
                </c:pt>
                <c:pt idx="59">
                  <c:v>14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17</c:v>
                </c:pt>
                <c:pt idx="76">
                  <c:v>18</c:v>
                </c:pt>
                <c:pt idx="77">
                  <c:v>18</c:v>
                </c:pt>
                <c:pt idx="78">
                  <c:v>19</c:v>
                </c:pt>
                <c:pt idx="79">
                  <c:v>19</c:v>
                </c:pt>
                <c:pt idx="80">
                  <c:v>19</c:v>
                </c:pt>
                <c:pt idx="81">
                  <c:v>19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19</c:v>
                </c:pt>
                <c:pt idx="86">
                  <c:v>19</c:v>
                </c:pt>
                <c:pt idx="87">
                  <c:v>19</c:v>
                </c:pt>
                <c:pt idx="88">
                  <c:v>19</c:v>
                </c:pt>
                <c:pt idx="89">
                  <c:v>19</c:v>
                </c:pt>
                <c:pt idx="90">
                  <c:v>20</c:v>
                </c:pt>
                <c:pt idx="91">
                  <c:v>21</c:v>
                </c:pt>
                <c:pt idx="92">
                  <c:v>22</c:v>
                </c:pt>
                <c:pt idx="93">
                  <c:v>22</c:v>
                </c:pt>
                <c:pt idx="94">
                  <c:v>23</c:v>
                </c:pt>
                <c:pt idx="95">
                  <c:v>23</c:v>
                </c:pt>
                <c:pt idx="96">
                  <c:v>23</c:v>
                </c:pt>
                <c:pt idx="97">
                  <c:v>23</c:v>
                </c:pt>
                <c:pt idx="98">
                  <c:v>23</c:v>
                </c:pt>
                <c:pt idx="99">
                  <c:v>24</c:v>
                </c:pt>
                <c:pt idx="100">
                  <c:v>24</c:v>
                </c:pt>
                <c:pt idx="101">
                  <c:v>25</c:v>
                </c:pt>
                <c:pt idx="102">
                  <c:v>25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26</c:v>
                </c:pt>
                <c:pt idx="107">
                  <c:v>27</c:v>
                </c:pt>
                <c:pt idx="108">
                  <c:v>27</c:v>
                </c:pt>
              </c:numCache>
            </c:numRef>
          </c:val>
        </c:ser>
        <c:ser>
          <c:idx val="2"/>
          <c:order val="2"/>
          <c:tx>
            <c:strRef>
              <c:f>'Sorted on Dates'!$T$2</c:f>
              <c:strCache>
                <c:ptCount val="1"/>
                <c:pt idx="0">
                  <c:v>available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'Sorted on Dates'!$P$3:$P$111</c:f>
              <c:numCache>
                <c:formatCode>dd/mm/yy</c:formatCode>
                <c:ptCount val="109"/>
                <c:pt idx="0" formatCode="dd/mm/yyyy">
                  <c:v>38353</c:v>
                </c:pt>
                <c:pt idx="1">
                  <c:v>38596</c:v>
                </c:pt>
                <c:pt idx="2">
                  <c:v>38657</c:v>
                </c:pt>
                <c:pt idx="3">
                  <c:v>38687</c:v>
                </c:pt>
                <c:pt idx="4">
                  <c:v>38687</c:v>
                </c:pt>
                <c:pt idx="5">
                  <c:v>38718</c:v>
                </c:pt>
                <c:pt idx="6">
                  <c:v>38777</c:v>
                </c:pt>
                <c:pt idx="7">
                  <c:v>38838</c:v>
                </c:pt>
                <c:pt idx="8">
                  <c:v>38869</c:v>
                </c:pt>
                <c:pt idx="9">
                  <c:v>38869</c:v>
                </c:pt>
                <c:pt idx="10">
                  <c:v>38899</c:v>
                </c:pt>
                <c:pt idx="11">
                  <c:v>38930</c:v>
                </c:pt>
                <c:pt idx="12">
                  <c:v>38930</c:v>
                </c:pt>
                <c:pt idx="13">
                  <c:v>38991</c:v>
                </c:pt>
                <c:pt idx="14">
                  <c:v>39022</c:v>
                </c:pt>
                <c:pt idx="15">
                  <c:v>39022</c:v>
                </c:pt>
                <c:pt idx="16">
                  <c:v>39173</c:v>
                </c:pt>
                <c:pt idx="17">
                  <c:v>39234</c:v>
                </c:pt>
                <c:pt idx="18">
                  <c:v>39234</c:v>
                </c:pt>
                <c:pt idx="19">
                  <c:v>39234</c:v>
                </c:pt>
                <c:pt idx="20">
                  <c:v>39234</c:v>
                </c:pt>
                <c:pt idx="21">
                  <c:v>39295</c:v>
                </c:pt>
                <c:pt idx="22">
                  <c:v>39295</c:v>
                </c:pt>
                <c:pt idx="23">
                  <c:v>39326</c:v>
                </c:pt>
                <c:pt idx="24">
                  <c:v>39326</c:v>
                </c:pt>
                <c:pt idx="25">
                  <c:v>39392</c:v>
                </c:pt>
                <c:pt idx="26">
                  <c:v>39427</c:v>
                </c:pt>
                <c:pt idx="27">
                  <c:v>39427</c:v>
                </c:pt>
                <c:pt idx="28">
                  <c:v>39427</c:v>
                </c:pt>
                <c:pt idx="29">
                  <c:v>39434</c:v>
                </c:pt>
                <c:pt idx="30">
                  <c:v>39437</c:v>
                </c:pt>
                <c:pt idx="31">
                  <c:v>39476</c:v>
                </c:pt>
                <c:pt idx="32">
                  <c:v>39479</c:v>
                </c:pt>
                <c:pt idx="33">
                  <c:v>39479</c:v>
                </c:pt>
                <c:pt idx="34">
                  <c:v>39508</c:v>
                </c:pt>
                <c:pt idx="35">
                  <c:v>39560</c:v>
                </c:pt>
                <c:pt idx="36">
                  <c:v>39604</c:v>
                </c:pt>
                <c:pt idx="37">
                  <c:v>39630</c:v>
                </c:pt>
                <c:pt idx="38">
                  <c:v>39645</c:v>
                </c:pt>
                <c:pt idx="39">
                  <c:v>39661</c:v>
                </c:pt>
                <c:pt idx="40">
                  <c:v>39661</c:v>
                </c:pt>
                <c:pt idx="41">
                  <c:v>39713</c:v>
                </c:pt>
                <c:pt idx="42">
                  <c:v>39730</c:v>
                </c:pt>
                <c:pt idx="43">
                  <c:v>39738</c:v>
                </c:pt>
                <c:pt idx="44">
                  <c:v>39770</c:v>
                </c:pt>
                <c:pt idx="45">
                  <c:v>39780</c:v>
                </c:pt>
                <c:pt idx="46">
                  <c:v>39835</c:v>
                </c:pt>
                <c:pt idx="47">
                  <c:v>39845</c:v>
                </c:pt>
                <c:pt idx="48">
                  <c:v>39850</c:v>
                </c:pt>
                <c:pt idx="49">
                  <c:v>39877</c:v>
                </c:pt>
                <c:pt idx="50">
                  <c:v>39904</c:v>
                </c:pt>
                <c:pt idx="51">
                  <c:v>39933</c:v>
                </c:pt>
                <c:pt idx="52">
                  <c:v>39982</c:v>
                </c:pt>
                <c:pt idx="53">
                  <c:v>39987</c:v>
                </c:pt>
                <c:pt idx="54">
                  <c:v>39995</c:v>
                </c:pt>
                <c:pt idx="55">
                  <c:v>39995</c:v>
                </c:pt>
                <c:pt idx="56">
                  <c:v>40022</c:v>
                </c:pt>
                <c:pt idx="57">
                  <c:v>40057</c:v>
                </c:pt>
                <c:pt idx="58">
                  <c:v>40057</c:v>
                </c:pt>
                <c:pt idx="59">
                  <c:v>40091</c:v>
                </c:pt>
                <c:pt idx="60">
                  <c:v>40120</c:v>
                </c:pt>
                <c:pt idx="61">
                  <c:v>40127</c:v>
                </c:pt>
                <c:pt idx="62">
                  <c:v>40176</c:v>
                </c:pt>
                <c:pt idx="63">
                  <c:v>40214</c:v>
                </c:pt>
                <c:pt idx="64">
                  <c:v>40262</c:v>
                </c:pt>
                <c:pt idx="65">
                  <c:v>40299</c:v>
                </c:pt>
                <c:pt idx="66">
                  <c:v>40337</c:v>
                </c:pt>
                <c:pt idx="67">
                  <c:v>40364</c:v>
                </c:pt>
                <c:pt idx="68">
                  <c:v>40364</c:v>
                </c:pt>
                <c:pt idx="69">
                  <c:v>40415</c:v>
                </c:pt>
                <c:pt idx="70">
                  <c:v>40452</c:v>
                </c:pt>
                <c:pt idx="71">
                  <c:v>40470</c:v>
                </c:pt>
                <c:pt idx="72">
                  <c:v>40512</c:v>
                </c:pt>
                <c:pt idx="73">
                  <c:v>40512</c:v>
                </c:pt>
                <c:pt idx="74">
                  <c:v>40535</c:v>
                </c:pt>
                <c:pt idx="75">
                  <c:v>40575</c:v>
                </c:pt>
                <c:pt idx="76">
                  <c:v>40589</c:v>
                </c:pt>
                <c:pt idx="77">
                  <c:v>40589</c:v>
                </c:pt>
                <c:pt idx="78">
                  <c:v>40589</c:v>
                </c:pt>
                <c:pt idx="79">
                  <c:v>40631</c:v>
                </c:pt>
                <c:pt idx="80">
                  <c:v>40653</c:v>
                </c:pt>
                <c:pt idx="81">
                  <c:v>40661</c:v>
                </c:pt>
                <c:pt idx="82">
                  <c:v>40680</c:v>
                </c:pt>
                <c:pt idx="83">
                  <c:v>40689</c:v>
                </c:pt>
                <c:pt idx="84">
                  <c:v>40695</c:v>
                </c:pt>
                <c:pt idx="85">
                  <c:v>40731</c:v>
                </c:pt>
                <c:pt idx="86">
                  <c:v>40738</c:v>
                </c:pt>
                <c:pt idx="87">
                  <c:v>40745</c:v>
                </c:pt>
                <c:pt idx="88">
                  <c:v>40784</c:v>
                </c:pt>
                <c:pt idx="89">
                  <c:v>40784</c:v>
                </c:pt>
                <c:pt idx="90">
                  <c:v>40787</c:v>
                </c:pt>
                <c:pt idx="91">
                  <c:v>40787</c:v>
                </c:pt>
                <c:pt idx="92">
                  <c:v>40787</c:v>
                </c:pt>
                <c:pt idx="93">
                  <c:v>40787</c:v>
                </c:pt>
                <c:pt idx="94">
                  <c:v>40787</c:v>
                </c:pt>
                <c:pt idx="95">
                  <c:v>40851</c:v>
                </c:pt>
                <c:pt idx="96">
                  <c:v>40865</c:v>
                </c:pt>
                <c:pt idx="97">
                  <c:v>40865</c:v>
                </c:pt>
                <c:pt idx="98">
                  <c:v>40891</c:v>
                </c:pt>
                <c:pt idx="99">
                  <c:v>40969</c:v>
                </c:pt>
                <c:pt idx="100">
                  <c:v>40975</c:v>
                </c:pt>
                <c:pt idx="101">
                  <c:v>40975</c:v>
                </c:pt>
                <c:pt idx="102">
                  <c:v>40975</c:v>
                </c:pt>
                <c:pt idx="103">
                  <c:v>41026</c:v>
                </c:pt>
                <c:pt idx="104">
                  <c:v>41026</c:v>
                </c:pt>
                <c:pt idx="105">
                  <c:v>41026</c:v>
                </c:pt>
                <c:pt idx="106">
                  <c:v>41026</c:v>
                </c:pt>
                <c:pt idx="107">
                  <c:v>41026</c:v>
                </c:pt>
                <c:pt idx="108">
                  <c:v>41066</c:v>
                </c:pt>
              </c:numCache>
            </c:numRef>
          </c:cat>
          <c:val>
            <c:numRef>
              <c:f>'Sorted on Dates'!$T$3:$T$111</c:f>
              <c:numCache>
                <c:formatCode>General</c:formatCode>
                <c:ptCount val="1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9</c:v>
                </c:pt>
                <c:pt idx="42">
                  <c:v>9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13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13</c:v>
                </c:pt>
                <c:pt idx="59">
                  <c:v>13</c:v>
                </c:pt>
                <c:pt idx="60">
                  <c:v>14</c:v>
                </c:pt>
                <c:pt idx="61">
                  <c:v>14</c:v>
                </c:pt>
                <c:pt idx="62">
                  <c:v>14</c:v>
                </c:pt>
                <c:pt idx="63">
                  <c:v>14</c:v>
                </c:pt>
                <c:pt idx="64">
                  <c:v>14</c:v>
                </c:pt>
                <c:pt idx="65">
                  <c:v>14</c:v>
                </c:pt>
                <c:pt idx="66">
                  <c:v>15</c:v>
                </c:pt>
                <c:pt idx="67">
                  <c:v>15</c:v>
                </c:pt>
                <c:pt idx="68">
                  <c:v>14</c:v>
                </c:pt>
                <c:pt idx="69">
                  <c:v>14</c:v>
                </c:pt>
                <c:pt idx="70">
                  <c:v>13</c:v>
                </c:pt>
                <c:pt idx="71">
                  <c:v>14</c:v>
                </c:pt>
                <c:pt idx="72">
                  <c:v>14</c:v>
                </c:pt>
                <c:pt idx="73">
                  <c:v>14</c:v>
                </c:pt>
                <c:pt idx="74">
                  <c:v>14</c:v>
                </c:pt>
                <c:pt idx="75">
                  <c:v>14</c:v>
                </c:pt>
                <c:pt idx="76">
                  <c:v>15</c:v>
                </c:pt>
                <c:pt idx="77">
                  <c:v>15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16</c:v>
                </c:pt>
                <c:pt idx="87">
                  <c:v>16</c:v>
                </c:pt>
                <c:pt idx="88">
                  <c:v>15</c:v>
                </c:pt>
                <c:pt idx="89">
                  <c:v>15</c:v>
                </c:pt>
                <c:pt idx="90">
                  <c:v>16</c:v>
                </c:pt>
                <c:pt idx="91">
                  <c:v>17</c:v>
                </c:pt>
                <c:pt idx="92">
                  <c:v>18</c:v>
                </c:pt>
                <c:pt idx="93">
                  <c:v>19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21</c:v>
                </c:pt>
                <c:pt idx="101">
                  <c:v>22</c:v>
                </c:pt>
                <c:pt idx="102">
                  <c:v>22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20</c:v>
                </c:pt>
                <c:pt idx="107">
                  <c:v>21</c:v>
                </c:pt>
                <c:pt idx="108">
                  <c:v>21</c:v>
                </c:pt>
              </c:numCache>
            </c:numRef>
          </c:val>
        </c:ser>
        <c:ser>
          <c:idx val="4"/>
          <c:order val="3"/>
          <c:tx>
            <c:strRef>
              <c:f>'Sorted on Dates'!$AB$2</c:f>
              <c:strCache>
                <c:ptCount val="1"/>
                <c:pt idx="0">
                  <c:v>Triples/Doubles in use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'Sorted on Dates'!$P$3:$P$111</c:f>
              <c:numCache>
                <c:formatCode>dd/mm/yy</c:formatCode>
                <c:ptCount val="109"/>
                <c:pt idx="0" formatCode="dd/mm/yyyy">
                  <c:v>38353</c:v>
                </c:pt>
                <c:pt idx="1">
                  <c:v>38596</c:v>
                </c:pt>
                <c:pt idx="2">
                  <c:v>38657</c:v>
                </c:pt>
                <c:pt idx="3">
                  <c:v>38687</c:v>
                </c:pt>
                <c:pt idx="4">
                  <c:v>38687</c:v>
                </c:pt>
                <c:pt idx="5">
                  <c:v>38718</c:v>
                </c:pt>
                <c:pt idx="6">
                  <c:v>38777</c:v>
                </c:pt>
                <c:pt idx="7">
                  <c:v>38838</c:v>
                </c:pt>
                <c:pt idx="8">
                  <c:v>38869</c:v>
                </c:pt>
                <c:pt idx="9">
                  <c:v>38869</c:v>
                </c:pt>
                <c:pt idx="10">
                  <c:v>38899</c:v>
                </c:pt>
                <c:pt idx="11">
                  <c:v>38930</c:v>
                </c:pt>
                <c:pt idx="12">
                  <c:v>38930</c:v>
                </c:pt>
                <c:pt idx="13">
                  <c:v>38991</c:v>
                </c:pt>
                <c:pt idx="14">
                  <c:v>39022</c:v>
                </c:pt>
                <c:pt idx="15">
                  <c:v>39022</c:v>
                </c:pt>
                <c:pt idx="16">
                  <c:v>39173</c:v>
                </c:pt>
                <c:pt idx="17">
                  <c:v>39234</c:v>
                </c:pt>
                <c:pt idx="18">
                  <c:v>39234</c:v>
                </c:pt>
                <c:pt idx="19">
                  <c:v>39234</c:v>
                </c:pt>
                <c:pt idx="20">
                  <c:v>39234</c:v>
                </c:pt>
                <c:pt idx="21">
                  <c:v>39295</c:v>
                </c:pt>
                <c:pt idx="22">
                  <c:v>39295</c:v>
                </c:pt>
                <c:pt idx="23">
                  <c:v>39326</c:v>
                </c:pt>
                <c:pt idx="24">
                  <c:v>39326</c:v>
                </c:pt>
                <c:pt idx="25">
                  <c:v>39392</c:v>
                </c:pt>
                <c:pt idx="26">
                  <c:v>39427</c:v>
                </c:pt>
                <c:pt idx="27">
                  <c:v>39427</c:v>
                </c:pt>
                <c:pt idx="28">
                  <c:v>39427</c:v>
                </c:pt>
                <c:pt idx="29">
                  <c:v>39434</c:v>
                </c:pt>
                <c:pt idx="30">
                  <c:v>39437</c:v>
                </c:pt>
                <c:pt idx="31">
                  <c:v>39476</c:v>
                </c:pt>
                <c:pt idx="32">
                  <c:v>39479</c:v>
                </c:pt>
                <c:pt idx="33">
                  <c:v>39479</c:v>
                </c:pt>
                <c:pt idx="34">
                  <c:v>39508</c:v>
                </c:pt>
                <c:pt idx="35">
                  <c:v>39560</c:v>
                </c:pt>
                <c:pt idx="36">
                  <c:v>39604</c:v>
                </c:pt>
                <c:pt idx="37">
                  <c:v>39630</c:v>
                </c:pt>
                <c:pt idx="38">
                  <c:v>39645</c:v>
                </c:pt>
                <c:pt idx="39">
                  <c:v>39661</c:v>
                </c:pt>
                <c:pt idx="40">
                  <c:v>39661</c:v>
                </c:pt>
                <c:pt idx="41">
                  <c:v>39713</c:v>
                </c:pt>
                <c:pt idx="42">
                  <c:v>39730</c:v>
                </c:pt>
                <c:pt idx="43">
                  <c:v>39738</c:v>
                </c:pt>
                <c:pt idx="44">
                  <c:v>39770</c:v>
                </c:pt>
                <c:pt idx="45">
                  <c:v>39780</c:v>
                </c:pt>
                <c:pt idx="46">
                  <c:v>39835</c:v>
                </c:pt>
                <c:pt idx="47">
                  <c:v>39845</c:v>
                </c:pt>
                <c:pt idx="48">
                  <c:v>39850</c:v>
                </c:pt>
                <c:pt idx="49">
                  <c:v>39877</c:v>
                </c:pt>
                <c:pt idx="50">
                  <c:v>39904</c:v>
                </c:pt>
                <c:pt idx="51">
                  <c:v>39933</c:v>
                </c:pt>
                <c:pt idx="52">
                  <c:v>39982</c:v>
                </c:pt>
                <c:pt idx="53">
                  <c:v>39987</c:v>
                </c:pt>
                <c:pt idx="54">
                  <c:v>39995</c:v>
                </c:pt>
                <c:pt idx="55">
                  <c:v>39995</c:v>
                </c:pt>
                <c:pt idx="56">
                  <c:v>40022</c:v>
                </c:pt>
                <c:pt idx="57">
                  <c:v>40057</c:v>
                </c:pt>
                <c:pt idx="58">
                  <c:v>40057</c:v>
                </c:pt>
                <c:pt idx="59">
                  <c:v>40091</c:v>
                </c:pt>
                <c:pt idx="60">
                  <c:v>40120</c:v>
                </c:pt>
                <c:pt idx="61">
                  <c:v>40127</c:v>
                </c:pt>
                <c:pt idx="62">
                  <c:v>40176</c:v>
                </c:pt>
                <c:pt idx="63">
                  <c:v>40214</c:v>
                </c:pt>
                <c:pt idx="64">
                  <c:v>40262</c:v>
                </c:pt>
                <c:pt idx="65">
                  <c:v>40299</c:v>
                </c:pt>
                <c:pt idx="66">
                  <c:v>40337</c:v>
                </c:pt>
                <c:pt idx="67">
                  <c:v>40364</c:v>
                </c:pt>
                <c:pt idx="68">
                  <c:v>40364</c:v>
                </c:pt>
                <c:pt idx="69">
                  <c:v>40415</c:v>
                </c:pt>
                <c:pt idx="70">
                  <c:v>40452</c:v>
                </c:pt>
                <c:pt idx="71">
                  <c:v>40470</c:v>
                </c:pt>
                <c:pt idx="72">
                  <c:v>40512</c:v>
                </c:pt>
                <c:pt idx="73">
                  <c:v>40512</c:v>
                </c:pt>
                <c:pt idx="74">
                  <c:v>40535</c:v>
                </c:pt>
                <c:pt idx="75">
                  <c:v>40575</c:v>
                </c:pt>
                <c:pt idx="76">
                  <c:v>40589</c:v>
                </c:pt>
                <c:pt idx="77">
                  <c:v>40589</c:v>
                </c:pt>
                <c:pt idx="78">
                  <c:v>40589</c:v>
                </c:pt>
                <c:pt idx="79">
                  <c:v>40631</c:v>
                </c:pt>
                <c:pt idx="80">
                  <c:v>40653</c:v>
                </c:pt>
                <c:pt idx="81">
                  <c:v>40661</c:v>
                </c:pt>
                <c:pt idx="82">
                  <c:v>40680</c:v>
                </c:pt>
                <c:pt idx="83">
                  <c:v>40689</c:v>
                </c:pt>
                <c:pt idx="84">
                  <c:v>40695</c:v>
                </c:pt>
                <c:pt idx="85">
                  <c:v>40731</c:v>
                </c:pt>
                <c:pt idx="86">
                  <c:v>40738</c:v>
                </c:pt>
                <c:pt idx="87">
                  <c:v>40745</c:v>
                </c:pt>
                <c:pt idx="88">
                  <c:v>40784</c:v>
                </c:pt>
                <c:pt idx="89">
                  <c:v>40784</c:v>
                </c:pt>
                <c:pt idx="90">
                  <c:v>40787</c:v>
                </c:pt>
                <c:pt idx="91">
                  <c:v>40787</c:v>
                </c:pt>
                <c:pt idx="92">
                  <c:v>40787</c:v>
                </c:pt>
                <c:pt idx="93">
                  <c:v>40787</c:v>
                </c:pt>
                <c:pt idx="94">
                  <c:v>40787</c:v>
                </c:pt>
                <c:pt idx="95">
                  <c:v>40851</c:v>
                </c:pt>
                <c:pt idx="96">
                  <c:v>40865</c:v>
                </c:pt>
                <c:pt idx="97">
                  <c:v>40865</c:v>
                </c:pt>
                <c:pt idx="98">
                  <c:v>40891</c:v>
                </c:pt>
                <c:pt idx="99">
                  <c:v>40969</c:v>
                </c:pt>
                <c:pt idx="100">
                  <c:v>40975</c:v>
                </c:pt>
                <c:pt idx="101">
                  <c:v>40975</c:v>
                </c:pt>
                <c:pt idx="102">
                  <c:v>40975</c:v>
                </c:pt>
                <c:pt idx="103">
                  <c:v>41026</c:v>
                </c:pt>
                <c:pt idx="104">
                  <c:v>41026</c:v>
                </c:pt>
                <c:pt idx="105">
                  <c:v>41026</c:v>
                </c:pt>
                <c:pt idx="106">
                  <c:v>41026</c:v>
                </c:pt>
                <c:pt idx="107">
                  <c:v>41026</c:v>
                </c:pt>
                <c:pt idx="108">
                  <c:v>41066</c:v>
                </c:pt>
              </c:numCache>
            </c:numRef>
          </c:cat>
          <c:val>
            <c:numRef>
              <c:f>'Sorted on Dates'!$AB$3:$AB$111</c:f>
              <c:numCache>
                <c:formatCode>General</c:formatCode>
                <c:ptCount val="1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</c:v>
                </c:pt>
                <c:pt idx="103">
                  <c:v>10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9</c:v>
                </c:pt>
              </c:numCache>
            </c:numRef>
          </c:val>
        </c:ser>
        <c:marker val="1"/>
        <c:axId val="42613376"/>
        <c:axId val="42623744"/>
      </c:lineChart>
      <c:dateAx>
        <c:axId val="42613376"/>
        <c:scaling>
          <c:orientation val="minMax"/>
          <c:max val="41066"/>
          <c:min val="38353"/>
        </c:scaling>
        <c:axPos val="b"/>
        <c:numFmt formatCode="mmm\ 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2623744"/>
        <c:crosses val="autoZero"/>
        <c:auto val="1"/>
        <c:lblOffset val="100"/>
        <c:baseTimeUnit val="days"/>
        <c:majorUnit val="1"/>
        <c:majorTimeUnit val="years"/>
        <c:minorUnit val="3"/>
        <c:minorTimeUnit val="months"/>
      </c:dateAx>
      <c:valAx>
        <c:axId val="42623744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fr-FR"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number of detectors</a:t>
                </a:r>
              </a:p>
            </c:rich>
          </c:tx>
          <c:layout>
            <c:manualLayout>
              <c:xMode val="edge"/>
              <c:yMode val="edge"/>
              <c:x val="5.8962264150943557E-3"/>
              <c:y val="0.27093647776786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2613376"/>
        <c:crossesAt val="38353"/>
        <c:crossBetween val="between"/>
        <c:majorUnit val="3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0617732128553"/>
          <c:y val="0.16672362142182601"/>
          <c:w val="0.30328724951725139"/>
          <c:h val="0.1955252575159642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fr-FR"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6731CB-3747-402B-8963-FD459798CC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52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Lucida Grande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6649F-0041-4323-9430-B492D3EBADA5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6649F-0041-4323-9430-B492D3EBADA5}" type="slidenum">
              <a:rPr lang="en-US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C23E-AFB1-4A40-9B92-B7EEF7033EA4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A8A81-5ED2-4373-8437-435FD5C098B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B570-ADCC-40C8-BD6E-46685D9852E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7939-E5BF-4DC7-B2D9-E3C60821E5C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fld id="{9C551AFD-8AA4-4815-88A4-63821DCB06D3}" type="datetime1">
              <a:rPr lang="en-US"/>
              <a:pPr/>
              <a:t>7/4/2012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FE115-AF6B-48F3-82AE-D39F49C3363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088" y="620713"/>
            <a:ext cx="475138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827088" y="2205038"/>
            <a:ext cx="6481762" cy="280828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918B-6C2E-40FC-80C5-5FA72EAD06F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5338-57A3-4BC8-9C60-72C47BE4CF1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88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51647-8366-4FA2-957E-26449F86BD6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6626-2128-4F42-944C-DBC6F0A6EF2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A599-26D1-4F5E-B9F0-E897B29B82F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680A-0725-48A9-9158-B14AC1A7BB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E47C-79F8-4F11-B47C-6E38770ACDE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681BB-416F-4F23-834B-0D8123F2091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1F32-4298-4C81-82D0-0155184A5C0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F32D00-1E8A-429B-B5AF-ECEA056CB51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205038"/>
            <a:ext cx="64817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205C0D2-81D5-4870-AA80-1F3C9F12004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20713"/>
            <a:ext cx="4751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3078" name="Picture 9" descr="SCI_PPT_templ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97A114F-456B-4030-BC9B-D6B9BCBFA545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D7A9-7B39-44E7-A8B5-FB5053A22F40}" type="datetimeFigureOut">
              <a:rPr lang="de-DE" smtClean="0"/>
              <a:pPr/>
              <a:t>04.07.2012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64BE-99A1-44EF-9760-13BE6B027F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827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AGATA detectors summary report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357826"/>
            <a:ext cx="6396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Reiter for the AGATA detector working group</a:t>
            </a:r>
          </a:p>
          <a:p>
            <a:endParaRPr lang="en-US" dirty="0" smtClean="0"/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AGATA week</a:t>
            </a:r>
          </a:p>
          <a:p>
            <a:r>
              <a:rPr lang="de-DE" dirty="0" smtClean="0"/>
              <a:t>11-13 June 2012 </a:t>
            </a:r>
          </a:p>
          <a:p>
            <a:r>
              <a:rPr lang="de-DE" dirty="0" smtClean="0"/>
              <a:t>GSI Darmstadt, Germany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746990" y="1500174"/>
          <a:ext cx="4325604" cy="3429024"/>
        </p:xfrm>
        <a:graphic>
          <a:graphicData uri="http://schemas.openxmlformats.org/presentationml/2006/ole">
            <p:oleObj spid="_x0000_s6145" r:id="rId4" imgW="10966632" imgH="5492578" progId="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8" descr="IMG_9304_HDR_01-1.jpg"/>
          <p:cNvPicPr>
            <a:picLocks noChangeAspect="1"/>
          </p:cNvPicPr>
          <p:nvPr/>
        </p:nvPicPr>
        <p:blipFill>
          <a:blip r:embed="rId5"/>
          <a:srcRect l="26666" t="16251" r="22501" b="11250"/>
          <a:stretch>
            <a:fillRect/>
          </a:stretch>
        </p:blipFill>
        <p:spPr bwMode="auto">
          <a:xfrm>
            <a:off x="609600" y="1357298"/>
            <a:ext cx="37338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42910" y="4488428"/>
            <a:ext cx="3643338" cy="36933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99"/>
                </a:solidFill>
                <a:latin typeface="Lucida Sans" charset="0"/>
                <a:ea typeface="ＭＳ Ｐゴシック" charset="-128"/>
              </a:rPr>
              <a:t>AGATA </a:t>
            </a:r>
            <a:r>
              <a:rPr lang="en-US" b="1" dirty="0" smtClean="0">
                <a:solidFill>
                  <a:srgbClr val="333399"/>
                </a:solidFill>
                <a:latin typeface="Lucida Sans" charset="0"/>
                <a:ea typeface="ＭＳ Ｐゴシック" charset="-128"/>
              </a:rPr>
              <a:t>Demonstrator @ LNL</a:t>
            </a:r>
            <a:endParaRPr lang="en-US" b="1" dirty="0">
              <a:solidFill>
                <a:srgbClr val="333399"/>
              </a:solidFill>
              <a:latin typeface="Lucida Sans" charset="0"/>
              <a:ea typeface="ＭＳ Ｐゴシック" charset="-128"/>
            </a:endParaRPr>
          </a:p>
        </p:txBody>
      </p:sp>
      <p:pic>
        <p:nvPicPr>
          <p:cNvPr id="6147" name="Picture 3" descr="12th AGATA Wee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16538"/>
            <a:ext cx="1214414" cy="1641462"/>
          </a:xfrm>
          <a:prstGeom prst="rect">
            <a:avLst/>
          </a:prstGeom>
          <a:noFill/>
        </p:spPr>
      </p:pic>
      <p:pic>
        <p:nvPicPr>
          <p:cNvPr id="11" name="Picture 9" descr="ppt_UzK_Logo-blau-kleine-Date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42926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57158" y="71414"/>
            <a:ext cx="82153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Test of ATC2 </a:t>
            </a:r>
            <a:r>
              <a:rPr lang="de-DE" b="1" dirty="0" err="1" smtClean="0"/>
              <a:t>with</a:t>
            </a:r>
            <a:r>
              <a:rPr lang="de-DE" b="1" dirty="0" smtClean="0"/>
              <a:t> A003, B003, C005 after 96 </a:t>
            </a:r>
            <a:r>
              <a:rPr lang="de-DE" b="1" dirty="0" err="1" smtClean="0"/>
              <a:t>hours</a:t>
            </a:r>
            <a:r>
              <a:rPr lang="de-DE" b="1" dirty="0" smtClean="0"/>
              <a:t> </a:t>
            </a:r>
            <a:r>
              <a:rPr lang="de-DE" b="1" dirty="0" err="1" smtClean="0"/>
              <a:t>annealing</a:t>
            </a:r>
            <a:r>
              <a:rPr lang="de-DE" b="1" dirty="0" smtClean="0"/>
              <a:t> </a:t>
            </a:r>
            <a:r>
              <a:rPr lang="de-DE" b="1" dirty="0" err="1" smtClean="0"/>
              <a:t>period</a:t>
            </a:r>
            <a:endParaRPr lang="de-DE" b="1" dirty="0" smtClean="0"/>
          </a:p>
          <a:p>
            <a:r>
              <a:rPr lang="de-DE" sz="1200" dirty="0" smtClean="0"/>
              <a:t>  </a:t>
            </a:r>
          </a:p>
          <a:p>
            <a:r>
              <a:rPr lang="de-DE" sz="1400" dirty="0" smtClean="0"/>
              <a:t>A003,  HV=4500V Core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59.6keV: 1.53keV,    at 60Co: 2.43keV</a:t>
            </a:r>
          </a:p>
          <a:p>
            <a:r>
              <a:rPr lang="de-DE" sz="1400" dirty="0" smtClean="0"/>
              <a:t> </a:t>
            </a:r>
          </a:p>
          <a:p>
            <a:r>
              <a:rPr lang="de-DE" sz="1400" dirty="0" smtClean="0"/>
              <a:t>Segment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 in keV:</a:t>
            </a:r>
          </a:p>
          <a:p>
            <a:r>
              <a:rPr lang="de-DE" sz="1400" dirty="0" smtClean="0"/>
              <a:t>A1   1.16    B1   1.11    C1   1.11    D1   1.14    E1   1.19    F1   1.15</a:t>
            </a:r>
          </a:p>
          <a:p>
            <a:r>
              <a:rPr lang="de-DE" sz="1400" dirty="0" smtClean="0"/>
              <a:t>A2   1.00    B2   0.99    C2   1.04    D2   1.03    E2   1.04    F2   1.14</a:t>
            </a:r>
          </a:p>
          <a:p>
            <a:r>
              <a:rPr lang="de-DE" sz="1400" dirty="0" smtClean="0"/>
              <a:t>A3   0.97    B3   1.02    C3   1.08    D3   1.16    E3   1.09    F3   0.95 </a:t>
            </a:r>
          </a:p>
          <a:p>
            <a:r>
              <a:rPr lang="de-DE" sz="1400" dirty="0" smtClean="0"/>
              <a:t>A4   1.12    B4   1.08    C4   1.31    D4   1.24    E4   1.20    F4   1.13</a:t>
            </a:r>
          </a:p>
          <a:p>
            <a:r>
              <a:rPr lang="de-DE" sz="1400" dirty="0" smtClean="0"/>
              <a:t>A5   1.10    B5   1.16    C5   1.06    D5   1.35    E5   1.20    F5   1.21</a:t>
            </a:r>
          </a:p>
          <a:p>
            <a:r>
              <a:rPr lang="de-DE" sz="1400" dirty="0" smtClean="0"/>
              <a:t>A6   0.99    B6   0.97    C6   0.97    D6   1.03    E6   1.05    F6   1.09</a:t>
            </a:r>
          </a:p>
          <a:p>
            <a:r>
              <a:rPr lang="de-DE" sz="1400" dirty="0" smtClean="0"/>
              <a:t> </a:t>
            </a:r>
          </a:p>
          <a:p>
            <a:r>
              <a:rPr lang="de-DE" sz="1400" dirty="0" smtClean="0"/>
              <a:t>B003,  HV=4500V Core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59.6keV:  1.51keV,    at 60Co: 2.37keV</a:t>
            </a:r>
          </a:p>
          <a:p>
            <a:r>
              <a:rPr lang="de-DE" sz="1400" dirty="0" smtClean="0"/>
              <a:t> </a:t>
            </a:r>
          </a:p>
          <a:p>
            <a:r>
              <a:rPr lang="de-DE" sz="1400" dirty="0" smtClean="0"/>
              <a:t>Segment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 in keV:</a:t>
            </a:r>
          </a:p>
          <a:p>
            <a:r>
              <a:rPr lang="de-DE" sz="1400" dirty="0" smtClean="0"/>
              <a:t>A1   1.11    B1   1.18    C1   1.05    D1   1.12    E1   1.11    F1   1.05</a:t>
            </a:r>
          </a:p>
          <a:p>
            <a:r>
              <a:rPr lang="de-DE" sz="1400" dirty="0" smtClean="0"/>
              <a:t>A2   0.98    B2   1.08    C2   0.94    D2   0.98    E2   0.94    F2   0.94</a:t>
            </a:r>
          </a:p>
          <a:p>
            <a:r>
              <a:rPr lang="de-DE" sz="1400" dirty="0" smtClean="0"/>
              <a:t>A3   1.04    B3   1.07    C3   1.00    D3   1.02    E3   0.96    F3   1.02</a:t>
            </a:r>
          </a:p>
          <a:p>
            <a:r>
              <a:rPr lang="de-DE" sz="1400" dirty="0" smtClean="0"/>
              <a:t>A4   0.99    B4   1.10    C4   1.06    D4   1.08    E4   1.06    F4   1.02</a:t>
            </a:r>
          </a:p>
          <a:p>
            <a:r>
              <a:rPr lang="de-DE" sz="1400" dirty="0" smtClean="0"/>
              <a:t>A5   1.09    B5   1.08    C5   1.01    D5   1.03    E5   1.10    F5   1.07</a:t>
            </a:r>
          </a:p>
          <a:p>
            <a:r>
              <a:rPr lang="de-DE" sz="1400" dirty="0" smtClean="0"/>
              <a:t>A6   0.97    B6   0.93    C6   0.93    D6   0.97    E6   0.97    F6   1.05</a:t>
            </a:r>
          </a:p>
          <a:p>
            <a:r>
              <a:rPr lang="de-DE" sz="1400" dirty="0" smtClean="0"/>
              <a:t> </a:t>
            </a:r>
          </a:p>
          <a:p>
            <a:r>
              <a:rPr lang="de-DE" sz="1400" dirty="0" smtClean="0"/>
              <a:t>C005,   HV=4000V Core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59.6keV:  1.46keV,     at 60Co: 2.36keV</a:t>
            </a:r>
          </a:p>
          <a:p>
            <a:r>
              <a:rPr lang="de-DE" sz="1400" dirty="0" smtClean="0"/>
              <a:t> </a:t>
            </a:r>
          </a:p>
          <a:p>
            <a:r>
              <a:rPr lang="de-DE" sz="1400" dirty="0" smtClean="0"/>
              <a:t>Segment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at 59.6keV in keV:</a:t>
            </a:r>
          </a:p>
          <a:p>
            <a:r>
              <a:rPr lang="de-DE" sz="1400" dirty="0" smtClean="0"/>
              <a:t>A1   1.08    B1   1.01    C1   1.05     D1   1.10    E1   1.10    F1   1.05</a:t>
            </a:r>
          </a:p>
          <a:p>
            <a:r>
              <a:rPr lang="de-DE" sz="1400" dirty="0" smtClean="0"/>
              <a:t>A2   1.01    B2   0.91    C2    0.93    D2   0.95    E2   0.95    F2   0.94</a:t>
            </a:r>
          </a:p>
          <a:p>
            <a:r>
              <a:rPr lang="de-DE" sz="1400" dirty="0" smtClean="0"/>
              <a:t>A3   1.00    B3   0.97    C3    0.94    D3   0.97    E3   1.02    F3   0.94</a:t>
            </a:r>
          </a:p>
          <a:p>
            <a:r>
              <a:rPr lang="de-DE" sz="1400" dirty="0" smtClean="0"/>
              <a:t>A4   1.19    B4   1.24    C4    1.30    D4   1.03    E4   1.36    F4   0.90</a:t>
            </a:r>
          </a:p>
          <a:p>
            <a:r>
              <a:rPr lang="de-DE" sz="1400" dirty="0" smtClean="0"/>
              <a:t>A5   1.00    B5   1.03    C5    1.07    D5   1.10    E5   1.00    F5   1.05</a:t>
            </a:r>
          </a:p>
          <a:p>
            <a:r>
              <a:rPr lang="de-DE" sz="1400" dirty="0" smtClean="0"/>
              <a:t>A6   1.07    B6   0.93    C6    0.96    D6   1.00    E6   1.16    F6   3.20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285720" y="500042"/>
            <a:ext cx="6786610" cy="2000264"/>
          </a:xfrm>
          <a:prstGeom prst="round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bgerundetes Rechteck 7"/>
          <p:cNvSpPr/>
          <p:nvPr/>
        </p:nvSpPr>
        <p:spPr>
          <a:xfrm>
            <a:off x="285720" y="2643182"/>
            <a:ext cx="6786610" cy="2000264"/>
          </a:xfrm>
          <a:prstGeom prst="roundRect">
            <a:avLst/>
          </a:prstGeom>
          <a:solidFill>
            <a:srgbClr val="0099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285720" y="4786322"/>
            <a:ext cx="6786610" cy="2000264"/>
          </a:xfrm>
          <a:prstGeom prst="roundRect">
            <a:avLst/>
          </a:prstGeom>
          <a:solidFill>
            <a:srgbClr val="0000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0" y="240549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days annealing: energy resolution ATC 2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845" y="1838336"/>
            <a:ext cx="4696187" cy="35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858677"/>
            <a:ext cx="4667287" cy="349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85720" y="1571612"/>
            <a:ext cx="15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003 detector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86314" y="1559470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B003 detector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28596" y="5413733"/>
            <a:ext cx="7776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Energy resolution of ATC 2 at 1.3 MeV after 96 hours annealing</a:t>
            </a:r>
          </a:p>
          <a:p>
            <a:endParaRPr lang="en-US" sz="2000" dirty="0" smtClean="0"/>
          </a:p>
          <a:p>
            <a:r>
              <a:rPr lang="en-US" sz="2000" dirty="0" smtClean="0"/>
              <a:t>Conclusion: improved resolution, but is annealing period sufficient?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285720" y="1928802"/>
            <a:ext cx="857256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Textfeld 10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 days annealing: energy resolution ATC 4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5100" y="1369291"/>
            <a:ext cx="4938900" cy="37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28596" y="785794"/>
            <a:ext cx="619150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R</a:t>
            </a:r>
            <a:r>
              <a:rPr lang="de-DE" sz="1600" dirty="0" err="1" smtClean="0"/>
              <a:t>esults</a:t>
            </a:r>
            <a:r>
              <a:rPr lang="de-DE" sz="1600" dirty="0" smtClean="0"/>
              <a:t> of A001 after </a:t>
            </a:r>
            <a:r>
              <a:rPr lang="de-DE" sz="1600" dirty="0" err="1" smtClean="0"/>
              <a:t>annealing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120h  </a:t>
            </a:r>
            <a:br>
              <a:rPr lang="de-DE" sz="1600" dirty="0" smtClean="0"/>
            </a:br>
            <a:r>
              <a:rPr lang="de-DE" sz="1600" dirty="0" smtClean="0"/>
              <a:t>Core        59,5keV:   1,22 keV                             at </a:t>
            </a:r>
            <a:r>
              <a:rPr lang="de-DE" sz="1600" baseline="30000" dirty="0" smtClean="0"/>
              <a:t>60</a:t>
            </a:r>
            <a:r>
              <a:rPr lang="de-DE" sz="1600" dirty="0" smtClean="0"/>
              <a:t>Co:  2.27keV</a:t>
            </a:r>
          </a:p>
          <a:p>
            <a:endParaRPr lang="de-DE" sz="1600" dirty="0" smtClean="0"/>
          </a:p>
          <a:p>
            <a:r>
              <a:rPr lang="de-DE" sz="1600" dirty="0" err="1" smtClean="0"/>
              <a:t>Seg</a:t>
            </a:r>
            <a:r>
              <a:rPr lang="de-DE" sz="1600" dirty="0" smtClean="0"/>
              <a:t>.        59,5keV     </a:t>
            </a:r>
            <a:r>
              <a:rPr lang="de-DE" sz="1600" dirty="0" err="1" smtClean="0"/>
              <a:t>Seg</a:t>
            </a:r>
            <a:r>
              <a:rPr lang="de-DE" sz="1600" dirty="0" smtClean="0"/>
              <a:t>.       59,5keV   </a:t>
            </a:r>
            <a:br>
              <a:rPr lang="de-DE" sz="1600" dirty="0" smtClean="0"/>
            </a:br>
            <a:r>
              <a:rPr lang="de-DE" sz="1400" dirty="0" smtClean="0"/>
              <a:t>A1                1,18    </a:t>
            </a:r>
            <a:br>
              <a:rPr lang="de-DE" sz="1400" dirty="0" smtClean="0"/>
            </a:br>
            <a:r>
              <a:rPr lang="de-DE" sz="1400" dirty="0" smtClean="0"/>
              <a:t>A2                1,22    </a:t>
            </a:r>
            <a:br>
              <a:rPr lang="de-DE" sz="1400" dirty="0" smtClean="0"/>
            </a:br>
            <a:r>
              <a:rPr lang="de-DE" sz="1400" dirty="0" smtClean="0"/>
              <a:t>A3                1,09    </a:t>
            </a:r>
            <a:br>
              <a:rPr lang="de-DE" sz="1400" dirty="0" smtClean="0"/>
            </a:br>
            <a:r>
              <a:rPr lang="de-DE" sz="1400" dirty="0" smtClean="0"/>
              <a:t>A4                1,10    </a:t>
            </a:r>
            <a:br>
              <a:rPr lang="de-DE" sz="1400" dirty="0" smtClean="0"/>
            </a:br>
            <a:r>
              <a:rPr lang="de-DE" sz="1400" dirty="0" smtClean="0"/>
              <a:t>A5                1,07    </a:t>
            </a:r>
            <a:br>
              <a:rPr lang="de-DE" sz="1400" dirty="0" smtClean="0"/>
            </a:br>
            <a:r>
              <a:rPr lang="de-DE" sz="1400" dirty="0" smtClean="0"/>
              <a:t>A6                1,03    </a:t>
            </a:r>
            <a:br>
              <a:rPr lang="de-DE" sz="1400" dirty="0" smtClean="0"/>
            </a:br>
            <a:r>
              <a:rPr lang="de-DE" sz="1400" dirty="0" smtClean="0"/>
              <a:t>B1                1,13    </a:t>
            </a:r>
            <a:br>
              <a:rPr lang="de-DE" sz="1400" dirty="0" smtClean="0"/>
            </a:br>
            <a:r>
              <a:rPr lang="de-DE" sz="1400" dirty="0" smtClean="0"/>
              <a:t>B2                1,08    </a:t>
            </a:r>
            <a:br>
              <a:rPr lang="de-DE" sz="1400" dirty="0" smtClean="0"/>
            </a:br>
            <a:r>
              <a:rPr lang="de-DE" sz="1400" dirty="0" smtClean="0"/>
              <a:t>B3                1,07    </a:t>
            </a:r>
            <a:br>
              <a:rPr lang="de-DE" sz="1400" dirty="0" smtClean="0"/>
            </a:br>
            <a:r>
              <a:rPr lang="de-DE" sz="1400" dirty="0" smtClean="0"/>
              <a:t>B4                1,12    </a:t>
            </a:r>
            <a:br>
              <a:rPr lang="de-DE" sz="1400" dirty="0" smtClean="0"/>
            </a:br>
            <a:r>
              <a:rPr lang="de-DE" sz="1400" dirty="0" smtClean="0"/>
              <a:t>B5                1,12    </a:t>
            </a:r>
            <a:br>
              <a:rPr lang="de-DE" sz="1400" dirty="0" smtClean="0"/>
            </a:br>
            <a:r>
              <a:rPr lang="de-DE" sz="1400" dirty="0" smtClean="0"/>
              <a:t>B6                1,19    </a:t>
            </a:r>
            <a:br>
              <a:rPr lang="de-DE" sz="1400" dirty="0" smtClean="0"/>
            </a:br>
            <a:r>
              <a:rPr lang="de-DE" sz="1400" dirty="0" smtClean="0"/>
              <a:t>C1                1,19    </a:t>
            </a:r>
            <a:br>
              <a:rPr lang="de-DE" sz="1400" dirty="0" smtClean="0"/>
            </a:br>
            <a:r>
              <a:rPr lang="de-DE" sz="1400" dirty="0" smtClean="0"/>
              <a:t>C2                1,11    </a:t>
            </a:r>
            <a:br>
              <a:rPr lang="de-DE" sz="1400" dirty="0" smtClean="0"/>
            </a:br>
            <a:r>
              <a:rPr lang="de-DE" sz="1400" dirty="0" smtClean="0"/>
              <a:t>C3                1,13    </a:t>
            </a:r>
            <a:br>
              <a:rPr lang="de-DE" sz="1400" dirty="0" smtClean="0"/>
            </a:br>
            <a:r>
              <a:rPr lang="de-DE" sz="1400" dirty="0" smtClean="0"/>
              <a:t>C4                1,18    </a:t>
            </a:r>
            <a:br>
              <a:rPr lang="de-DE" sz="1400" dirty="0" smtClean="0"/>
            </a:br>
            <a:r>
              <a:rPr lang="de-DE" sz="1400" dirty="0" smtClean="0"/>
              <a:t>C5                1,19    </a:t>
            </a:r>
            <a:br>
              <a:rPr lang="de-DE" sz="1400" dirty="0" smtClean="0"/>
            </a:br>
            <a:r>
              <a:rPr lang="de-DE" sz="1400" dirty="0" smtClean="0"/>
              <a:t>C6                1,00    </a:t>
            </a:r>
            <a:br>
              <a:rPr lang="de-DE" sz="1400" dirty="0" smtClean="0"/>
            </a:b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2357422" y="1744698"/>
            <a:ext cx="20938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D1                1,22    </a:t>
            </a:r>
            <a:br>
              <a:rPr lang="de-DE" sz="1400" dirty="0" smtClean="0"/>
            </a:br>
            <a:r>
              <a:rPr lang="de-DE" sz="1400" dirty="0" smtClean="0"/>
              <a:t>D2                1,05    </a:t>
            </a:r>
            <a:br>
              <a:rPr lang="de-DE" sz="1400" dirty="0" smtClean="0"/>
            </a:br>
            <a:r>
              <a:rPr lang="de-DE" sz="1400" dirty="0" smtClean="0"/>
              <a:t>D3                1,05    </a:t>
            </a:r>
            <a:br>
              <a:rPr lang="de-DE" sz="1400" dirty="0" smtClean="0"/>
            </a:br>
            <a:r>
              <a:rPr lang="de-DE" sz="1400" dirty="0" smtClean="0"/>
              <a:t>D4                1,07    </a:t>
            </a:r>
            <a:br>
              <a:rPr lang="de-DE" sz="1400" dirty="0" smtClean="0"/>
            </a:br>
            <a:r>
              <a:rPr lang="de-DE" sz="1400" dirty="0" smtClean="0"/>
              <a:t>D5                1,30    </a:t>
            </a:r>
            <a:br>
              <a:rPr lang="de-DE" sz="1400" dirty="0" smtClean="0"/>
            </a:br>
            <a:r>
              <a:rPr lang="de-DE" sz="1400" dirty="0" smtClean="0"/>
              <a:t>D6                1,05    </a:t>
            </a:r>
            <a:br>
              <a:rPr lang="de-DE" sz="1400" dirty="0" smtClean="0"/>
            </a:br>
            <a:r>
              <a:rPr lang="de-DE" sz="1400" dirty="0" smtClean="0"/>
              <a:t>E1                1,29           </a:t>
            </a:r>
            <a:br>
              <a:rPr lang="de-DE" sz="1400" dirty="0" smtClean="0"/>
            </a:br>
            <a:r>
              <a:rPr lang="de-DE" sz="1400" dirty="0" smtClean="0"/>
              <a:t>E2                1,00    </a:t>
            </a:r>
            <a:br>
              <a:rPr lang="de-DE" sz="1400" dirty="0" smtClean="0"/>
            </a:br>
            <a:r>
              <a:rPr lang="de-DE" sz="1400" dirty="0" smtClean="0"/>
              <a:t>E3                1,04    </a:t>
            </a:r>
            <a:br>
              <a:rPr lang="de-DE" sz="1400" dirty="0" smtClean="0"/>
            </a:br>
            <a:r>
              <a:rPr lang="de-DE" sz="1400" dirty="0" smtClean="0"/>
              <a:t>E4                1,12    </a:t>
            </a:r>
            <a:br>
              <a:rPr lang="de-DE" sz="1400" dirty="0" smtClean="0"/>
            </a:br>
            <a:r>
              <a:rPr lang="de-DE" sz="1400" dirty="0" smtClean="0"/>
              <a:t>E5                1,21    </a:t>
            </a:r>
            <a:br>
              <a:rPr lang="de-DE" sz="1400" dirty="0" smtClean="0"/>
            </a:br>
            <a:r>
              <a:rPr lang="de-DE" sz="1400" dirty="0" smtClean="0"/>
              <a:t>E6                1,10    </a:t>
            </a:r>
            <a:br>
              <a:rPr lang="de-DE" sz="1400" dirty="0" smtClean="0"/>
            </a:br>
            <a:r>
              <a:rPr lang="de-DE" sz="1400" dirty="0" smtClean="0"/>
              <a:t>F1                1,21    </a:t>
            </a:r>
            <a:br>
              <a:rPr lang="de-DE" sz="1400" dirty="0" smtClean="0"/>
            </a:br>
            <a:r>
              <a:rPr lang="de-DE" sz="1400" dirty="0" smtClean="0"/>
              <a:t>F2                1,08    </a:t>
            </a:r>
            <a:br>
              <a:rPr lang="de-DE" sz="1400" dirty="0" smtClean="0"/>
            </a:br>
            <a:r>
              <a:rPr lang="de-DE" sz="1400" dirty="0" smtClean="0"/>
              <a:t>F3                1,11    </a:t>
            </a:r>
            <a:br>
              <a:rPr lang="de-DE" sz="1400" dirty="0" smtClean="0"/>
            </a:br>
            <a:r>
              <a:rPr lang="de-DE" sz="1400" dirty="0" smtClean="0"/>
              <a:t>F4                1,07    </a:t>
            </a:r>
            <a:br>
              <a:rPr lang="de-DE" sz="1400" dirty="0" smtClean="0"/>
            </a:br>
            <a:r>
              <a:rPr lang="de-DE" sz="1400" dirty="0" smtClean="0"/>
              <a:t>F5                0,96    </a:t>
            </a:r>
            <a:br>
              <a:rPr lang="de-DE" sz="1400" dirty="0" smtClean="0"/>
            </a:br>
            <a:r>
              <a:rPr lang="de-DE" sz="1400" dirty="0" smtClean="0"/>
              <a:t>F6                0,98   </a:t>
            </a:r>
            <a:endParaRPr lang="en-US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595783" y="5143512"/>
            <a:ext cx="4405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Energy resolution at 1.3 MeV clearly reduced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 respect to new detector (next page)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Even 120 hours of annealing do not recover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neutron damage!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6859" y="5857892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Energy resolution at low energies reproduced,</a:t>
            </a:r>
          </a:p>
          <a:p>
            <a:r>
              <a:rPr lang="en-US" sz="1600" dirty="0" smtClean="0"/>
              <a:t>  electronic noise properties of detector ok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714876" y="1428736"/>
            <a:ext cx="4214842" cy="285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142844" y="714356"/>
            <a:ext cx="4286280" cy="5929354"/>
          </a:xfrm>
          <a:prstGeom prst="round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Energy resolution of new A001 detector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3" y="3857628"/>
            <a:ext cx="87767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103820"/>
            <a:ext cx="8858280" cy="253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AGATA – status of detectors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7715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Working detectors delivered in cluster cryostats to GSI:</a:t>
            </a:r>
            <a:endParaRPr lang="de-DE" dirty="0" smtClean="0"/>
          </a:p>
          <a:p>
            <a:r>
              <a:rPr lang="en-US" dirty="0" smtClean="0"/>
              <a:t>ATC1:       A008, B001, C003      was at GSI, now IKP Cologne 16.5.12</a:t>
            </a:r>
            <a:endParaRPr lang="de-DE" dirty="0" smtClean="0"/>
          </a:p>
          <a:p>
            <a:r>
              <a:rPr lang="en-US" dirty="0" smtClean="0"/>
              <a:t>ATC2:       A003, B003, C005      at GSI </a:t>
            </a:r>
            <a:endParaRPr lang="de-DE" dirty="0" smtClean="0"/>
          </a:p>
          <a:p>
            <a:r>
              <a:rPr lang="en-US" dirty="0" smtClean="0"/>
              <a:t>ATC3:       A002, B010, C001      at GSI </a:t>
            </a:r>
            <a:endParaRPr lang="de-DE" dirty="0" smtClean="0"/>
          </a:p>
          <a:p>
            <a:r>
              <a:rPr lang="en-US" dirty="0" smtClean="0"/>
              <a:t>ADC1:                 B008, C006      at GSI</a:t>
            </a:r>
            <a:endParaRPr lang="de-DE" dirty="0" smtClean="0"/>
          </a:p>
          <a:p>
            <a:r>
              <a:rPr lang="en-US" dirty="0" smtClean="0"/>
              <a:t>ADC2:                 B012, C010      at GSI </a:t>
            </a:r>
          </a:p>
          <a:p>
            <a:endParaRPr lang="de-DE" dirty="0" smtClean="0"/>
          </a:p>
          <a:p>
            <a:r>
              <a:rPr lang="en-US" dirty="0" smtClean="0"/>
              <a:t>ADC3:                 B011, C008      at IKP, ready for GSI</a:t>
            </a:r>
          </a:p>
          <a:p>
            <a:endParaRPr lang="en-US" dirty="0" smtClean="0"/>
          </a:p>
          <a:p>
            <a:r>
              <a:rPr lang="en-US" b="1" dirty="0" smtClean="0"/>
              <a:t>Working detectors available at IKP:</a:t>
            </a:r>
            <a:endParaRPr lang="de-DE" dirty="0" smtClean="0"/>
          </a:p>
          <a:p>
            <a:r>
              <a:rPr lang="en-US" dirty="0" smtClean="0"/>
              <a:t>A001, A004, A006</a:t>
            </a:r>
            <a:endParaRPr lang="de-DE" dirty="0" smtClean="0"/>
          </a:p>
          <a:p>
            <a:r>
              <a:rPr lang="en-US" dirty="0" smtClean="0"/>
              <a:t>B002, B004</a:t>
            </a:r>
          </a:p>
          <a:p>
            <a:r>
              <a:rPr lang="en-US" dirty="0" smtClean="0"/>
              <a:t>C009</a:t>
            </a:r>
            <a:endParaRPr lang="de-DE" dirty="0" smtClean="0"/>
          </a:p>
          <a:p>
            <a:endParaRPr lang="de-DE" dirty="0" smtClean="0"/>
          </a:p>
          <a:p>
            <a:r>
              <a:rPr lang="en-US" b="1" dirty="0" smtClean="0"/>
              <a:t>Detectors being tested (CAT): </a:t>
            </a:r>
            <a:endParaRPr lang="de-DE" dirty="0" smtClean="0"/>
          </a:p>
          <a:p>
            <a:r>
              <a:rPr lang="en-US" dirty="0" smtClean="0"/>
              <a:t>A007  (Liverpool)</a:t>
            </a:r>
            <a:endParaRPr lang="de-DE" dirty="0" smtClean="0"/>
          </a:p>
          <a:p>
            <a:endParaRPr lang="de-DE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429124" y="5429264"/>
            <a:ext cx="430598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 detectors are available</a:t>
            </a:r>
          </a:p>
          <a:p>
            <a:r>
              <a:rPr lang="en-US" sz="2800" dirty="0" smtClean="0"/>
              <a:t>  2 CAT results pending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214282" y="3101354"/>
          <a:ext cx="4762500" cy="2327910"/>
        </p:xfrm>
        <a:graphic>
          <a:graphicData uri="http://schemas.openxmlformats.org/drawingml/2006/table">
            <a:tbl>
              <a:tblPr/>
              <a:tblGrid>
                <a:gridCol w="1190625"/>
                <a:gridCol w="1190625"/>
                <a:gridCol w="1190625"/>
                <a:gridCol w="1190625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RED 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Row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B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66700" algn="l"/>
                        </a:tabLst>
                      </a:pPr>
                      <a:r>
                        <a:rPr lang="de-DE" dirty="0" smtClean="0"/>
                        <a:t>GREEN</a:t>
                      </a:r>
                    </a:p>
                    <a:p>
                      <a:pPr>
                        <a:tabLst>
                          <a:tab pos="266700" algn="l"/>
                        </a:tabLst>
                      </a:pPr>
                      <a:r>
                        <a:rPr lang="de-DE" dirty="0" smtClean="0"/>
                        <a:t> </a:t>
                      </a:r>
                      <a:r>
                        <a:rPr lang="de-DE" dirty="0" err="1"/>
                        <a:t>Row</a:t>
                      </a:r>
                      <a:r>
                        <a:rPr lang="de-DE" dirty="0"/>
                        <a:t> C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BLUE 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Row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D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2.12/2.40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3.26/3.24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3.09/3.20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2.00/2.11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2.95/3.25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2.98/3.24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2.20/2.27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3.17/3.37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2.89/3.20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2.15/2.29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3.22/3.10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2.57/2.78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2.32/2.43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3.10/2.84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2.50/2.72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2.04/2.24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2.80/2.79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2.26/2.32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11857"/>
            <a:ext cx="455765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28. March 2012, </a:t>
            </a:r>
            <a:r>
              <a:rPr lang="de-DE" dirty="0" smtClean="0"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ATC 1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 GSI: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Core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RED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     1.41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keV   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2.41 keV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Core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GREEN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1.38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keV   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2.42 keV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charset="0"/>
                <a:cs typeface="Arial" charset="0"/>
              </a:rPr>
              <a:t>C</a:t>
            </a:r>
            <a:r>
              <a:rPr lang="de-DE" dirty="0" smtClean="0">
                <a:latin typeface="Arial" charset="0"/>
                <a:cs typeface="Arial" charset="0"/>
              </a:rPr>
              <a:t>ore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BLUE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   1.35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keV   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2.45 keV</a:t>
            </a: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selected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segments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at </a:t>
            </a:r>
            <a:r>
              <a:rPr kumimoji="0" lang="de-DE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60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energies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- ATC1 </a:t>
            </a:r>
            <a:r>
              <a:rPr lang="de-DE" dirty="0" err="1" smtClean="0">
                <a:latin typeface="Arial" charset="0"/>
                <a:cs typeface="Arial" charset="0"/>
              </a:rPr>
              <a:t>is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affected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by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mechanical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d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amage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cs typeface="Arial" charset="0"/>
              </a:rPr>
              <a:t>- </a:t>
            </a:r>
            <a:r>
              <a:rPr lang="de-DE" dirty="0" err="1" smtClean="0">
                <a:cs typeface="Arial" charset="0"/>
              </a:rPr>
              <a:t>Three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detectors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were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tested</a:t>
            </a:r>
            <a:r>
              <a:rPr lang="de-DE" dirty="0" smtClean="0">
                <a:cs typeface="Arial" charset="0"/>
              </a:rPr>
              <a:t> at IKP after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cs typeface="Arial" charset="0"/>
              </a:rPr>
              <a:t>  </a:t>
            </a:r>
            <a:r>
              <a:rPr lang="de-DE" dirty="0" err="1" smtClean="0">
                <a:cs typeface="Arial" charset="0"/>
              </a:rPr>
              <a:t>accident</a:t>
            </a:r>
            <a:r>
              <a:rPr lang="de-DE" dirty="0" smtClean="0">
                <a:cs typeface="Arial" charset="0"/>
              </a:rPr>
              <a:t> to </a:t>
            </a:r>
            <a:r>
              <a:rPr lang="de-DE" dirty="0" err="1" smtClean="0">
                <a:cs typeface="Arial" charset="0"/>
              </a:rPr>
              <a:t>be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within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specs</a:t>
            </a:r>
            <a:r>
              <a:rPr lang="de-DE" dirty="0" smtClean="0"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cs typeface="Arial" charset="0"/>
              </a:rPr>
              <a:t>- </a:t>
            </a:r>
            <a:r>
              <a:rPr lang="de-DE" dirty="0" err="1" smtClean="0">
                <a:cs typeface="Arial" charset="0"/>
              </a:rPr>
              <a:t>Reassembly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is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ongoing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with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new</a:t>
            </a:r>
            <a:r>
              <a:rPr lang="de-DE" dirty="0" smtClean="0">
                <a:cs typeface="Arial" charset="0"/>
              </a:rPr>
              <a:t> end </a:t>
            </a:r>
            <a:r>
              <a:rPr lang="de-DE" dirty="0" err="1" smtClean="0">
                <a:cs typeface="Arial" charset="0"/>
              </a:rPr>
              <a:t>cap</a:t>
            </a:r>
            <a:endParaRPr lang="de-DE" dirty="0" smtClean="0"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12517" y="642918"/>
            <a:ext cx="3117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10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May 2012, ATC 1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 GSI:</a:t>
            </a:r>
          </a:p>
        </p:txBody>
      </p:sp>
      <p:pic>
        <p:nvPicPr>
          <p:cNvPr id="5" name="Grafik 4" descr="P1000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142984"/>
            <a:ext cx="3500462" cy="2625347"/>
          </a:xfrm>
          <a:prstGeom prst="rect">
            <a:avLst/>
          </a:prstGeom>
        </p:spPr>
      </p:pic>
      <p:pic>
        <p:nvPicPr>
          <p:cNvPr id="6" name="Grafik 5" descr="P100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00504"/>
            <a:ext cx="3500462" cy="26253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ATC 1 accident at GSI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AGATA – status of detectors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Detectors with leakage current stored at IKP:</a:t>
            </a:r>
            <a:endParaRPr lang="de-DE" sz="1600" dirty="0" smtClean="0"/>
          </a:p>
          <a:p>
            <a:r>
              <a:rPr lang="en-US" sz="1600" dirty="0" smtClean="0"/>
              <a:t>A005  (leakage current at LNL after warm-up to room temperature)</a:t>
            </a:r>
            <a:endParaRPr lang="de-DE" sz="1600" dirty="0" smtClean="0"/>
          </a:p>
          <a:p>
            <a:r>
              <a:rPr lang="en-US" sz="1600" dirty="0" smtClean="0"/>
              <a:t>B005  (leakage current after annealing)</a:t>
            </a:r>
            <a:endParaRPr lang="de-DE" sz="1600" dirty="0" smtClean="0"/>
          </a:p>
          <a:p>
            <a:r>
              <a:rPr lang="en-US" sz="1600" dirty="0" smtClean="0"/>
              <a:t>B009  (leakage current of </a:t>
            </a:r>
            <a:r>
              <a:rPr lang="en-US" sz="1600" dirty="0" err="1" smtClean="0"/>
              <a:t>segm</a:t>
            </a:r>
            <a:r>
              <a:rPr lang="en-US" sz="1600" dirty="0" smtClean="0"/>
              <a:t>. A1 at LNL, increased current of A1 after annealing) </a:t>
            </a:r>
            <a:endParaRPr lang="de-DE" sz="1600" dirty="0" smtClean="0"/>
          </a:p>
          <a:p>
            <a:r>
              <a:rPr lang="en-US" sz="1600" dirty="0" smtClean="0"/>
              <a:t>C002  (leakage current at LNL of </a:t>
            </a:r>
            <a:r>
              <a:rPr lang="en-US" sz="1600" dirty="0" err="1" smtClean="0"/>
              <a:t>segm</a:t>
            </a:r>
            <a:r>
              <a:rPr lang="en-US" sz="1600" dirty="0" smtClean="0"/>
              <a:t>. A5, leakage current of D6 after annealing</a:t>
            </a:r>
            <a:endParaRPr lang="de-DE" sz="1600" dirty="0" smtClean="0"/>
          </a:p>
          <a:p>
            <a:r>
              <a:rPr lang="en-US" sz="1600" dirty="0" smtClean="0"/>
              <a:t>C004  (leakage current of </a:t>
            </a:r>
            <a:r>
              <a:rPr lang="en-US" sz="1600" dirty="0" err="1" smtClean="0"/>
              <a:t>segm</a:t>
            </a:r>
            <a:r>
              <a:rPr lang="en-US" sz="1600" dirty="0" smtClean="0"/>
              <a:t>. B4 after annealing)</a:t>
            </a:r>
            <a:endParaRPr lang="de-DE" sz="1600" dirty="0" smtClean="0"/>
          </a:p>
          <a:p>
            <a:r>
              <a:rPr lang="en-US" sz="1600" b="1" dirty="0" smtClean="0"/>
              <a:t> </a:t>
            </a:r>
            <a:endParaRPr lang="de-DE" sz="1600" dirty="0" smtClean="0"/>
          </a:p>
          <a:p>
            <a:r>
              <a:rPr lang="en-US" sz="1600" b="1" dirty="0" smtClean="0"/>
              <a:t>Detectors being repaired at Canberra:</a:t>
            </a:r>
            <a:endParaRPr lang="de-DE" sz="1600" dirty="0" smtClean="0"/>
          </a:p>
          <a:p>
            <a:r>
              <a:rPr lang="en-US" sz="1600" dirty="0" smtClean="0"/>
              <a:t>A009                            B006                             B007                              C007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Detectors to be delivered by Canberra:</a:t>
            </a:r>
          </a:p>
          <a:p>
            <a:r>
              <a:rPr lang="en-US" sz="1600" dirty="0" smtClean="0"/>
              <a:t>B013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593991" y="3500438"/>
            <a:ext cx="2263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Returned for repair Jul 2009 </a:t>
            </a:r>
            <a:br>
              <a:rPr lang="en-US" sz="1100" dirty="0" smtClean="0"/>
            </a:br>
            <a:r>
              <a:rPr lang="en-US" sz="1100" dirty="0" smtClean="0"/>
              <a:t>Delivery scheduled Nov 2011 </a:t>
            </a:r>
            <a:br>
              <a:rPr lang="en-US" sz="1100" dirty="0" smtClean="0"/>
            </a:br>
            <a:r>
              <a:rPr lang="en-US" sz="1100" dirty="0" smtClean="0"/>
              <a:t>Delivery re-scheduled April 2012 </a:t>
            </a:r>
            <a:br>
              <a:rPr lang="en-US" sz="1100" dirty="0" smtClean="0"/>
            </a:br>
            <a:r>
              <a:rPr lang="en-US" sz="1100" dirty="0" smtClean="0"/>
              <a:t>Failed May 2012 </a:t>
            </a:r>
            <a:br>
              <a:rPr lang="en-US" sz="1100" dirty="0" smtClean="0"/>
            </a:br>
            <a:r>
              <a:rPr lang="en-US" sz="1100" dirty="0" smtClean="0"/>
              <a:t>Delivery re-scheduled July 2012 </a:t>
            </a:r>
            <a:br>
              <a:rPr lang="en-US" sz="1100" dirty="0" smtClean="0"/>
            </a:br>
            <a:r>
              <a:rPr lang="en-US" sz="1100" dirty="0" smtClean="0"/>
              <a:t>(repair time &gt;3 years) </a:t>
            </a:r>
            <a:endParaRPr lang="en-US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4714876" y="3500438"/>
            <a:ext cx="228620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Returned for repair April. 2011 </a:t>
            </a:r>
            <a:br>
              <a:rPr lang="en-US" sz="1100" dirty="0" smtClean="0"/>
            </a:br>
            <a:r>
              <a:rPr lang="en-US" sz="1100" dirty="0" smtClean="0"/>
              <a:t>Delivery scheduled March 2012 </a:t>
            </a:r>
            <a:br>
              <a:rPr lang="en-US" sz="1100" dirty="0" smtClean="0"/>
            </a:br>
            <a:r>
              <a:rPr lang="en-US" sz="1100" dirty="0" smtClean="0"/>
              <a:t>Delivery re-scheduled June 2012 </a:t>
            </a:r>
            <a:br>
              <a:rPr lang="en-US" sz="1100" dirty="0" smtClean="0"/>
            </a:br>
            <a:r>
              <a:rPr lang="en-US" sz="1100" dirty="0" smtClean="0"/>
              <a:t>(repair time &gt;14 months) </a:t>
            </a:r>
          </a:p>
          <a:p>
            <a:endParaRPr lang="en-US" sz="11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50851" y="3500438"/>
            <a:ext cx="23423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Returned for repair Feb. 2012 </a:t>
            </a:r>
            <a:br>
              <a:rPr lang="en-US" sz="1100" dirty="0" smtClean="0"/>
            </a:br>
            <a:r>
              <a:rPr lang="en-US" sz="1100" dirty="0" smtClean="0"/>
              <a:t>Diagnostic planned for June </a:t>
            </a:r>
            <a:br>
              <a:rPr lang="en-US" sz="1100" dirty="0" smtClean="0"/>
            </a:br>
            <a:r>
              <a:rPr lang="en-US" sz="1100" dirty="0" smtClean="0"/>
              <a:t>Delivery scheduled late June 2012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80271" y="3500438"/>
            <a:ext cx="2263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Returned for Repair Sep. 2011 </a:t>
            </a:r>
            <a:br>
              <a:rPr lang="en-US" sz="1100" dirty="0" smtClean="0"/>
            </a:br>
            <a:r>
              <a:rPr lang="en-US" sz="1100" dirty="0" smtClean="0"/>
              <a:t>Delivery scheduled Jan 2012 </a:t>
            </a:r>
            <a:br>
              <a:rPr lang="en-US" sz="1100" dirty="0" smtClean="0"/>
            </a:br>
            <a:r>
              <a:rPr lang="en-US" sz="1100" dirty="0" smtClean="0"/>
              <a:t>Delivery re-scheduled April 2012 </a:t>
            </a:r>
            <a:br>
              <a:rPr lang="en-US" sz="1100" dirty="0" smtClean="0"/>
            </a:br>
            <a:r>
              <a:rPr lang="en-US" sz="1100" dirty="0" smtClean="0"/>
              <a:t>Delivery re-scheduled May 2012 </a:t>
            </a:r>
            <a:br>
              <a:rPr lang="en-US" sz="1100" dirty="0" smtClean="0"/>
            </a:br>
            <a:r>
              <a:rPr lang="en-US" sz="1100" dirty="0" smtClean="0"/>
              <a:t>Delivery re-scheduled July 2012 </a:t>
            </a:r>
            <a:br>
              <a:rPr lang="en-US" sz="1100" dirty="0" smtClean="0"/>
            </a:br>
            <a:r>
              <a:rPr lang="en-US" sz="1100" dirty="0" smtClean="0"/>
              <a:t>(repair time &gt;10 months)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34" y="5445641"/>
            <a:ext cx="2576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Due since end 2011 </a:t>
            </a:r>
            <a:br>
              <a:rPr lang="en-US" sz="1100" dirty="0" smtClean="0"/>
            </a:br>
            <a:r>
              <a:rPr lang="en-US" sz="1100" dirty="0" smtClean="0"/>
              <a:t>Delivery scheduled Nov 2011 </a:t>
            </a:r>
            <a:br>
              <a:rPr lang="en-US" sz="1100" dirty="0" smtClean="0"/>
            </a:br>
            <a:r>
              <a:rPr lang="en-US" sz="1100" dirty="0" smtClean="0"/>
              <a:t>Failed May 2012 </a:t>
            </a:r>
            <a:br>
              <a:rPr lang="en-US" sz="1100" dirty="0" smtClean="0"/>
            </a:br>
            <a:r>
              <a:rPr lang="en-US" sz="1100" dirty="0" smtClean="0"/>
              <a:t>Delivery re-scheduled early July 2012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29124" y="5429264"/>
            <a:ext cx="390895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9 detectors are broken</a:t>
            </a:r>
          </a:p>
          <a:p>
            <a:r>
              <a:rPr lang="en-US" sz="2800" dirty="0" smtClean="0"/>
              <a:t>1 new detector pending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>
                <a:solidFill>
                  <a:srgbClr val="0000FF"/>
                </a:solidFill>
              </a:rPr>
              <a:t>Crystals &amp; Failures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04800" y="3392055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A001 – </a:t>
            </a:r>
            <a:r>
              <a:rPr lang="en-US" sz="1200" dirty="0">
                <a:solidFill>
                  <a:srgbClr val="003399"/>
                </a:solidFill>
              </a:rPr>
              <a:t>hole trapping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838200" y="3585228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A002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905000" y="3778401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A003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133600" y="3971574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C003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590800" y="416474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B004 – missing segment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590800" y="435792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A004 – segments out of specs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2743200" y="4551093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B001-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200400" y="4744266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A005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276600" y="4937439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B005 - 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657600" y="5130612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B001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191000" y="3188191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B006 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4191000" y="3381364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C003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343400" y="3574537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9900"/>
                </a:solidFill>
              </a:rPr>
              <a:t>A007 </a:t>
            </a:r>
            <a:r>
              <a:rPr lang="en-US" sz="1200" dirty="0" smtClean="0">
                <a:solidFill>
                  <a:srgbClr val="009900"/>
                </a:solidFill>
              </a:rPr>
              <a:t>– </a:t>
            </a:r>
            <a:r>
              <a:rPr lang="en-US" sz="1200" dirty="0" err="1" smtClean="0">
                <a:solidFill>
                  <a:srgbClr val="009900"/>
                </a:solidFill>
              </a:rPr>
              <a:t>microphony</a:t>
            </a:r>
            <a:r>
              <a:rPr lang="en-US" sz="1200" dirty="0" smtClean="0">
                <a:solidFill>
                  <a:srgbClr val="009900"/>
                </a:solidFill>
              </a:rPr>
              <a:t> in segments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4495800" y="376771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B004 – </a:t>
            </a:r>
            <a:r>
              <a:rPr lang="en-US" sz="1200" dirty="0">
                <a:solidFill>
                  <a:srgbClr val="FF00FF"/>
                </a:solidFill>
              </a:rPr>
              <a:t>leakage current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4724400" y="3960883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9900"/>
                </a:solidFill>
              </a:rPr>
              <a:t>C003 </a:t>
            </a:r>
            <a:r>
              <a:rPr lang="en-US" sz="1200" dirty="0" smtClean="0">
                <a:solidFill>
                  <a:srgbClr val="009900"/>
                </a:solidFill>
              </a:rPr>
              <a:t>– </a:t>
            </a:r>
            <a:r>
              <a:rPr lang="en-US" sz="1200" dirty="0" err="1" smtClean="0">
                <a:solidFill>
                  <a:srgbClr val="009900"/>
                </a:solidFill>
              </a:rPr>
              <a:t>microphony</a:t>
            </a:r>
            <a:r>
              <a:rPr lang="en-US" sz="1200" dirty="0" smtClean="0">
                <a:solidFill>
                  <a:srgbClr val="009900"/>
                </a:solidFill>
              </a:rPr>
              <a:t> in segments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181600" y="4154056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S003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257800" y="4347229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C004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562600" y="45404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C006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943600" y="4904601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B007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39"/>
          <p:cNvCxnSpPr/>
          <p:nvPr/>
        </p:nvCxnSpPr>
        <p:spPr>
          <a:xfrm rot="5400000">
            <a:off x="1981993" y="2971007"/>
            <a:ext cx="1371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8"/>
          <p:cNvCxnSpPr/>
          <p:nvPr/>
        </p:nvCxnSpPr>
        <p:spPr>
          <a:xfrm rot="5400000">
            <a:off x="5561437" y="2742804"/>
            <a:ext cx="914402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867400" y="4707729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C007 </a:t>
            </a:r>
            <a:r>
              <a:rPr lang="en-US" sz="1200" dirty="0"/>
              <a:t>– </a:t>
            </a:r>
            <a:r>
              <a:rPr lang="en-US" sz="1200" dirty="0" smtClean="0">
                <a:solidFill>
                  <a:srgbClr val="FF00FF"/>
                </a:solidFill>
              </a:rPr>
              <a:t>leakage current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28600" y="3200400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B001 </a:t>
            </a:r>
            <a:r>
              <a:rPr lang="en-US" sz="1200" dirty="0"/>
              <a:t>– segments out of specs</a:t>
            </a:r>
          </a:p>
        </p:txBody>
      </p:sp>
      <p:cxnSp>
        <p:nvCxnSpPr>
          <p:cNvPr id="48" name="Gerade Verbindung 39"/>
          <p:cNvCxnSpPr/>
          <p:nvPr/>
        </p:nvCxnSpPr>
        <p:spPr>
          <a:xfrm rot="5400000">
            <a:off x="-221649" y="2812450"/>
            <a:ext cx="10529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9"/>
          <p:cNvCxnSpPr/>
          <p:nvPr/>
        </p:nvCxnSpPr>
        <p:spPr>
          <a:xfrm rot="5400000">
            <a:off x="381794" y="27432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48"/>
          <p:cNvCxnSpPr/>
          <p:nvPr/>
        </p:nvCxnSpPr>
        <p:spPr>
          <a:xfrm rot="5400000">
            <a:off x="3810397" y="2742804"/>
            <a:ext cx="914402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39"/>
          <p:cNvCxnSpPr/>
          <p:nvPr/>
        </p:nvCxnSpPr>
        <p:spPr>
          <a:xfrm rot="5400000">
            <a:off x="1447006" y="2742406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39"/>
          <p:cNvSpPr txBox="1">
            <a:spLocks noChangeArrowheads="1"/>
          </p:cNvSpPr>
          <p:nvPr/>
        </p:nvSpPr>
        <p:spPr bwMode="auto">
          <a:xfrm>
            <a:off x="6477000" y="5072074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C008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6553200" y="5285601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A005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 </a:t>
            </a:r>
            <a:r>
              <a:rPr lang="en-US" sz="1200" dirty="0" smtClean="0">
                <a:solidFill>
                  <a:srgbClr val="FF0000"/>
                </a:solidFill>
              </a:rPr>
              <a:t>after CAT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6629400" y="5438001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A009 </a:t>
            </a:r>
            <a:r>
              <a:rPr lang="en-US" sz="1200" dirty="0"/>
              <a:t>–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segments out of specs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37" name="Chart 36"/>
          <p:cNvGraphicFramePr>
            <a:graphicFrameLocks/>
          </p:cNvGraphicFramePr>
          <p:nvPr/>
        </p:nvGraphicFramePr>
        <p:xfrm>
          <a:off x="-1371600" y="1066800"/>
          <a:ext cx="9067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3" name="Gerade Verbindung mit Pfeil 52"/>
          <p:cNvCxnSpPr/>
          <p:nvPr/>
        </p:nvCxnSpPr>
        <p:spPr>
          <a:xfrm>
            <a:off x="7010400" y="2344920"/>
            <a:ext cx="1905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7620000" y="19858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571472" y="6072206"/>
            <a:ext cx="610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AGATA detector failures occurred</a:t>
            </a:r>
          </a:p>
          <a:p>
            <a:r>
              <a:rPr lang="en-US" dirty="0" smtClean="0"/>
              <a:t>21 AGATA detector failures are caused by leakage current</a:t>
            </a:r>
            <a:endParaRPr lang="en-US" dirty="0"/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6629400" y="5652331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B005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6767546" y="5866645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B009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6838984" y="6080959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C002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6910422" y="6295273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C004 </a:t>
            </a:r>
            <a:r>
              <a:rPr lang="en-US" sz="1200" dirty="0"/>
              <a:t>– </a:t>
            </a:r>
            <a:r>
              <a:rPr lang="en-US" sz="1200" dirty="0">
                <a:solidFill>
                  <a:srgbClr val="FF00FF"/>
                </a:solidFill>
              </a:rPr>
              <a:t>leakage </a:t>
            </a:r>
            <a:r>
              <a:rPr lang="en-US" sz="1200" dirty="0" smtClean="0">
                <a:solidFill>
                  <a:srgbClr val="FF00FF"/>
                </a:solidFill>
              </a:rPr>
              <a:t>current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AGATA crystals - evolution</a:t>
            </a:r>
          </a:p>
        </p:txBody>
      </p:sp>
      <p:graphicFrame>
        <p:nvGraphicFramePr>
          <p:cNvPr id="15" name="Chart 2"/>
          <p:cNvGraphicFramePr>
            <a:graphicFrameLocks/>
          </p:cNvGraphicFramePr>
          <p:nvPr/>
        </p:nvGraphicFramePr>
        <p:xfrm>
          <a:off x="1000100" y="1071546"/>
          <a:ext cx="7372364" cy="560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Repair time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16916" y="6000768"/>
            <a:ext cx="785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i="1" dirty="0" smtClean="0"/>
              <a:t>CAT periods (purple), repair time periods (blue), operation time (green). </a:t>
            </a:r>
          </a:p>
          <a:p>
            <a:pPr>
              <a:buFont typeface="Arial" pitchFamily="34" charset="0"/>
              <a:buChar char="•"/>
            </a:pPr>
            <a:r>
              <a:rPr lang="en-GB" sz="1600" i="1" dirty="0" smtClean="0"/>
              <a:t>Time line starts with detector B001 in September 2005 and ends in September 2011.</a:t>
            </a:r>
          </a:p>
          <a:p>
            <a:pPr>
              <a:buFont typeface="Arial" pitchFamily="34" charset="0"/>
              <a:buChar char="•"/>
            </a:pPr>
            <a:r>
              <a:rPr lang="en-GB" sz="1600" i="1" dirty="0" smtClean="0"/>
              <a:t>Did not improve during last months.</a:t>
            </a:r>
            <a:endParaRPr lang="de-DE" sz="1600" dirty="0" smtClean="0"/>
          </a:p>
        </p:txBody>
      </p:sp>
      <p:pic>
        <p:nvPicPr>
          <p:cNvPr id="24578" name="Diagramm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IMG_9269-1.jpg"/>
          <p:cNvPicPr>
            <a:picLocks noChangeAspect="1"/>
          </p:cNvPicPr>
          <p:nvPr/>
        </p:nvPicPr>
        <p:blipFill>
          <a:blip r:embed="rId2"/>
          <a:srcRect l="3168" r="6824"/>
          <a:stretch>
            <a:fillRect/>
          </a:stretch>
        </p:blipFill>
        <p:spPr bwMode="auto">
          <a:xfrm>
            <a:off x="-76200" y="0"/>
            <a:ext cx="9220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3 CuadroTexto"/>
          <p:cNvSpPr txBox="1">
            <a:spLocks noChangeArrowheads="1"/>
          </p:cNvSpPr>
          <p:nvPr/>
        </p:nvSpPr>
        <p:spPr bwMode="auto">
          <a:xfrm>
            <a:off x="-228600" y="5715000"/>
            <a:ext cx="426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The AGATA sub-array</a:t>
            </a:r>
          </a:p>
          <a:p>
            <a:pPr algn="ctr"/>
            <a:r>
              <a:rPr lang="en-US" sz="2800" b="1">
                <a:solidFill>
                  <a:srgbClr val="FFFFFF"/>
                </a:solidFill>
              </a:rPr>
              <a:t>installed at LNL</a:t>
            </a:r>
            <a:endParaRPr lang="en-US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8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AGATA crystals - </a:t>
            </a:r>
            <a:r>
              <a:rPr lang="en-US" sz="4000" dirty="0" smtClean="0">
                <a:solidFill>
                  <a:srgbClr val="0000FF"/>
                </a:solidFill>
              </a:rPr>
              <a:t>overview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85786" y="1643050"/>
            <a:ext cx="7113304" cy="43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31 detectors were </a:t>
            </a:r>
            <a:r>
              <a:rPr lang="en-US" sz="1600" b="1" dirty="0" smtClean="0">
                <a:solidFill>
                  <a:schemeClr val="accent2"/>
                </a:solidFill>
              </a:rPr>
              <a:t>delivered</a:t>
            </a:r>
            <a:r>
              <a:rPr lang="en-US" sz="1600" dirty="0" smtClean="0">
                <a:solidFill>
                  <a:schemeClr val="accent2"/>
                </a:solidFill>
              </a:rPr>
              <a:t>: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A001,A002,A003,A004,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A005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,A006,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A007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,A008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,A009</a:t>
            </a:r>
            <a:endParaRPr lang="en-US" sz="1400" b="1" dirty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B001,B002,B003,B004,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B005,B006,B007</a:t>
            </a:r>
            <a:r>
              <a:rPr lang="en-US" sz="1400" b="1" dirty="0" smtClean="0">
                <a:solidFill>
                  <a:srgbClr val="003399"/>
                </a:solidFill>
                <a:latin typeface="Courier New" pitchFamily="49" charset="0"/>
              </a:rPr>
              <a:t>,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B008,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B009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,B010,B011,B012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900"/>
                </a:solidFill>
                <a:latin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C001,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C002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,C003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,C004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,C005,C006,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C007,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C008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,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C009</a:t>
            </a: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,</a:t>
            </a: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</a:rPr>
              <a:t>C010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400" b="1" dirty="0" smtClean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solidFill>
                <a:srgbClr val="FF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FF00FF"/>
                </a:solidFill>
                <a:latin typeface="Courier New" pitchFamily="49" charset="0"/>
              </a:rPr>
              <a:t>  </a:t>
            </a:r>
            <a:endParaRPr lang="en-US" sz="1400" dirty="0" smtClean="0"/>
          </a:p>
          <a:p>
            <a:pPr>
              <a:spcBef>
                <a:spcPct val="50000"/>
              </a:spcBef>
            </a:pPr>
            <a:r>
              <a:rPr lang="en-US" sz="1600" dirty="0"/>
              <a:t>Usage of the available detectors</a:t>
            </a:r>
            <a:r>
              <a:rPr lang="en-US" sz="1600" dirty="0" smtClean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A008, A003  A002  A001  A004  A008,</a:t>
            </a:r>
            <a:endParaRPr lang="en-US" sz="14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B001, B003  B010  B002  B004             B008  B012  B011  B012</a:t>
            </a:r>
            <a:endParaRPr lang="en-US" sz="14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C003, C005  C001                         C006  C010  C008</a:t>
            </a:r>
            <a:endParaRPr lang="en-US" sz="1400" dirty="0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dirty="0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Efficiency is limited by available C-type detectors.</a:t>
            </a:r>
            <a:endParaRPr lang="en-US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041090" y="4447746"/>
            <a:ext cx="510523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/>
              <a:t>ATC1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226271" y="4447746"/>
            <a:ext cx="510523" cy="8286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ATC6</a:t>
            </a:r>
            <a:endParaRPr lang="en-US" sz="14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654418" y="4447746"/>
            <a:ext cx="510608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ATC2</a:t>
            </a:r>
            <a:endParaRPr lang="en-US" sz="1400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297360" y="4447746"/>
            <a:ext cx="510608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ATC3</a:t>
            </a:r>
            <a:endParaRPr lang="en-US" sz="1400" dirty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940302" y="4447746"/>
            <a:ext cx="510608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ATC4</a:t>
            </a:r>
            <a:endParaRPr lang="en-US" sz="14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83244" y="4447746"/>
            <a:ext cx="510608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ATC5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22756" y="2804672"/>
            <a:ext cx="1728814" cy="1077218"/>
            <a:chOff x="6629400" y="5780782"/>
            <a:chExt cx="2514600" cy="1077218"/>
          </a:xfrm>
        </p:grpSpPr>
        <p:sp>
          <p:nvSpPr>
            <p:cNvPr id="11" name="Rectangle 10"/>
            <p:cNvSpPr/>
            <p:nvPr/>
          </p:nvSpPr>
          <p:spPr>
            <a:xfrm>
              <a:off x="6629400" y="5791200"/>
              <a:ext cx="2514600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5780782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err="1" smtClean="0"/>
                <a:t>Colorcode</a:t>
              </a:r>
              <a:r>
                <a:rPr lang="en-US" sz="1600" u="sng" dirty="0" smtClean="0"/>
                <a:t>:</a:t>
              </a:r>
            </a:p>
            <a:p>
              <a:r>
                <a:rPr lang="en-US" sz="1600" dirty="0" smtClean="0">
                  <a:solidFill>
                    <a:srgbClr val="009900"/>
                  </a:solidFill>
                </a:rPr>
                <a:t>Working	</a:t>
              </a:r>
            </a:p>
            <a:p>
              <a:r>
                <a:rPr lang="en-US" sz="1600" dirty="0" smtClean="0">
                  <a:solidFill>
                    <a:srgbClr val="FF00FF"/>
                  </a:solidFill>
                </a:rPr>
                <a:t>broken</a:t>
              </a:r>
            </a:p>
            <a:p>
              <a:r>
                <a:rPr lang="en-US" sz="1600" dirty="0" smtClean="0">
                  <a:solidFill>
                    <a:srgbClr val="000090"/>
                  </a:solidFill>
                </a:rPr>
                <a:t>CAT pending </a:t>
              </a: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79736" y="4662060"/>
            <a:ext cx="510523" cy="609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ADC1</a:t>
            </a:r>
            <a:endParaRPr lang="en-US" sz="1400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012221" y="4662060"/>
            <a:ext cx="510523" cy="609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ADC2</a:t>
            </a:r>
            <a:endParaRPr lang="en-US" sz="14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655163" y="4662060"/>
            <a:ext cx="510523" cy="609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ADC3 </a:t>
            </a:r>
            <a:endParaRPr lang="en-US" sz="14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298105" y="4662060"/>
            <a:ext cx="510523" cy="609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ADC4 </a:t>
            </a:r>
            <a:endParaRPr lang="en-US" sz="1400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797775" y="4447746"/>
            <a:ext cx="510523" cy="8286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ATC7</a:t>
            </a:r>
            <a:endParaRPr lang="en-US" sz="14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941047" y="4662060"/>
            <a:ext cx="510523" cy="609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endParaRPr lang="en-US" sz="1400" dirty="0">
              <a:solidFill>
                <a:srgbClr val="009900"/>
              </a:solidFill>
            </a:endParaRPr>
          </a:p>
          <a:p>
            <a:pPr algn="ctr"/>
            <a:r>
              <a:rPr lang="en-US" sz="1400" dirty="0" smtClean="0"/>
              <a:t>ADC5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3438" y="5524702"/>
            <a:ext cx="4214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Many Thanks to Andreas</a:t>
            </a:r>
          </a:p>
          <a:p>
            <a:pPr algn="r">
              <a:spcBef>
                <a:spcPct val="50000"/>
              </a:spcBef>
            </a:pPr>
            <a:r>
              <a:rPr lang="en-US" sz="3200" dirty="0" smtClean="0">
                <a:solidFill>
                  <a:srgbClr val="FFC000"/>
                </a:solidFill>
                <a:latin typeface="Forte" pitchFamily="66" charset="0"/>
              </a:rPr>
              <a:t>hang loose</a:t>
            </a:r>
            <a:endParaRPr lang="en-US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pic>
        <p:nvPicPr>
          <p:cNvPr id="47106" name="Picture 2" descr="http://media.linkedin.com/mpr/pub/image-qkKwridBoE_PfXZlnrrCH9mx9TVirqQQb8khyzFB9Wh10TiAqkKhy1MB9qe1_hZ7-qT2/andreas-wi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286016" cy="2286016"/>
          </a:xfrm>
          <a:prstGeom prst="rect">
            <a:avLst/>
          </a:prstGeom>
          <a:noFill/>
        </p:spPr>
      </p:pic>
      <p:pic>
        <p:nvPicPr>
          <p:cNvPr id="47108" name="Picture 4" descr="http://www.ikp.uni-koeln.de/groups/reiter/images/awie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286014" cy="2286016"/>
          </a:xfrm>
          <a:prstGeom prst="rect">
            <a:avLst/>
          </a:prstGeom>
          <a:noFill/>
        </p:spPr>
      </p:pic>
      <p:pic>
        <p:nvPicPr>
          <p:cNvPr id="47110" name="Picture 6" descr="http://i.ytimg.com/vi/5WGFCV7oULU/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71942"/>
            <a:ext cx="3500430" cy="2625323"/>
          </a:xfrm>
          <a:prstGeom prst="rect">
            <a:avLst/>
          </a:prstGeom>
          <a:noFill/>
        </p:spPr>
      </p:pic>
      <p:pic>
        <p:nvPicPr>
          <p:cNvPr id="47112" name="Picture 8" descr="http://www.universities-weblog.com/50226711/UCBerkl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14686"/>
            <a:ext cx="3357554" cy="2238369"/>
          </a:xfrm>
          <a:prstGeom prst="rect">
            <a:avLst/>
          </a:prstGeom>
          <a:noFill/>
        </p:spPr>
      </p:pic>
      <p:pic>
        <p:nvPicPr>
          <p:cNvPr id="47114" name="Picture 10" descr="Fort Point Break, San Francisco Surf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85728"/>
            <a:ext cx="3352800" cy="4953001"/>
          </a:xfrm>
          <a:prstGeom prst="rect">
            <a:avLst/>
          </a:prstGeom>
          <a:noFill/>
        </p:spPr>
      </p:pic>
      <p:pic>
        <p:nvPicPr>
          <p:cNvPr id="47116" name="Picture 12" descr="http://www.flachwasserenten.de/tips/gruss/hand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714620"/>
            <a:ext cx="2071670" cy="1235734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6" descr="Blitze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8"/>
            <a:ext cx="9144000" cy="639762"/>
          </a:xfrm>
          <a:solidFill>
            <a:schemeClr val="folHlink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Summary Conclusions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929158" y="457200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Annealing</a:t>
            </a:r>
          </a:p>
          <a:p>
            <a:pPr algn="r"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Available detectors</a:t>
            </a:r>
          </a:p>
          <a:p>
            <a:pPr algn="r"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Future perspectives</a:t>
            </a:r>
            <a:r>
              <a:rPr lang="en-US" sz="2400" b="1" dirty="0" smtClean="0">
                <a:solidFill>
                  <a:srgbClr val="FFC000"/>
                </a:solidFill>
                <a:latin typeface="Courier New" pitchFamily="49" charset="0"/>
              </a:rPr>
              <a:t> 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8769350" cy="6721476"/>
            <a:chOff x="256" y="56"/>
            <a:chExt cx="5768" cy="4178"/>
          </a:xfrm>
        </p:grpSpPr>
        <p:pic>
          <p:nvPicPr>
            <p:cNvPr id="6211" name="Picture 4" descr="Table_blue-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6"/>
              <a:ext cx="5768" cy="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2" name="Rectangle 5"/>
            <p:cNvSpPr>
              <a:spLocks noChangeArrowheads="1"/>
            </p:cNvSpPr>
            <p:nvPr/>
          </p:nvSpPr>
          <p:spPr bwMode="auto">
            <a:xfrm>
              <a:off x="1872" y="3736"/>
              <a:ext cx="1520" cy="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3" name="Rectangle 6"/>
            <p:cNvSpPr>
              <a:spLocks noChangeArrowheads="1"/>
            </p:cNvSpPr>
            <p:nvPr/>
          </p:nvSpPr>
          <p:spPr bwMode="auto">
            <a:xfrm>
              <a:off x="367" y="1696"/>
              <a:ext cx="313" cy="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sz="24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90600" y="6400808"/>
            <a:ext cx="1536700" cy="461963"/>
            <a:chOff x="2185" y="169"/>
            <a:chExt cx="984" cy="291"/>
          </a:xfrm>
        </p:grpSpPr>
        <p:sp>
          <p:nvSpPr>
            <p:cNvPr id="6209" name="Text Box 9"/>
            <p:cNvSpPr txBox="1">
              <a:spLocks noChangeArrowheads="1"/>
            </p:cNvSpPr>
            <p:nvPr/>
          </p:nvSpPr>
          <p:spPr bwMode="auto">
            <a:xfrm>
              <a:off x="2185" y="169"/>
              <a:ext cx="932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000000"/>
                  </a:solidFill>
                  <a:latin typeface="Helvetica" pitchFamily="34" charset="0"/>
                </a:rPr>
                <a:t>neutrons</a:t>
              </a:r>
              <a:endParaRPr lang="it-IT" sz="24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210" name="Line 10"/>
            <p:cNvSpPr>
              <a:spLocks noChangeShapeType="1"/>
            </p:cNvSpPr>
            <p:nvPr/>
          </p:nvSpPr>
          <p:spPr bwMode="auto">
            <a:xfrm>
              <a:off x="2185" y="216"/>
              <a:ext cx="9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49343" y="3276600"/>
            <a:ext cx="461595" cy="1562100"/>
            <a:chOff x="4173" y="3138"/>
            <a:chExt cx="315" cy="984"/>
          </a:xfrm>
        </p:grpSpPr>
        <p:sp>
          <p:nvSpPr>
            <p:cNvPr id="6207" name="Text Box 12"/>
            <p:cNvSpPr txBox="1">
              <a:spLocks noChangeArrowheads="1"/>
            </p:cNvSpPr>
            <p:nvPr/>
          </p:nvSpPr>
          <p:spPr bwMode="auto">
            <a:xfrm rot="16200000">
              <a:off x="3865" y="3468"/>
              <a:ext cx="932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000000"/>
                  </a:solidFill>
                  <a:latin typeface="Helvetica" pitchFamily="34" charset="0"/>
                </a:rPr>
                <a:t> protons</a:t>
              </a:r>
              <a:endParaRPr lang="it-IT" sz="24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208" name="Line 13"/>
            <p:cNvSpPr>
              <a:spLocks noChangeShapeType="1"/>
            </p:cNvSpPr>
            <p:nvPr/>
          </p:nvSpPr>
          <p:spPr bwMode="auto">
            <a:xfrm rot="-5400000">
              <a:off x="3730" y="3630"/>
              <a:ext cx="9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7742269" y="1785939"/>
            <a:ext cx="125888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latin typeface="Helvetica" pitchFamily="34" charset="0"/>
              </a:rPr>
              <a:t>Neutron drip-line</a:t>
            </a:r>
            <a:endParaRPr lang="it-IT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198" name="Oval 16"/>
          <p:cNvSpPr>
            <a:spLocks noChangeArrowheads="1"/>
          </p:cNvSpPr>
          <p:nvPr/>
        </p:nvSpPr>
        <p:spPr bwMode="auto">
          <a:xfrm>
            <a:off x="2527300" y="4233863"/>
            <a:ext cx="244475" cy="4191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9" name="Oval 17"/>
          <p:cNvSpPr>
            <a:spLocks noChangeArrowheads="1"/>
          </p:cNvSpPr>
          <p:nvPr/>
        </p:nvSpPr>
        <p:spPr bwMode="auto">
          <a:xfrm>
            <a:off x="1828800" y="4652996"/>
            <a:ext cx="566738" cy="42862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0" name="Oval 18"/>
          <p:cNvSpPr>
            <a:spLocks noChangeArrowheads="1"/>
          </p:cNvSpPr>
          <p:nvPr/>
        </p:nvSpPr>
        <p:spPr bwMode="auto">
          <a:xfrm>
            <a:off x="1524006" y="5105432"/>
            <a:ext cx="228600" cy="23653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3" name="Line 22"/>
          <p:cNvSpPr>
            <a:spLocks noChangeShapeType="1"/>
          </p:cNvSpPr>
          <p:nvPr/>
        </p:nvSpPr>
        <p:spPr bwMode="auto">
          <a:xfrm flipH="1" flipV="1">
            <a:off x="1785938" y="5286408"/>
            <a:ext cx="3214690" cy="42860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54" name="Line 24"/>
          <p:cNvSpPr>
            <a:spLocks noChangeShapeType="1"/>
          </p:cNvSpPr>
          <p:nvPr/>
        </p:nvSpPr>
        <p:spPr bwMode="auto">
          <a:xfrm flipH="1" flipV="1">
            <a:off x="2438400" y="4876833"/>
            <a:ext cx="1966913" cy="346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2975006" y="6289680"/>
            <a:ext cx="2214563" cy="523220"/>
          </a:xfrm>
          <a:prstGeom prst="rect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Lifetime of the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6.792MeV state in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15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156" name="Text Box 28"/>
          <p:cNvSpPr txBox="1">
            <a:spLocks noChangeArrowheads="1"/>
          </p:cNvSpPr>
          <p:nvPr/>
        </p:nvSpPr>
        <p:spPr bwMode="auto">
          <a:xfrm>
            <a:off x="4656146" y="2708276"/>
            <a:ext cx="1500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00CC"/>
                </a:solidFill>
                <a:latin typeface="Helvetica" pitchFamily="34" charset="0"/>
              </a:rPr>
              <a:t>n-rich nuclei</a:t>
            </a:r>
            <a:endParaRPr lang="it-IT" b="1">
              <a:solidFill>
                <a:srgbClr val="0000CC"/>
              </a:solidFill>
              <a:latin typeface="Helvetica" pitchFamily="34" charset="0"/>
            </a:endParaRPr>
          </a:p>
        </p:txBody>
      </p:sp>
      <p:sp>
        <p:nvSpPr>
          <p:cNvPr id="6157" name="Text Box 23"/>
          <p:cNvSpPr txBox="1">
            <a:spLocks noChangeArrowheads="1"/>
          </p:cNvSpPr>
          <p:nvPr/>
        </p:nvSpPr>
        <p:spPr bwMode="auto">
          <a:xfrm>
            <a:off x="5000628" y="5635625"/>
            <a:ext cx="2260600" cy="523220"/>
          </a:xfrm>
          <a:prstGeom prst="rect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sym typeface="Wingdings" pitchFamily="2" charset="2"/>
              </a:rPr>
              <a:t>Lifetimes in n-rich </a:t>
            </a:r>
            <a:br>
              <a:rPr lang="en-US" sz="1400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 dirty="0">
                <a:solidFill>
                  <a:srgbClr val="0000FF"/>
                </a:solidFill>
                <a:sym typeface="Wingdings" pitchFamily="2" charset="2"/>
              </a:rPr>
              <a:t>Ni, Cu and Zn isotopes</a:t>
            </a:r>
            <a:endParaRPr lang="it-IT" sz="1400" b="1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158" name="Text Box 27"/>
          <p:cNvSpPr txBox="1">
            <a:spLocks noChangeArrowheads="1"/>
          </p:cNvSpPr>
          <p:nvPr/>
        </p:nvSpPr>
        <p:spPr bwMode="auto">
          <a:xfrm>
            <a:off x="4405313" y="5003800"/>
            <a:ext cx="18161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Lifetimes of the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n-rich Cr isotopes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929441" y="2643188"/>
            <a:ext cx="1214437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1143000" y="5357813"/>
            <a:ext cx="357188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61" name="Line 24"/>
          <p:cNvSpPr>
            <a:spLocks noChangeShapeType="1"/>
          </p:cNvSpPr>
          <p:nvPr/>
        </p:nvSpPr>
        <p:spPr bwMode="auto">
          <a:xfrm flipH="1" flipV="1">
            <a:off x="1500188" y="5572158"/>
            <a:ext cx="1271587" cy="4238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62" name="Text Box 25"/>
          <p:cNvSpPr txBox="1">
            <a:spLocks noChangeArrowheads="1"/>
          </p:cNvSpPr>
          <p:nvPr/>
        </p:nvSpPr>
        <p:spPr bwMode="auto">
          <a:xfrm>
            <a:off x="2786063" y="5734051"/>
            <a:ext cx="18161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Lifetimes near the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island of inversion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143502" y="571500"/>
            <a:ext cx="11430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250921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3702" cy="565617"/>
          </a:xfrm>
          <a:solidFill>
            <a:srgbClr val="92D05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Experimental Campaign at LNL</a:t>
            </a:r>
            <a:endParaRPr lang="it-IT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5" name="Text Box 46"/>
          <p:cNvSpPr txBox="1">
            <a:spLocks noChangeArrowheads="1"/>
          </p:cNvSpPr>
          <p:nvPr/>
        </p:nvSpPr>
        <p:spPr bwMode="auto">
          <a:xfrm>
            <a:off x="2411444" y="1557340"/>
            <a:ext cx="2446337" cy="30777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Pygmy and GQR states</a:t>
            </a:r>
          </a:p>
        </p:txBody>
      </p:sp>
      <p:sp>
        <p:nvSpPr>
          <p:cNvPr id="6166" name="Text Box 49"/>
          <p:cNvSpPr txBox="1">
            <a:spLocks noChangeArrowheads="1"/>
          </p:cNvSpPr>
          <p:nvPr/>
        </p:nvSpPr>
        <p:spPr bwMode="auto">
          <a:xfrm>
            <a:off x="4284663" y="4398963"/>
            <a:ext cx="1943100" cy="52322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Neutron-rich nuclei populated by fission</a:t>
            </a:r>
          </a:p>
        </p:txBody>
      </p:sp>
      <p:sp>
        <p:nvSpPr>
          <p:cNvPr id="6167" name="Text Box 50"/>
          <p:cNvSpPr txBox="1">
            <a:spLocks noChangeArrowheads="1"/>
          </p:cNvSpPr>
          <p:nvPr/>
        </p:nvSpPr>
        <p:spPr bwMode="auto">
          <a:xfrm>
            <a:off x="4427538" y="4005273"/>
            <a:ext cx="1452562" cy="30777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N=51 nuclei</a:t>
            </a:r>
          </a:p>
        </p:txBody>
      </p:sp>
      <p:sp>
        <p:nvSpPr>
          <p:cNvPr id="6168" name="Text Box 51"/>
          <p:cNvSpPr txBox="1">
            <a:spLocks noChangeArrowheads="1"/>
          </p:cNvSpPr>
          <p:nvPr/>
        </p:nvSpPr>
        <p:spPr bwMode="auto">
          <a:xfrm>
            <a:off x="6011871" y="3194055"/>
            <a:ext cx="1152525" cy="52322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Lifetime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of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136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Te</a:t>
            </a:r>
          </a:p>
        </p:txBody>
      </p:sp>
      <p:sp>
        <p:nvSpPr>
          <p:cNvPr id="6169" name="Line 52"/>
          <p:cNvSpPr>
            <a:spLocks noChangeShapeType="1"/>
          </p:cNvSpPr>
          <p:nvPr/>
        </p:nvSpPr>
        <p:spPr bwMode="auto">
          <a:xfrm>
            <a:off x="4857750" y="1722438"/>
            <a:ext cx="938213" cy="266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70" name="Line 53"/>
          <p:cNvSpPr>
            <a:spLocks noChangeShapeType="1"/>
          </p:cNvSpPr>
          <p:nvPr/>
        </p:nvSpPr>
        <p:spPr bwMode="auto">
          <a:xfrm>
            <a:off x="4427538" y="1150938"/>
            <a:ext cx="1368425" cy="76517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71" name="Text Box 45"/>
          <p:cNvSpPr txBox="1">
            <a:spLocks noChangeArrowheads="1"/>
          </p:cNvSpPr>
          <p:nvPr/>
        </p:nvSpPr>
        <p:spPr bwMode="auto">
          <a:xfrm>
            <a:off x="2266950" y="962031"/>
            <a:ext cx="216058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Neutron-rich nuclei in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the vicinity of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208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Pb</a:t>
            </a:r>
          </a:p>
        </p:txBody>
      </p:sp>
      <p:sp>
        <p:nvSpPr>
          <p:cNvPr id="6172" name="Text Box 15"/>
          <p:cNvSpPr txBox="1">
            <a:spLocks noChangeArrowheads="1"/>
          </p:cNvSpPr>
          <p:nvPr/>
        </p:nvSpPr>
        <p:spPr bwMode="auto">
          <a:xfrm>
            <a:off x="1835150" y="2982919"/>
            <a:ext cx="9318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latin typeface="Helvetica" pitchFamily="34" charset="0"/>
              </a:rPr>
              <a:t>Proton drip-line</a:t>
            </a:r>
            <a:endParaRPr lang="it-IT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173" name="Line 55"/>
          <p:cNvSpPr>
            <a:spLocks noChangeShapeType="1"/>
          </p:cNvSpPr>
          <p:nvPr/>
        </p:nvSpPr>
        <p:spPr bwMode="auto">
          <a:xfrm flipH="1" flipV="1">
            <a:off x="2771775" y="4508500"/>
            <a:ext cx="1512888" cy="73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74" name="Line 56"/>
          <p:cNvSpPr>
            <a:spLocks noChangeShapeType="1"/>
          </p:cNvSpPr>
          <p:nvPr/>
        </p:nvSpPr>
        <p:spPr bwMode="auto">
          <a:xfrm flipH="1" flipV="1">
            <a:off x="2627313" y="4149725"/>
            <a:ext cx="1774825" cy="492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75" name="Line 57"/>
          <p:cNvSpPr>
            <a:spLocks noChangeShapeType="1"/>
          </p:cNvSpPr>
          <p:nvPr/>
        </p:nvSpPr>
        <p:spPr bwMode="auto">
          <a:xfrm flipH="1" flipV="1">
            <a:off x="4067180" y="3500471"/>
            <a:ext cx="2132013" cy="433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FF"/>
              </a:solidFill>
            </a:endParaRPr>
          </a:p>
        </p:txBody>
      </p:sp>
      <p:sp>
        <p:nvSpPr>
          <p:cNvPr id="6176" name="Line 58"/>
          <p:cNvSpPr>
            <a:spLocks noChangeShapeType="1"/>
          </p:cNvSpPr>
          <p:nvPr/>
        </p:nvSpPr>
        <p:spPr bwMode="auto">
          <a:xfrm flipH="1" flipV="1">
            <a:off x="4083081" y="3424243"/>
            <a:ext cx="1928813" cy="31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230" name="Oval 16"/>
          <p:cNvSpPr>
            <a:spLocks noChangeArrowheads="1"/>
          </p:cNvSpPr>
          <p:nvPr/>
        </p:nvSpPr>
        <p:spPr bwMode="auto">
          <a:xfrm>
            <a:off x="2411415" y="3933825"/>
            <a:ext cx="244475" cy="4191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78" name="Line 60"/>
          <p:cNvSpPr>
            <a:spLocks noChangeShapeType="1"/>
          </p:cNvSpPr>
          <p:nvPr/>
        </p:nvSpPr>
        <p:spPr bwMode="auto">
          <a:xfrm flipH="1" flipV="1">
            <a:off x="755681" y="5734050"/>
            <a:ext cx="2219325" cy="895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79" name="Line 61"/>
          <p:cNvSpPr>
            <a:spLocks noChangeShapeType="1"/>
          </p:cNvSpPr>
          <p:nvPr/>
        </p:nvSpPr>
        <p:spPr bwMode="auto">
          <a:xfrm>
            <a:off x="1258888" y="4311652"/>
            <a:ext cx="144462" cy="77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80" name="Line 62"/>
          <p:cNvSpPr>
            <a:spLocks noChangeShapeType="1"/>
          </p:cNvSpPr>
          <p:nvPr/>
        </p:nvSpPr>
        <p:spPr bwMode="auto">
          <a:xfrm>
            <a:off x="971550" y="3357563"/>
            <a:ext cx="0" cy="2159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234" name="Oval 18"/>
          <p:cNvSpPr>
            <a:spLocks noChangeArrowheads="1"/>
          </p:cNvSpPr>
          <p:nvPr/>
        </p:nvSpPr>
        <p:spPr bwMode="auto">
          <a:xfrm>
            <a:off x="5724525" y="1916116"/>
            <a:ext cx="228600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35" name="Oval 18"/>
          <p:cNvSpPr>
            <a:spLocks noChangeArrowheads="1"/>
          </p:cNvSpPr>
          <p:nvPr/>
        </p:nvSpPr>
        <p:spPr bwMode="auto">
          <a:xfrm>
            <a:off x="5076828" y="2205047"/>
            <a:ext cx="228600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36" name="Oval 18"/>
          <p:cNvSpPr>
            <a:spLocks noChangeArrowheads="1"/>
          </p:cNvSpPr>
          <p:nvPr/>
        </p:nvSpPr>
        <p:spPr bwMode="auto">
          <a:xfrm>
            <a:off x="4056063" y="3068638"/>
            <a:ext cx="228600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37" name="Oval 18"/>
          <p:cNvSpPr>
            <a:spLocks noChangeArrowheads="1"/>
          </p:cNvSpPr>
          <p:nvPr/>
        </p:nvSpPr>
        <p:spPr bwMode="auto">
          <a:xfrm>
            <a:off x="3851282" y="3357596"/>
            <a:ext cx="228600" cy="3587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38" name="Oval 18"/>
          <p:cNvSpPr>
            <a:spLocks noChangeArrowheads="1"/>
          </p:cNvSpPr>
          <p:nvPr/>
        </p:nvSpPr>
        <p:spPr bwMode="auto">
          <a:xfrm>
            <a:off x="1258888" y="5013357"/>
            <a:ext cx="228600" cy="23653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39" name="Oval 18"/>
          <p:cNvSpPr>
            <a:spLocks noChangeArrowheads="1"/>
          </p:cNvSpPr>
          <p:nvPr/>
        </p:nvSpPr>
        <p:spPr bwMode="auto">
          <a:xfrm>
            <a:off x="611188" y="5661057"/>
            <a:ext cx="228600" cy="23653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40" name="Oval 18"/>
          <p:cNvSpPr>
            <a:spLocks noChangeArrowheads="1"/>
          </p:cNvSpPr>
          <p:nvPr/>
        </p:nvSpPr>
        <p:spPr bwMode="auto">
          <a:xfrm>
            <a:off x="827094" y="5445157"/>
            <a:ext cx="228600" cy="23653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88" name="Text Box 47"/>
          <p:cNvSpPr txBox="1">
            <a:spLocks noChangeArrowheads="1"/>
          </p:cNvSpPr>
          <p:nvPr/>
        </p:nvSpPr>
        <p:spPr bwMode="auto">
          <a:xfrm>
            <a:off x="468320" y="2708275"/>
            <a:ext cx="1223962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Molecular structure of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21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Ne</a:t>
            </a:r>
          </a:p>
        </p:txBody>
      </p:sp>
      <p:sp>
        <p:nvSpPr>
          <p:cNvPr id="6189" name="Text Box 42"/>
          <p:cNvSpPr txBox="1">
            <a:spLocks noChangeArrowheads="1"/>
          </p:cNvSpPr>
          <p:nvPr/>
        </p:nvSpPr>
        <p:spPr bwMode="auto">
          <a:xfrm>
            <a:off x="741368" y="3794125"/>
            <a:ext cx="928687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Coulex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of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42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Ca</a:t>
            </a:r>
          </a:p>
        </p:txBody>
      </p:sp>
      <p:sp>
        <p:nvSpPr>
          <p:cNvPr id="6190" name="Text Box 42"/>
          <p:cNvSpPr txBox="1">
            <a:spLocks noChangeArrowheads="1"/>
          </p:cNvSpPr>
          <p:nvPr/>
        </p:nvSpPr>
        <p:spPr bwMode="auto">
          <a:xfrm>
            <a:off x="614363" y="981076"/>
            <a:ext cx="16002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Isospin Mixing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in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80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Zr</a:t>
            </a: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2095500" y="4081470"/>
            <a:ext cx="228600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2" name="Line 62"/>
          <p:cNvSpPr>
            <a:spLocks noChangeShapeType="1"/>
          </p:cNvSpPr>
          <p:nvPr/>
        </p:nvSpPr>
        <p:spPr bwMode="auto">
          <a:xfrm>
            <a:off x="2095500" y="1504950"/>
            <a:ext cx="153988" cy="25352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93" name="Text Box 45"/>
          <p:cNvSpPr txBox="1">
            <a:spLocks noChangeArrowheads="1"/>
          </p:cNvSpPr>
          <p:nvPr/>
        </p:nvSpPr>
        <p:spPr bwMode="auto">
          <a:xfrm>
            <a:off x="4500594" y="601663"/>
            <a:ext cx="1944687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Octupole-deformed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Ra and Th nuclei</a:t>
            </a: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084891" y="1484315"/>
            <a:ext cx="228600" cy="236537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5" name="Line 53"/>
          <p:cNvSpPr>
            <a:spLocks noChangeShapeType="1"/>
          </p:cNvSpPr>
          <p:nvPr/>
        </p:nvSpPr>
        <p:spPr bwMode="auto">
          <a:xfrm>
            <a:off x="5435600" y="1125541"/>
            <a:ext cx="649288" cy="3317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96" name="Text Box 21"/>
          <p:cNvSpPr txBox="1">
            <a:spLocks noChangeArrowheads="1"/>
          </p:cNvSpPr>
          <p:nvPr/>
        </p:nvSpPr>
        <p:spPr bwMode="auto">
          <a:xfrm>
            <a:off x="6300788" y="2185989"/>
            <a:ext cx="165576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Shape transition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in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196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Os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197" name="Line 143"/>
          <p:cNvSpPr>
            <a:spLocks noChangeShapeType="1"/>
          </p:cNvSpPr>
          <p:nvPr/>
        </p:nvSpPr>
        <p:spPr bwMode="auto">
          <a:xfrm flipH="1" flipV="1">
            <a:off x="5292756" y="2349532"/>
            <a:ext cx="2016125" cy="792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98" name="Line 57"/>
          <p:cNvSpPr>
            <a:spLocks noChangeShapeType="1"/>
          </p:cNvSpPr>
          <p:nvPr/>
        </p:nvSpPr>
        <p:spPr bwMode="auto">
          <a:xfrm flipH="1" flipV="1">
            <a:off x="5326094" y="2278062"/>
            <a:ext cx="987425" cy="21590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199" name="Text Box 21"/>
          <p:cNvSpPr txBox="1">
            <a:spLocks noChangeArrowheads="1"/>
          </p:cNvSpPr>
          <p:nvPr/>
        </p:nvSpPr>
        <p:spPr bwMode="auto">
          <a:xfrm>
            <a:off x="7235856" y="2886075"/>
            <a:ext cx="1738313" cy="523220"/>
          </a:xfrm>
          <a:prstGeom prst="rect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Order-to-chaos 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transition in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174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W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200" name="Text Box 54"/>
          <p:cNvSpPr txBox="1">
            <a:spLocks noChangeArrowheads="1"/>
          </p:cNvSpPr>
          <p:nvPr/>
        </p:nvSpPr>
        <p:spPr bwMode="auto">
          <a:xfrm>
            <a:off x="6169026" y="3789364"/>
            <a:ext cx="1355725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N=84 isotone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140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Ba</a:t>
            </a:r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 flipH="1">
            <a:off x="6386521" y="1123959"/>
            <a:ext cx="1065212" cy="360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FF"/>
              </a:solidFill>
            </a:endParaRPr>
          </a:p>
        </p:txBody>
      </p:sp>
      <p:sp>
        <p:nvSpPr>
          <p:cNvPr id="6202" name="Text Box 21"/>
          <p:cNvSpPr txBox="1">
            <a:spLocks noChangeArrowheads="1"/>
          </p:cNvSpPr>
          <p:nvPr/>
        </p:nvSpPr>
        <p:spPr bwMode="auto">
          <a:xfrm>
            <a:off x="7358063" y="981075"/>
            <a:ext cx="1655762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n-rich Th and U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203" name="Text Box 21"/>
          <p:cNvSpPr txBox="1">
            <a:spLocks noChangeArrowheads="1"/>
          </p:cNvSpPr>
          <p:nvPr/>
        </p:nvSpPr>
        <p:spPr bwMode="auto">
          <a:xfrm>
            <a:off x="2268538" y="1970088"/>
            <a:ext cx="165576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g.s. rotation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in Dy, Er, Yb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204" name="Line 57"/>
          <p:cNvSpPr>
            <a:spLocks noChangeShapeType="1"/>
          </p:cNvSpPr>
          <p:nvPr/>
        </p:nvSpPr>
        <p:spPr bwMode="auto">
          <a:xfrm>
            <a:off x="3478213" y="2493970"/>
            <a:ext cx="588962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FF"/>
              </a:solidFill>
            </a:endParaRPr>
          </a:p>
        </p:txBody>
      </p:sp>
      <p:sp>
        <p:nvSpPr>
          <p:cNvPr id="6205" name="Text Box 21"/>
          <p:cNvSpPr txBox="1">
            <a:spLocks noChangeArrowheads="1"/>
          </p:cNvSpPr>
          <p:nvPr/>
        </p:nvSpPr>
        <p:spPr bwMode="auto">
          <a:xfrm>
            <a:off x="152431" y="2033590"/>
            <a:ext cx="1819275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High-lying states</a:t>
            </a:r>
            <a:br>
              <a:rPr lang="en-US" sz="1400" b="1">
                <a:solidFill>
                  <a:srgbClr val="0000FF"/>
                </a:solidFill>
                <a:sym typeface="Wingdings" pitchFamily="2" charset="2"/>
              </a:rPr>
            </a:b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in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124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Sn and </a:t>
            </a:r>
            <a:r>
              <a:rPr lang="en-US" sz="1400" b="1" baseline="30000">
                <a:solidFill>
                  <a:srgbClr val="0000FF"/>
                </a:solidFill>
                <a:sym typeface="Wingdings" pitchFamily="2" charset="2"/>
              </a:rPr>
              <a:t>140</a:t>
            </a:r>
            <a:r>
              <a:rPr lang="en-US" sz="1400" b="1">
                <a:solidFill>
                  <a:srgbClr val="0000FF"/>
                </a:solidFill>
                <a:sym typeface="Wingdings" pitchFamily="2" charset="2"/>
              </a:rPr>
              <a:t>Ce</a:t>
            </a:r>
            <a:endParaRPr lang="it-IT" sz="14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6206" name="Line 57"/>
          <p:cNvSpPr>
            <a:spLocks noChangeShapeType="1"/>
          </p:cNvSpPr>
          <p:nvPr/>
        </p:nvSpPr>
        <p:spPr bwMode="auto">
          <a:xfrm>
            <a:off x="1763713" y="2565400"/>
            <a:ext cx="2087562" cy="8588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1" y="4383953"/>
            <a:ext cx="1911726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20(+3) exp.</a:t>
            </a:r>
            <a:br>
              <a:rPr lang="it-IT" sz="2400" b="1" dirty="0" smtClean="0"/>
            </a:br>
            <a:r>
              <a:rPr lang="it-IT" sz="2400" b="1" dirty="0" smtClean="0"/>
              <a:t>148 days</a:t>
            </a:r>
            <a:endParaRPr lang="it-IT" sz="2400" b="1" dirty="0"/>
          </a:p>
        </p:txBody>
      </p:sp>
      <p:sp>
        <p:nvSpPr>
          <p:cNvPr id="71" name="TextBox 1"/>
          <p:cNvSpPr txBox="1"/>
          <p:nvPr/>
        </p:nvSpPr>
        <p:spPr>
          <a:xfrm>
            <a:off x="7358082" y="5288364"/>
            <a:ext cx="1687887" cy="1569660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 </a:t>
            </a:r>
            <a:r>
              <a:rPr lang="it-IT" sz="2400" b="1" dirty="0" err="1" smtClean="0"/>
              <a:t>lot</a:t>
            </a:r>
            <a:r>
              <a:rPr lang="it-IT" sz="2400" b="1" dirty="0" smtClean="0"/>
              <a:t> of</a:t>
            </a:r>
          </a:p>
          <a:p>
            <a:r>
              <a:rPr lang="it-IT" sz="2400" b="1" dirty="0" err="1" smtClean="0"/>
              <a:t>neutrons</a:t>
            </a:r>
            <a:r>
              <a:rPr lang="it-IT" sz="2400" b="1" dirty="0" smtClean="0"/>
              <a:t>,</a:t>
            </a:r>
          </a:p>
          <a:p>
            <a:r>
              <a:rPr lang="it-IT" sz="2400" b="1" dirty="0" err="1" smtClean="0"/>
              <a:t>neutrons</a:t>
            </a:r>
            <a:r>
              <a:rPr lang="it-IT" sz="2400" b="1" dirty="0" smtClean="0"/>
              <a:t>,</a:t>
            </a:r>
          </a:p>
          <a:p>
            <a:r>
              <a:rPr lang="it-IT" sz="2400" b="1" dirty="0" err="1" smtClean="0"/>
              <a:t>neutrons</a:t>
            </a:r>
            <a:r>
              <a:rPr lang="it-IT" sz="2400" b="1" dirty="0" smtClean="0"/>
              <a:t>!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tc1_B__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" y="500042"/>
            <a:ext cx="2643206" cy="3304008"/>
          </a:xfrm>
          <a:prstGeom prst="rect">
            <a:avLst/>
          </a:prstGeom>
        </p:spPr>
      </p:pic>
      <p:pic>
        <p:nvPicPr>
          <p:cNvPr id="5" name="Grafik 4" descr="atc1_B__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15" y="422902"/>
            <a:ext cx="2690631" cy="3363288"/>
          </a:xfrm>
          <a:prstGeom prst="rect">
            <a:avLst/>
          </a:prstGeom>
        </p:spPr>
      </p:pic>
      <p:pic>
        <p:nvPicPr>
          <p:cNvPr id="6" name="Grafik 5" descr="atc1_B__D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96" y="494365"/>
            <a:ext cx="2633460" cy="32918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0034" y="916528"/>
            <a:ext cx="11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A1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586362" y="845090"/>
            <a:ext cx="11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</a:t>
            </a:r>
            <a:r>
              <a:rPr lang="en-US" dirty="0"/>
              <a:t>D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658196" y="916528"/>
            <a:ext cx="11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D</a:t>
            </a:r>
            <a:r>
              <a:rPr lang="en-US" dirty="0"/>
              <a:t>4</a:t>
            </a:r>
          </a:p>
        </p:txBody>
      </p:sp>
      <p:pic>
        <p:nvPicPr>
          <p:cNvPr id="11" name="Grafik 10" descr="atc1_B__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8" y="3643314"/>
            <a:ext cx="2600324" cy="325040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1472" y="4059800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E1</a:t>
            </a:r>
            <a:endParaRPr lang="en-US" dirty="0"/>
          </a:p>
        </p:txBody>
      </p:sp>
      <p:pic>
        <p:nvPicPr>
          <p:cNvPr id="13" name="Grafik 12" descr="atc1_B__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9" y="3643338"/>
            <a:ext cx="2628899" cy="328612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535762" y="4000504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E2</a:t>
            </a:r>
            <a:endParaRPr lang="en-US" dirty="0"/>
          </a:p>
        </p:txBody>
      </p:sp>
      <p:pic>
        <p:nvPicPr>
          <p:cNvPr id="15" name="Grafik 14" descr="atc1_B__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3643314"/>
            <a:ext cx="2643206" cy="330400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679034" y="4000504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E3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71414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Status after LNL campaign: before (LNL) and after warm up (IKP), no annealing  </a:t>
            </a:r>
            <a:endParaRPr lang="en-US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642910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858016" y="43576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3643306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858016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571868" y="43576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42910" y="44291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677993" y="27024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929454" y="27146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3714744" y="27146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42910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3571868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6858016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atc1_B__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14313"/>
            <a:ext cx="2857520" cy="3571900"/>
          </a:xfrm>
          <a:prstGeom prst="rect">
            <a:avLst/>
          </a:prstGeom>
        </p:spPr>
      </p:pic>
      <p:pic>
        <p:nvPicPr>
          <p:cNvPr id="18" name="Grafik 17" descr="atc1_B__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71" y="214314"/>
            <a:ext cx="2914651" cy="3643314"/>
          </a:xfrm>
          <a:prstGeom prst="rect">
            <a:avLst/>
          </a:prstGeom>
        </p:spPr>
      </p:pic>
      <p:pic>
        <p:nvPicPr>
          <p:cNvPr id="17" name="Grafik 16" descr="atc1_B__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5" y="214313"/>
            <a:ext cx="2857501" cy="35718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1472" y="742461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E4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586362" y="826041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E5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658196" y="845089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E6</a:t>
            </a:r>
            <a:endParaRPr lang="en-US" dirty="0"/>
          </a:p>
        </p:txBody>
      </p:sp>
      <p:pic>
        <p:nvPicPr>
          <p:cNvPr id="11" name="Grafik 10" descr="atc1_B__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8" y="3607594"/>
            <a:ext cx="2600324" cy="325040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1472" y="4059800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E1</a:t>
            </a:r>
            <a:endParaRPr lang="en-US" dirty="0"/>
          </a:p>
        </p:txBody>
      </p:sp>
      <p:pic>
        <p:nvPicPr>
          <p:cNvPr id="13" name="Grafik 12" descr="atc1_B__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9" y="3571876"/>
            <a:ext cx="2628899" cy="328612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535762" y="4000504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E2</a:t>
            </a:r>
            <a:endParaRPr lang="en-US" dirty="0"/>
          </a:p>
        </p:txBody>
      </p:sp>
      <p:pic>
        <p:nvPicPr>
          <p:cNvPr id="15" name="Grafik 14" descr="atc1_B__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3500438"/>
            <a:ext cx="2686050" cy="335756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679034" y="4000504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B E3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71414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Status after LNL campaign: before (LNL) and after warm up (IKP), no annealing  </a:t>
            </a:r>
            <a:endParaRPr lang="en-US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42910" y="121442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3643306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715140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714348" y="44291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571868" y="43576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715140" y="43576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77993" y="27024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3500430" y="27146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6500826" y="27146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642910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3571868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6715140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atc1_C__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14686"/>
            <a:ext cx="2743200" cy="3429000"/>
          </a:xfrm>
          <a:prstGeom prst="rect">
            <a:avLst/>
          </a:prstGeom>
        </p:spPr>
      </p:pic>
      <p:pic>
        <p:nvPicPr>
          <p:cNvPr id="24" name="Grafik 23" descr="atc1_C__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143248"/>
            <a:ext cx="2743200" cy="3429000"/>
          </a:xfrm>
          <a:prstGeom prst="rect">
            <a:avLst/>
          </a:prstGeom>
        </p:spPr>
      </p:pic>
      <p:pic>
        <p:nvPicPr>
          <p:cNvPr id="23" name="Grafik 22" descr="atc1_C__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3143248"/>
            <a:ext cx="2743200" cy="3429000"/>
          </a:xfrm>
          <a:prstGeom prst="rect">
            <a:avLst/>
          </a:prstGeom>
        </p:spPr>
      </p:pic>
      <p:pic>
        <p:nvPicPr>
          <p:cNvPr id="22" name="Grafik 21" descr="atc1_C__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518" y="-24"/>
            <a:ext cx="2814638" cy="3518298"/>
          </a:xfrm>
          <a:prstGeom prst="rect">
            <a:avLst/>
          </a:prstGeom>
        </p:spPr>
      </p:pic>
      <p:pic>
        <p:nvPicPr>
          <p:cNvPr id="21" name="Grafik 20" descr="atc1_C__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46" y="-24"/>
            <a:ext cx="2743200" cy="3429001"/>
          </a:xfrm>
          <a:prstGeom prst="rect">
            <a:avLst/>
          </a:prstGeom>
        </p:spPr>
      </p:pic>
      <p:pic>
        <p:nvPicPr>
          <p:cNvPr id="20" name="Grafik 19" descr="atc1_C__E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" y="-24"/>
            <a:ext cx="2743200" cy="3429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1472" y="42858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586362" y="51216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E2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658196" y="531208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E3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500034" y="372687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E4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535762" y="3798308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E5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679034" y="3798308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ATC1 C E6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71406" y="6500810"/>
            <a:ext cx="885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It’s difficult to determine the FWHM due to the peak shapes, varies between 5 and 20 keV.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71390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Status after LNL campaign: before (LNL) and after warm up (IKP), no annealing  </a:t>
            </a:r>
            <a:endParaRPr lang="en-US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1472" y="84509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3643306" y="8572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715140" y="8572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00034" y="41433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3571868" y="41433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6786578" y="41433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LNL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571472" y="20002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6872957" y="514351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3658247" y="507207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571472" y="507207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6715140" y="20002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3500430" y="20002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tripel_transparent_vaku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1063" y="0"/>
            <a:ext cx="12711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6627812" cy="41433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3600" b="1" dirty="0" smtClean="0">
                <a:solidFill>
                  <a:srgbClr val="FFFF66"/>
                </a:solidFill>
              </a:rPr>
              <a:t>Disassembly and Reassembly of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3600" b="1" dirty="0" smtClean="0">
                <a:solidFill>
                  <a:srgbClr val="FFFF66"/>
                </a:solidFill>
              </a:rPr>
              <a:t>five </a:t>
            </a:r>
            <a:r>
              <a:rPr lang="en-GB" sz="3600" b="1" dirty="0">
                <a:solidFill>
                  <a:srgbClr val="FFFF66"/>
                </a:solidFill>
              </a:rPr>
              <a:t>AGATA Triple </a:t>
            </a:r>
            <a:r>
              <a:rPr lang="en-GB" sz="3600" b="1" dirty="0" smtClean="0">
                <a:solidFill>
                  <a:srgbClr val="FFFF66"/>
                </a:solidFill>
              </a:rPr>
              <a:t>Cryostat @ IKP</a:t>
            </a:r>
            <a:endParaRPr lang="en-GB" sz="3600" b="1" dirty="0">
              <a:solidFill>
                <a:srgbClr val="FFFF66"/>
              </a:solidFill>
            </a:endParaRPr>
          </a:p>
        </p:txBody>
      </p:sp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5364163" y="1130294"/>
            <a:ext cx="3311525" cy="1512888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endParaRPr lang="en-GB" sz="2000" dirty="0">
              <a:solidFill>
                <a:srgbClr val="FFFF66"/>
              </a:solidFill>
            </a:endParaRP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          - mechanical precision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          - heat development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	 - LN2 consumption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          - </a:t>
            </a:r>
            <a:r>
              <a:rPr lang="en-GB" sz="2000" dirty="0" err="1">
                <a:solidFill>
                  <a:srgbClr val="FFFF66"/>
                </a:solidFill>
              </a:rPr>
              <a:t>microphonics</a:t>
            </a:r>
            <a:endParaRPr lang="en-GB" sz="2000" dirty="0">
              <a:solidFill>
                <a:srgbClr val="FFFF66"/>
              </a:solidFill>
            </a:endParaRP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          - noise, high frequencies</a:t>
            </a: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106363" y="1350953"/>
            <a:ext cx="4249737" cy="792163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dirty="0">
                <a:solidFill>
                  <a:srgbClr val="FFFF66"/>
                </a:solidFill>
              </a:rPr>
              <a:t>- </a:t>
            </a:r>
            <a:r>
              <a:rPr lang="en-GB" sz="2000" dirty="0">
                <a:solidFill>
                  <a:srgbClr val="FFFF66"/>
                </a:solidFill>
              </a:rPr>
              <a:t>integration of 111 high resolution 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  spectroscopy channels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2000" dirty="0">
                <a:solidFill>
                  <a:srgbClr val="FFFF66"/>
                </a:solidFill>
              </a:rPr>
              <a:t>- cold FET technology for all signals</a:t>
            </a:r>
          </a:p>
        </p:txBody>
      </p:sp>
      <p:sp>
        <p:nvSpPr>
          <p:cNvPr id="44037" name="5 CuadroTexto"/>
          <p:cNvSpPr txBox="1">
            <a:spLocks noChangeArrowheads="1"/>
          </p:cNvSpPr>
          <p:nvPr/>
        </p:nvSpPr>
        <p:spPr bwMode="auto">
          <a:xfrm>
            <a:off x="5286381" y="6100724"/>
            <a:ext cx="3857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rgbClr val="FFFF00"/>
                </a:solidFill>
              </a:rPr>
              <a:t>J. Eberth, A. Wiens, IKP Köln</a:t>
            </a:r>
          </a:p>
          <a:p>
            <a:pPr algn="r"/>
            <a:r>
              <a:rPr lang="es-ES" sz="2000" dirty="0" smtClean="0">
                <a:solidFill>
                  <a:srgbClr val="FFFF00"/>
                </a:solidFill>
              </a:rPr>
              <a:t>H.-G. Thomas, CTT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Grafik 17" descr="IMG_7167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418802" cy="2273503"/>
          </a:xfrm>
          <a:prstGeom prst="rect">
            <a:avLst/>
          </a:prstGeom>
        </p:spPr>
      </p:pic>
      <p:pic>
        <p:nvPicPr>
          <p:cNvPr id="26" name="Grafik 25" descr="Monito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785794"/>
            <a:ext cx="3000394" cy="20002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3591352" cy="18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9055" y="2928934"/>
            <a:ext cx="35420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26" y="4929198"/>
            <a:ext cx="35420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857760"/>
            <a:ext cx="36112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18"/>
          <p:cNvSpPr txBox="1"/>
          <p:nvPr/>
        </p:nvSpPr>
        <p:spPr>
          <a:xfrm>
            <a:off x="4214810" y="142852"/>
            <a:ext cx="4302203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24 hours annealing of ATC 1</a:t>
            </a:r>
          </a:p>
          <a:p>
            <a:r>
              <a:rPr lang="en-US" sz="2400" b="1" dirty="0" smtClean="0"/>
              <a:t> detectors</a:t>
            </a:r>
            <a:endParaRPr lang="en-US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929322" y="200024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 100 read out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IMG_7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91" y="965115"/>
            <a:ext cx="7577161" cy="56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1142976" y="214290"/>
            <a:ext cx="7119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resolution after 24 hours of ATC 1 B001 detector</a:t>
            </a:r>
          </a:p>
          <a:p>
            <a:r>
              <a:rPr lang="en-US" sz="2400" dirty="0" smtClean="0"/>
              <a:t>Conclusion: insufficient annealing period</a:t>
            </a: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4500562" y="1285860"/>
            <a:ext cx="357190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Design">
  <a:themeElements>
    <a:clrScheme name="5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5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Macintosh PowerPoint</Application>
  <PresentationFormat>Bildschirmpräsentation (4:3)</PresentationFormat>
  <Paragraphs>385</Paragraphs>
  <Slides>22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Default Design</vt:lpstr>
      <vt:lpstr>1_Default Design</vt:lpstr>
      <vt:lpstr>4_Default Design</vt:lpstr>
      <vt:lpstr>Larissa-Design</vt:lpstr>
      <vt:lpstr>12_Default Design</vt:lpstr>
      <vt:lpstr>AGATA detectors summary report</vt:lpstr>
      <vt:lpstr>Folie 2</vt:lpstr>
      <vt:lpstr>The Experimental Campaign at LNL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AGATA – status of detectors</vt:lpstr>
      <vt:lpstr>Folie 15</vt:lpstr>
      <vt:lpstr>AGATA – status of detectors</vt:lpstr>
      <vt:lpstr>Crystals &amp; Failures</vt:lpstr>
      <vt:lpstr>AGATA crystals - evolution</vt:lpstr>
      <vt:lpstr>Repair time</vt:lpstr>
      <vt:lpstr>AGATA crystals - overview</vt:lpstr>
      <vt:lpstr>Folie 21</vt:lpstr>
      <vt:lpstr>Summary Conclusions</vt:lpstr>
    </vt:vector>
  </TitlesOfParts>
  <Company>IKP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AGATA detectors</dc:title>
  <dc:creator>Bart Bruyneel</dc:creator>
  <cp:lastModifiedBy>Peter Reiter</cp:lastModifiedBy>
  <cp:revision>118</cp:revision>
  <cp:lastPrinted>2011-09-07T22:19:47Z</cp:lastPrinted>
  <dcterms:created xsi:type="dcterms:W3CDTF">2011-09-07T19:24:22Z</dcterms:created>
  <dcterms:modified xsi:type="dcterms:W3CDTF">2012-07-04T15:17:35Z</dcterms:modified>
</cp:coreProperties>
</file>