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ags/tag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2" r:id="rId6"/>
    <p:sldMasterId id="2147483734" r:id="rId7"/>
    <p:sldMasterId id="2147483746" r:id="rId8"/>
    <p:sldMasterId id="2147483748" r:id="rId9"/>
    <p:sldMasterId id="2147483750" r:id="rId10"/>
    <p:sldMasterId id="2147484081" r:id="rId11"/>
    <p:sldMasterId id="2147484096" r:id="rId12"/>
    <p:sldMasterId id="2147484108" r:id="rId13"/>
    <p:sldMasterId id="2147484120" r:id="rId14"/>
    <p:sldMasterId id="2147484134" r:id="rId15"/>
  </p:sldMasterIdLst>
  <p:notesMasterIdLst>
    <p:notesMasterId r:id="rId62"/>
  </p:notesMasterIdLst>
  <p:handoutMasterIdLst>
    <p:handoutMasterId r:id="rId63"/>
  </p:handoutMasterIdLst>
  <p:sldIdLst>
    <p:sldId id="367" r:id="rId16"/>
    <p:sldId id="439" r:id="rId17"/>
    <p:sldId id="406" r:id="rId18"/>
    <p:sldId id="440" r:id="rId19"/>
    <p:sldId id="372" r:id="rId20"/>
    <p:sldId id="446" r:id="rId21"/>
    <p:sldId id="447" r:id="rId22"/>
    <p:sldId id="448" r:id="rId23"/>
    <p:sldId id="289" r:id="rId24"/>
    <p:sldId id="313" r:id="rId25"/>
    <p:sldId id="449" r:id="rId26"/>
    <p:sldId id="456" r:id="rId27"/>
    <p:sldId id="458" r:id="rId28"/>
    <p:sldId id="459" r:id="rId29"/>
    <p:sldId id="461" r:id="rId30"/>
    <p:sldId id="465" r:id="rId31"/>
    <p:sldId id="564" r:id="rId32"/>
    <p:sldId id="463" r:id="rId33"/>
    <p:sldId id="480" r:id="rId34"/>
    <p:sldId id="513" r:id="rId35"/>
    <p:sldId id="485" r:id="rId36"/>
    <p:sldId id="484" r:id="rId37"/>
    <p:sldId id="539" r:id="rId38"/>
    <p:sldId id="559" r:id="rId39"/>
    <p:sldId id="486" r:id="rId40"/>
    <p:sldId id="487" r:id="rId41"/>
    <p:sldId id="506" r:id="rId42"/>
    <p:sldId id="508" r:id="rId43"/>
    <p:sldId id="579" r:id="rId44"/>
    <p:sldId id="509" r:id="rId45"/>
    <p:sldId id="494" r:id="rId46"/>
    <p:sldId id="507" r:id="rId47"/>
    <p:sldId id="512" r:id="rId48"/>
    <p:sldId id="514" r:id="rId49"/>
    <p:sldId id="540" r:id="rId50"/>
    <p:sldId id="542" r:id="rId51"/>
    <p:sldId id="543" r:id="rId52"/>
    <p:sldId id="571" r:id="rId53"/>
    <p:sldId id="576" r:id="rId54"/>
    <p:sldId id="547" r:id="rId55"/>
    <p:sldId id="548" r:id="rId56"/>
    <p:sldId id="550" r:id="rId57"/>
    <p:sldId id="551" r:id="rId58"/>
    <p:sldId id="557" r:id="rId59"/>
    <p:sldId id="556" r:id="rId60"/>
    <p:sldId id="598" r:id="rId61"/>
  </p:sldIdLst>
  <p:sldSz cx="9144000" cy="6858000" type="screen4x3"/>
  <p:notesSz cx="6997700" cy="9283700"/>
  <p:defaultTextStyle>
    <a:defPPr>
      <a:defRPr lang="en-US"/>
    </a:defPPr>
    <a:lvl1pPr algn="ctr" rtl="0" fontAlgn="base">
      <a:spcBef>
        <a:spcPct val="0"/>
      </a:spcBef>
      <a:spcAft>
        <a:spcPct val="0"/>
      </a:spcAft>
      <a:defRPr sz="3200" kern="1200">
        <a:solidFill>
          <a:schemeClr val="tx2"/>
        </a:solidFill>
        <a:latin typeface="Arial" pitchFamily="34" charset="0"/>
        <a:ea typeface="+mn-ea"/>
        <a:cs typeface="+mn-cs"/>
      </a:defRPr>
    </a:lvl1pPr>
    <a:lvl2pPr marL="457200" algn="ctr" rtl="0" fontAlgn="base">
      <a:spcBef>
        <a:spcPct val="0"/>
      </a:spcBef>
      <a:spcAft>
        <a:spcPct val="0"/>
      </a:spcAft>
      <a:defRPr sz="3200" kern="1200">
        <a:solidFill>
          <a:schemeClr val="tx2"/>
        </a:solidFill>
        <a:latin typeface="Arial" pitchFamily="34" charset="0"/>
        <a:ea typeface="+mn-ea"/>
        <a:cs typeface="+mn-cs"/>
      </a:defRPr>
    </a:lvl2pPr>
    <a:lvl3pPr marL="914400" algn="ctr" rtl="0" fontAlgn="base">
      <a:spcBef>
        <a:spcPct val="0"/>
      </a:spcBef>
      <a:spcAft>
        <a:spcPct val="0"/>
      </a:spcAft>
      <a:defRPr sz="3200" kern="1200">
        <a:solidFill>
          <a:schemeClr val="tx2"/>
        </a:solidFill>
        <a:latin typeface="Arial" pitchFamily="34" charset="0"/>
        <a:ea typeface="+mn-ea"/>
        <a:cs typeface="+mn-cs"/>
      </a:defRPr>
    </a:lvl3pPr>
    <a:lvl4pPr marL="1371600" algn="ctr" rtl="0" fontAlgn="base">
      <a:spcBef>
        <a:spcPct val="0"/>
      </a:spcBef>
      <a:spcAft>
        <a:spcPct val="0"/>
      </a:spcAft>
      <a:defRPr sz="3200" kern="1200">
        <a:solidFill>
          <a:schemeClr val="tx2"/>
        </a:solidFill>
        <a:latin typeface="Arial" pitchFamily="34" charset="0"/>
        <a:ea typeface="+mn-ea"/>
        <a:cs typeface="+mn-cs"/>
      </a:defRPr>
    </a:lvl4pPr>
    <a:lvl5pPr marL="1828800" algn="ctr" rtl="0" fontAlgn="base">
      <a:spcBef>
        <a:spcPct val="0"/>
      </a:spcBef>
      <a:spcAft>
        <a:spcPct val="0"/>
      </a:spcAft>
      <a:defRPr sz="3200" kern="1200">
        <a:solidFill>
          <a:schemeClr val="tx2"/>
        </a:solidFill>
        <a:latin typeface="Arial" pitchFamily="34" charset="0"/>
        <a:ea typeface="+mn-ea"/>
        <a:cs typeface="+mn-cs"/>
      </a:defRPr>
    </a:lvl5pPr>
    <a:lvl6pPr marL="2286000" algn="l" defTabSz="914400" rtl="0" eaLnBrk="1" latinLnBrk="0" hangingPunct="1">
      <a:defRPr sz="3200" kern="1200">
        <a:solidFill>
          <a:schemeClr val="tx2"/>
        </a:solidFill>
        <a:latin typeface="Arial" pitchFamily="34" charset="0"/>
        <a:ea typeface="+mn-ea"/>
        <a:cs typeface="+mn-cs"/>
      </a:defRPr>
    </a:lvl6pPr>
    <a:lvl7pPr marL="2743200" algn="l" defTabSz="914400" rtl="0" eaLnBrk="1" latinLnBrk="0" hangingPunct="1">
      <a:defRPr sz="3200" kern="1200">
        <a:solidFill>
          <a:schemeClr val="tx2"/>
        </a:solidFill>
        <a:latin typeface="Arial" pitchFamily="34" charset="0"/>
        <a:ea typeface="+mn-ea"/>
        <a:cs typeface="+mn-cs"/>
      </a:defRPr>
    </a:lvl7pPr>
    <a:lvl8pPr marL="3200400" algn="l" defTabSz="914400" rtl="0" eaLnBrk="1" latinLnBrk="0" hangingPunct="1">
      <a:defRPr sz="3200" kern="1200">
        <a:solidFill>
          <a:schemeClr val="tx2"/>
        </a:solidFill>
        <a:latin typeface="Arial" pitchFamily="34" charset="0"/>
        <a:ea typeface="+mn-ea"/>
        <a:cs typeface="+mn-cs"/>
      </a:defRPr>
    </a:lvl8pPr>
    <a:lvl9pPr marL="3657600" algn="l" defTabSz="914400" rtl="0" eaLnBrk="1" latinLnBrk="0" hangingPunct="1">
      <a:defRPr sz="3200" kern="1200">
        <a:solidFill>
          <a:schemeClr val="tx2"/>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a:srgbClr val="000000"/>
    <a:srgbClr val="FFFF66"/>
    <a:srgbClr val="FF99FF"/>
    <a:srgbClr val="FF0000"/>
    <a:srgbClr val="FFFF99"/>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9261" autoAdjust="0"/>
    <p:restoredTop sz="97285" autoAdjust="0"/>
  </p:normalViewPr>
  <p:slideViewPr>
    <p:cSldViewPr>
      <p:cViewPr varScale="1">
        <p:scale>
          <a:sx n="109" d="100"/>
          <a:sy n="109" d="100"/>
        </p:scale>
        <p:origin x="-1356" y="-84"/>
      </p:cViewPr>
      <p:guideLst>
        <p:guide orient="horz" pos="255"/>
        <p:guide pos="1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image" Target="../media/image14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defTabSz="930275">
              <a:defRPr sz="1200">
                <a:solidFill>
                  <a:schemeClr val="tx1"/>
                </a:solidFill>
                <a:latin typeface="Book Antiqua" pitchFamily="18" charset="0"/>
              </a:defRPr>
            </a:lvl1pPr>
          </a:lstStyle>
          <a:p>
            <a:pPr>
              <a:defRPr/>
            </a:pPr>
            <a:endParaRPr lang="en-US"/>
          </a:p>
        </p:txBody>
      </p:sp>
      <p:sp>
        <p:nvSpPr>
          <p:cNvPr id="193539" name="Rectangle 3"/>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a:solidFill>
                  <a:schemeClr val="tx1"/>
                </a:solidFill>
                <a:latin typeface="Book Antiqua" pitchFamily="18" charset="0"/>
              </a:defRPr>
            </a:lvl1pPr>
          </a:lstStyle>
          <a:p>
            <a:pPr>
              <a:defRPr/>
            </a:pPr>
            <a:endParaRPr lang="en-US"/>
          </a:p>
        </p:txBody>
      </p:sp>
      <p:sp>
        <p:nvSpPr>
          <p:cNvPr id="193540" name="Rectangle 4"/>
          <p:cNvSpPr>
            <a:spLocks noGrp="1" noChangeArrowheads="1"/>
          </p:cNvSpPr>
          <p:nvPr>
            <p:ph type="ftr" sz="quarter" idx="2"/>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defTabSz="930275">
              <a:defRPr sz="1200">
                <a:solidFill>
                  <a:schemeClr val="tx1"/>
                </a:solidFill>
                <a:latin typeface="Book Antiqua" pitchFamily="18" charset="0"/>
              </a:defRPr>
            </a:lvl1pPr>
          </a:lstStyle>
          <a:p>
            <a:pPr>
              <a:defRPr/>
            </a:pPr>
            <a:endParaRPr lang="en-US"/>
          </a:p>
        </p:txBody>
      </p:sp>
      <p:sp>
        <p:nvSpPr>
          <p:cNvPr id="193541" name="Rectangle 5"/>
          <p:cNvSpPr>
            <a:spLocks noGrp="1" noChangeArrowheads="1"/>
          </p:cNvSpPr>
          <p:nvPr>
            <p:ph type="sldNum" sz="quarter" idx="3"/>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a:solidFill>
                  <a:schemeClr val="tx1"/>
                </a:solidFill>
                <a:latin typeface="Book Antiqua" pitchFamily="18" charset="0"/>
              </a:defRPr>
            </a:lvl1pPr>
          </a:lstStyle>
          <a:p>
            <a:pPr>
              <a:defRPr/>
            </a:pPr>
            <a:fld id="{A519B392-724D-415A-A7EA-59B7F4750062}" type="slidenum">
              <a:rPr lang="en-US"/>
              <a:pPr>
                <a:defRPr/>
              </a:pPr>
              <a:t>‹Nr.›</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defTabSz="930275">
              <a:defRPr sz="1200">
                <a:solidFill>
                  <a:schemeClr val="tx1"/>
                </a:solidFill>
              </a:defRPr>
            </a:lvl1pPr>
          </a:lstStyle>
          <a:p>
            <a:pPr>
              <a:defRPr/>
            </a:pPr>
            <a:endParaRPr lang="en-US"/>
          </a:p>
        </p:txBody>
      </p:sp>
      <p:sp>
        <p:nvSpPr>
          <p:cNvPr id="4099"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a:solidFill>
                  <a:schemeClr val="tx1"/>
                </a:solidFill>
              </a:defRPr>
            </a:lvl1pPr>
          </a:lstStyle>
          <a:p>
            <a:pPr>
              <a:defRPr/>
            </a:pPr>
            <a:endParaRPr lang="en-US"/>
          </a:p>
        </p:txBody>
      </p:sp>
      <p:sp>
        <p:nvSpPr>
          <p:cNvPr id="143364" name="Rectangle 4"/>
          <p:cNvSpPr>
            <a:spLocks noRo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0088" y="4410075"/>
            <a:ext cx="5597525" cy="417671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18563"/>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defTabSz="930275">
              <a:defRPr sz="1200">
                <a:solidFill>
                  <a:schemeClr val="tx1"/>
                </a:solidFill>
              </a:defRPr>
            </a:lvl1pPr>
          </a:lstStyle>
          <a:p>
            <a:pPr>
              <a:defRPr/>
            </a:pPr>
            <a:endParaRPr lang="en-US"/>
          </a:p>
        </p:txBody>
      </p:sp>
      <p:sp>
        <p:nvSpPr>
          <p:cNvPr id="4103" name="Rectangle 7"/>
          <p:cNvSpPr>
            <a:spLocks noGrp="1" noChangeArrowheads="1"/>
          </p:cNvSpPr>
          <p:nvPr>
            <p:ph type="sldNum" sz="quarter" idx="5"/>
          </p:nvPr>
        </p:nvSpPr>
        <p:spPr bwMode="auto">
          <a:xfrm>
            <a:off x="3963988" y="8818563"/>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a:solidFill>
                  <a:schemeClr val="tx1"/>
                </a:solidFill>
              </a:defRPr>
            </a:lvl1pPr>
          </a:lstStyle>
          <a:p>
            <a:pPr>
              <a:defRPr/>
            </a:pPr>
            <a:fld id="{3125CA3B-6C16-4775-A67D-07CAFAE86D10}"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AEC12661-411A-4967-932A-07300530C362}" type="slidenum">
              <a:rPr lang="en-US" smtClean="0"/>
              <a:pPr/>
              <a:t>1</a:t>
            </a:fld>
            <a:endParaRPr lang="en-US" smtClean="0"/>
          </a:p>
        </p:txBody>
      </p:sp>
      <p:sp>
        <p:nvSpPr>
          <p:cNvPr id="144387" name="Rectangle 2"/>
          <p:cNvSpPr>
            <a:spLocks noChangeArrowheads="1" noTextEdit="1"/>
          </p:cNvSpPr>
          <p:nvPr>
            <p:ph type="sldImg"/>
          </p:nvPr>
        </p:nvSpPr>
        <p:spPr>
          <a:xfrm>
            <a:off x="1163638" y="714375"/>
            <a:ext cx="4667250" cy="3500438"/>
          </a:xfrm>
          <a:solidFill>
            <a:srgbClr val="FFFFFF"/>
          </a:solidFill>
          <a:ln/>
        </p:spPr>
      </p:sp>
      <p:sp>
        <p:nvSpPr>
          <p:cNvPr id="144388" name="Rectangle 3"/>
          <p:cNvSpPr>
            <a:spLocks noChangeArrowheads="1"/>
          </p:cNvSpPr>
          <p:nvPr>
            <p:ph type="body" idx="1"/>
          </p:nvPr>
        </p:nvSpPr>
        <p:spPr>
          <a:xfrm>
            <a:off x="944563" y="4429125"/>
            <a:ext cx="5108575" cy="4140200"/>
          </a:xfrm>
          <a:solidFill>
            <a:srgbClr val="FFFFFF"/>
          </a:solidFill>
          <a:ln>
            <a:solidFill>
              <a:srgbClr val="000000"/>
            </a:solidFill>
          </a:ln>
        </p:spPr>
        <p:txBody>
          <a:bodyPr/>
          <a:lstStyle/>
          <a:p>
            <a:pPr eaLnBrk="1" hangingPunct="1"/>
            <a:r>
              <a:rPr lang="en-GB" smtClean="0">
                <a:latin typeface="Times New Roman" pitchFamily="18" charset="0"/>
              </a:rPr>
              <a:t>Welcome…</a:t>
            </a:r>
          </a:p>
          <a:p>
            <a:pPr eaLnBrk="1" hangingPunct="1"/>
            <a:r>
              <a:rPr lang="en-GB" smtClean="0">
                <a:latin typeface="Times New Roman" pitchFamily="18" charset="0"/>
              </a:rPr>
              <a:t>First of all, I would like to introduce you to AGATA,</a:t>
            </a:r>
          </a:p>
          <a:p>
            <a:pPr eaLnBrk="1" hangingPunct="1"/>
            <a:r>
              <a:rPr lang="en-GB" smtClean="0">
                <a:latin typeface="Times New Roman" pitchFamily="18" charset="0"/>
              </a:rPr>
              <a:t>Why we really need AGATA,</a:t>
            </a:r>
          </a:p>
          <a:p>
            <a:pPr eaLnBrk="1" hangingPunct="1"/>
            <a:r>
              <a:rPr lang="en-GB" smtClean="0">
                <a:latin typeface="Times New Roman" pitchFamily="18" charset="0"/>
              </a:rPr>
              <a:t>And explain one of the keywords behind agata – namely Tracking.</a:t>
            </a:r>
          </a:p>
          <a:p>
            <a:pPr eaLnBrk="1" hangingPunct="1"/>
            <a:r>
              <a:rPr lang="en-GB" smtClean="0">
                <a:latin typeface="Times New Roman" pitchFamily="18" charset="0"/>
              </a:rPr>
              <a:t>In the second part of my talk, I would like to highlight two specific developments in which our institute – IKP Cologne – was particularly involved.</a:t>
            </a:r>
          </a:p>
          <a:p>
            <a:pPr eaLnBrk="1" hangingPunct="1"/>
            <a:r>
              <a:rPr lang="en-GB" smtClean="0">
                <a:latin typeface="Times New Roman" pitchFamily="18" charset="0"/>
              </a:rPr>
              <a:t>The first issue is related to the core preamplifier which was developed at Cologne.</a:t>
            </a:r>
          </a:p>
          <a:p>
            <a:pPr eaLnBrk="1" hangingPunct="1"/>
            <a:r>
              <a:rPr lang="en-GB" smtClean="0">
                <a:latin typeface="Times New Roman" pitchFamily="18" charset="0"/>
              </a:rPr>
              <a:t>The second issue deals with cross talk in segmented detectors and how one can correct for it.</a:t>
            </a:r>
          </a:p>
          <a:p>
            <a:pPr eaLnBrk="1" hangingPunct="1"/>
            <a:r>
              <a:rPr lang="en-GB" smtClean="0">
                <a:latin typeface="Times New Roman" pitchFamily="18" charset="0"/>
              </a:rPr>
              <a:t>But first: Why do we need AGATA…? &gt;&gt;&gt;</a:t>
            </a:r>
          </a:p>
          <a:p>
            <a:pPr eaLnBrk="1" hangingPunct="1"/>
            <a:endParaRPr lang="en-GB" sz="1400" b="1" smtClean="0">
              <a:latin typeface="Comic Sans MS" pitchFamily="6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pPr eaLnBrk="1" hangingPunct="1"/>
            <a:endParaRPr lang="it-IT" smtClean="0"/>
          </a:p>
        </p:txBody>
      </p:sp>
      <p:sp>
        <p:nvSpPr>
          <p:cNvPr id="153604" name="Slide Number Placeholder 3"/>
          <p:cNvSpPr>
            <a:spLocks noGrp="1"/>
          </p:cNvSpPr>
          <p:nvPr>
            <p:ph type="sldNum" sz="quarter" idx="5"/>
          </p:nvPr>
        </p:nvSpPr>
        <p:spPr>
          <a:noFill/>
        </p:spPr>
        <p:txBody>
          <a:bodyPr/>
          <a:lstStyle/>
          <a:p>
            <a:fld id="{AF628B44-8B0B-405C-B88E-898181D85145}" type="slidenum">
              <a:rPr lang="en-US" smtClean="0"/>
              <a:pPr/>
              <a:t>18</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BC01D9E0-849B-4CD1-8E5D-8578F780E33B}" type="slidenum">
              <a:rPr lang="it-IT" smtClean="0"/>
              <a:pPr/>
              <a:t>19</a:t>
            </a:fld>
            <a:endParaRPr lang="it-IT" smtClean="0"/>
          </a:p>
        </p:txBody>
      </p:sp>
      <p:sp>
        <p:nvSpPr>
          <p:cNvPr id="154627" name="Rectangle 2"/>
          <p:cNvSpPr>
            <a:spLocks noRot="1" noChangeArrowheads="1" noTextEdit="1"/>
          </p:cNvSpPr>
          <p:nvPr>
            <p:ph type="sldImg"/>
          </p:nvPr>
        </p:nvSpPr>
        <p:spPr>
          <a:xfrm>
            <a:off x="1163638" y="714375"/>
            <a:ext cx="4667250" cy="3500438"/>
          </a:xfrm>
          <a:ln/>
        </p:spPr>
      </p:sp>
      <p:sp>
        <p:nvSpPr>
          <p:cNvPr id="154628" name="Rectangle 3"/>
          <p:cNvSpPr>
            <a:spLocks noGrp="1" noChangeArrowheads="1"/>
          </p:cNvSpPr>
          <p:nvPr>
            <p:ph type="body" idx="1"/>
          </p:nvPr>
        </p:nvSpPr>
        <p:spPr>
          <a:xfrm>
            <a:off x="944563" y="4429125"/>
            <a:ext cx="5108575" cy="4140200"/>
          </a:xfrm>
          <a:noFill/>
          <a:ln/>
        </p:spPr>
        <p:txBody>
          <a:bodyPr/>
          <a:lstStyle/>
          <a:p>
            <a:pPr eaLnBrk="1" hangingPunct="1"/>
            <a:endParaRPr lang="es-ES" sz="1300" b="1" smtClean="0">
              <a:latin typeface="Comic Sans MS" pitchFamily="66"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it-IT" smtClean="0"/>
          </a:p>
        </p:txBody>
      </p:sp>
      <p:sp>
        <p:nvSpPr>
          <p:cNvPr id="155652" name="Slide Number Placeholder 3"/>
          <p:cNvSpPr txBox="1">
            <a:spLocks noGrp="1"/>
          </p:cNvSpPr>
          <p:nvPr/>
        </p:nvSpPr>
        <p:spPr bwMode="auto">
          <a:xfrm>
            <a:off x="3963988" y="8818563"/>
            <a:ext cx="3032125" cy="463550"/>
          </a:xfrm>
          <a:prstGeom prst="rect">
            <a:avLst/>
          </a:prstGeom>
          <a:noFill/>
          <a:ln w="9525">
            <a:noFill/>
            <a:miter lim="800000"/>
            <a:headEnd/>
            <a:tailEnd/>
          </a:ln>
        </p:spPr>
        <p:txBody>
          <a:bodyPr lIns="90300" tIns="45150" rIns="90300" bIns="45150" anchor="b"/>
          <a:lstStyle/>
          <a:p>
            <a:pPr algn="r"/>
            <a:fld id="{1B15528F-2529-418A-AFD8-D05C06025075}" type="slidenum">
              <a:rPr lang="en-US" sz="1200"/>
              <a:pPr algn="r"/>
              <a:t>24</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pPr eaLnBrk="1" hangingPunct="1"/>
            <a:endParaRPr lang="it-IT" smtClean="0"/>
          </a:p>
        </p:txBody>
      </p:sp>
      <p:sp>
        <p:nvSpPr>
          <p:cNvPr id="156676" name="Slide Number Placeholder 3"/>
          <p:cNvSpPr>
            <a:spLocks noGrp="1"/>
          </p:cNvSpPr>
          <p:nvPr>
            <p:ph type="sldNum" sz="quarter" idx="5"/>
          </p:nvPr>
        </p:nvSpPr>
        <p:spPr>
          <a:noFill/>
        </p:spPr>
        <p:txBody>
          <a:bodyPr/>
          <a:lstStyle/>
          <a:p>
            <a:fld id="{F9DD3067-31D8-4B72-BFD2-AC0B8257779E}" type="slidenum">
              <a:rPr lang="en-US" smtClean="0"/>
              <a:pPr/>
              <a:t>34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Rot="1" noChangeArrowheads="1" noTextEdit="1"/>
          </p:cNvSpPr>
          <p:nvPr>
            <p:ph type="sldImg"/>
          </p:nvPr>
        </p:nvSpPr>
        <p:spPr>
          <a:xfrm>
            <a:off x="1179513" y="695325"/>
            <a:ext cx="4638675" cy="3479800"/>
          </a:xfrm>
          <a:ln/>
        </p:spPr>
      </p:sp>
      <p:sp>
        <p:nvSpPr>
          <p:cNvPr id="157699" name="Rectangle 3"/>
          <p:cNvSpPr>
            <a:spLocks noGrp="1" noChangeArrowheads="1"/>
          </p:cNvSpPr>
          <p:nvPr>
            <p:ph type="body" idx="1"/>
          </p:nvPr>
        </p:nvSpPr>
        <p:spPr>
          <a:xfrm>
            <a:off x="933450" y="4408488"/>
            <a:ext cx="5130800" cy="4179887"/>
          </a:xfrm>
          <a:noFill/>
          <a:ln/>
        </p:spPr>
        <p:txBody>
          <a:bodyPr/>
          <a:lstStyle/>
          <a:p>
            <a:pPr eaLnBrk="1" hangingPunct="1"/>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Rot="1" noChangeArrowheads="1" noTextEdit="1"/>
          </p:cNvSpPr>
          <p:nvPr>
            <p:ph type="sldImg"/>
          </p:nvPr>
        </p:nvSpPr>
        <p:spPr>
          <a:xfrm>
            <a:off x="1181100" y="696913"/>
            <a:ext cx="4640263" cy="3479800"/>
          </a:xfrm>
          <a:ln/>
        </p:spPr>
      </p:sp>
      <p:sp>
        <p:nvSpPr>
          <p:cNvPr id="158723" name="Rectangle 3"/>
          <p:cNvSpPr>
            <a:spLocks noGrp="1" noChangeArrowheads="1"/>
          </p:cNvSpPr>
          <p:nvPr>
            <p:ph type="body" idx="1"/>
          </p:nvPr>
        </p:nvSpPr>
        <p:spPr>
          <a:xfrm>
            <a:off x="700088" y="4408488"/>
            <a:ext cx="5597525" cy="4178300"/>
          </a:xfrm>
          <a:noFill/>
          <a:ln/>
        </p:spPr>
        <p:txBody>
          <a:bodyPr/>
          <a:lstStyle/>
          <a:p>
            <a:pPr eaLnBrk="1" hangingPunct="1"/>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Rot="1" noChangeArrowheads="1" noTextEdit="1"/>
          </p:cNvSpPr>
          <p:nvPr>
            <p:ph type="sldImg"/>
          </p:nvPr>
        </p:nvSpPr>
        <p:spPr>
          <a:xfrm>
            <a:off x="1179513" y="695325"/>
            <a:ext cx="4638675" cy="3479800"/>
          </a:xfrm>
          <a:ln/>
        </p:spPr>
      </p:sp>
      <p:sp>
        <p:nvSpPr>
          <p:cNvPr id="159747" name="Rectangle 3"/>
          <p:cNvSpPr>
            <a:spLocks noGrp="1" noChangeArrowheads="1"/>
          </p:cNvSpPr>
          <p:nvPr>
            <p:ph type="body" idx="1"/>
          </p:nvPr>
        </p:nvSpPr>
        <p:spPr>
          <a:xfrm>
            <a:off x="933450" y="4408488"/>
            <a:ext cx="5130800" cy="4179887"/>
          </a:xfrm>
          <a:noFill/>
          <a:ln/>
        </p:spPr>
        <p:txBody>
          <a:bodyPr/>
          <a:lstStyle/>
          <a:p>
            <a:pPr eaLnBrk="1" hangingPunct="1"/>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Rot="1" noChangeArrowheads="1" noTextEdit="1"/>
          </p:cNvSpPr>
          <p:nvPr>
            <p:ph type="sldImg"/>
          </p:nvPr>
        </p:nvSpPr>
        <p:spPr>
          <a:xfrm>
            <a:off x="1179513" y="696913"/>
            <a:ext cx="4638675" cy="3479800"/>
          </a:xfrm>
          <a:ln/>
        </p:spPr>
      </p:sp>
      <p:sp>
        <p:nvSpPr>
          <p:cNvPr id="160771"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Rot="1" noChangeArrowheads="1" noTextEdit="1"/>
          </p:cNvSpPr>
          <p:nvPr>
            <p:ph type="sldImg"/>
          </p:nvPr>
        </p:nvSpPr>
        <p:spPr>
          <a:xfrm>
            <a:off x="1179513" y="696913"/>
            <a:ext cx="4638675" cy="3479800"/>
          </a:xfrm>
          <a:ln/>
        </p:spPr>
      </p:sp>
      <p:sp>
        <p:nvSpPr>
          <p:cNvPr id="161795"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Rot="1" noChangeArrowheads="1" noTextEdit="1"/>
          </p:cNvSpPr>
          <p:nvPr>
            <p:ph type="sldImg"/>
          </p:nvPr>
        </p:nvSpPr>
        <p:spPr>
          <a:xfrm>
            <a:off x="1179513" y="696913"/>
            <a:ext cx="4638675" cy="3479800"/>
          </a:xfrm>
          <a:ln/>
        </p:spPr>
      </p:sp>
      <p:sp>
        <p:nvSpPr>
          <p:cNvPr id="162819"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8F4A5915-6A9B-4585-806B-CC40B23070BE}" type="slidenum">
              <a:rPr lang="en-US" smtClean="0"/>
              <a:pPr/>
              <a:t>2</a:t>
            </a:fld>
            <a:endParaRPr lang="en-US" smtClean="0"/>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Rot="1" noChangeArrowheads="1" noTextEdit="1"/>
          </p:cNvSpPr>
          <p:nvPr>
            <p:ph type="sldImg"/>
          </p:nvPr>
        </p:nvSpPr>
        <p:spPr>
          <a:xfrm>
            <a:off x="1179513" y="696913"/>
            <a:ext cx="4638675" cy="3479800"/>
          </a:xfrm>
          <a:ln/>
        </p:spPr>
      </p:sp>
      <p:sp>
        <p:nvSpPr>
          <p:cNvPr id="163843" name="Rectangle 3"/>
          <p:cNvSpPr>
            <a:spLocks noGrp="1" noChangeArrowheads="1"/>
          </p:cNvSpPr>
          <p:nvPr>
            <p:ph type="body" idx="1"/>
          </p:nvPr>
        </p:nvSpPr>
        <p:spPr>
          <a:xfrm>
            <a:off x="700088" y="4408488"/>
            <a:ext cx="5597525" cy="4178300"/>
          </a:xfrm>
          <a:noFill/>
          <a:ln/>
        </p:spPr>
        <p:txBody>
          <a:bodyPr/>
          <a:lstStyle/>
          <a:p>
            <a:pPr eaLnBrk="1" hangingPunct="1"/>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4842AC29-E530-4463-94CC-7E17AC8FA674}" type="slidenum">
              <a:rPr lang="en-US" smtClean="0"/>
              <a:pPr/>
              <a:t>44</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A16F890A-80CF-4BCB-B106-12BEEA269CF0}" type="slidenum">
              <a:rPr lang="en-GB" smtClean="0"/>
              <a:pPr/>
              <a:t>45</a:t>
            </a:fld>
            <a:endParaRPr lang="en-GB" smtClean="0"/>
          </a:p>
        </p:txBody>
      </p:sp>
      <p:sp>
        <p:nvSpPr>
          <p:cNvPr id="165891" name="Text Box 2"/>
          <p:cNvSpPr txBox="1">
            <a:spLocks noChangeArrowheads="1"/>
          </p:cNvSpPr>
          <p:nvPr/>
        </p:nvSpPr>
        <p:spPr bwMode="auto">
          <a:xfrm>
            <a:off x="3965575" y="8818563"/>
            <a:ext cx="3032125" cy="463550"/>
          </a:xfrm>
          <a:prstGeom prst="rect">
            <a:avLst/>
          </a:prstGeom>
          <a:noFill/>
          <a:ln w="9525">
            <a:noFill/>
            <a:round/>
            <a:headEnd/>
            <a:tailEnd/>
          </a:ln>
        </p:spPr>
        <p:txBody>
          <a:bodyPr lIns="87840" tIns="43920" rIns="87840" bIns="43920" anchor="b"/>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35CF9BC-23B3-42FD-982F-5C1226F64082}" type="slidenum">
              <a:rPr lang="en-GB" sz="1100">
                <a:solidFill>
                  <a:srgbClr val="000000"/>
                </a:solidFill>
                <a:cs typeface="Arial" pitchFamily="34" charset="0"/>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45</a:t>
            </a:fld>
            <a:endParaRPr lang="en-GB" sz="1100">
              <a:solidFill>
                <a:srgbClr val="000000"/>
              </a:solidFill>
              <a:cs typeface="Arial" pitchFamily="34" charset="0"/>
            </a:endParaRPr>
          </a:p>
        </p:txBody>
      </p:sp>
      <p:sp>
        <p:nvSpPr>
          <p:cNvPr id="165892" name="Text Box 3"/>
          <p:cNvSpPr txBox="1">
            <a:spLocks noChangeArrowheads="1"/>
          </p:cNvSpPr>
          <p:nvPr/>
        </p:nvSpPr>
        <p:spPr bwMode="auto">
          <a:xfrm>
            <a:off x="949325" y="696913"/>
            <a:ext cx="5099050" cy="3479800"/>
          </a:xfrm>
          <a:prstGeom prst="rect">
            <a:avLst/>
          </a:prstGeom>
          <a:solidFill>
            <a:srgbClr val="FFFFFF"/>
          </a:solidFill>
          <a:ln w="9525">
            <a:solidFill>
              <a:srgbClr val="000000"/>
            </a:solidFill>
            <a:miter lim="800000"/>
            <a:headEnd/>
            <a:tailEnd/>
          </a:ln>
        </p:spPr>
        <p:txBody>
          <a:bodyPr wrap="none" anchor="ctr"/>
          <a:lstStyle/>
          <a:p>
            <a:endParaRPr lang="de-DE"/>
          </a:p>
        </p:txBody>
      </p:sp>
      <p:sp>
        <p:nvSpPr>
          <p:cNvPr id="165893" name="Rectangle 4"/>
          <p:cNvSpPr>
            <a:spLocks noChangeArrowheads="1"/>
          </p:cNvSpPr>
          <p:nvPr>
            <p:ph type="body"/>
          </p:nvPr>
        </p:nvSpPr>
        <p:spPr>
          <a:xfrm>
            <a:off x="700088" y="4408488"/>
            <a:ext cx="5597525" cy="4178300"/>
          </a:xfrm>
          <a:noFill/>
          <a:ln/>
        </p:spPr>
        <p:txBody>
          <a:bodyPr wrap="none" anchor="ctr"/>
          <a:lstStyle/>
          <a:p>
            <a:endParaRPr 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7407961C-71AC-45E6-8842-8B8314224039}" type="slidenum">
              <a:rPr lang="en-GB" smtClean="0"/>
              <a:pPr/>
              <a:t>46</a:t>
            </a:fld>
            <a:endParaRPr lang="en-GB" smtClean="0"/>
          </a:p>
        </p:txBody>
      </p:sp>
      <p:sp>
        <p:nvSpPr>
          <p:cNvPr id="166915" name="Rectangle 2"/>
          <p:cNvSpPr>
            <a:spLocks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a:lnSpc>
                <a:spcPct val="90000"/>
              </a:lnSpc>
            </a:pPr>
            <a:endParaRPr lang="en-GB" sz="9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4A26483D-4190-454E-99EA-9EE478DFD2E9}" type="slidenum">
              <a:rPr lang="en-US" smtClean="0"/>
              <a:pPr/>
              <a:t>3</a:t>
            </a:fld>
            <a:endParaRPr lang="en-US" smtClean="0"/>
          </a:p>
        </p:txBody>
      </p:sp>
      <p:sp>
        <p:nvSpPr>
          <p:cNvPr id="146435" name="Rectangle 2"/>
          <p:cNvSpPr>
            <a:spLocks noGrp="1" noChangeArrowheads="1" noTextEdit="1"/>
          </p:cNvSpPr>
          <p:nvPr>
            <p:ph type="sldImg"/>
          </p:nvPr>
        </p:nvSpPr>
        <p:spPr>
          <a:ln/>
        </p:spPr>
      </p:sp>
      <p:sp>
        <p:nvSpPr>
          <p:cNvPr id="146436" name="Rectangle 3"/>
          <p:cNvSpPr>
            <a:spLocks noGrp="1" noChangeArrowheads="1"/>
          </p:cNvSpPr>
          <p:nvPr>
            <p:ph type="body" idx="1"/>
          </p:nvPr>
        </p:nvSpPr>
        <p:spPr>
          <a:xfrm>
            <a:off x="933450" y="4410075"/>
            <a:ext cx="5130800" cy="4176713"/>
          </a:xfrm>
          <a:noFill/>
          <a:ln/>
        </p:spPr>
        <p:txBody>
          <a:bodyPr lIns="0" tIns="0" rIns="0" bIns="0"/>
          <a:lstStyle/>
          <a:p>
            <a:pPr eaLnBrk="1" hangingPunct="1"/>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A5239F85-6EF6-4463-AE02-76EAC4136D05}" type="slidenum">
              <a:rPr lang="en-US" smtClean="0"/>
              <a:pPr/>
              <a:t>4</a:t>
            </a:fld>
            <a:endParaRPr lang="en-US" smtClean="0"/>
          </a:p>
        </p:txBody>
      </p:sp>
      <p:sp>
        <p:nvSpPr>
          <p:cNvPr id="147459" name="Rectangle 1026"/>
          <p:cNvSpPr>
            <a:spLocks noChangeArrowheads="1" noTextEdit="1"/>
          </p:cNvSpPr>
          <p:nvPr>
            <p:ph type="sldImg"/>
          </p:nvPr>
        </p:nvSpPr>
        <p:spPr>
          <a:xfrm>
            <a:off x="1163638" y="714375"/>
            <a:ext cx="4667250" cy="3500438"/>
          </a:xfrm>
          <a:solidFill>
            <a:srgbClr val="FFFFFF"/>
          </a:solidFill>
          <a:ln/>
        </p:spPr>
      </p:sp>
      <p:sp>
        <p:nvSpPr>
          <p:cNvPr id="147460" name="Rectangle 1027"/>
          <p:cNvSpPr>
            <a:spLocks noChangeArrowheads="1"/>
          </p:cNvSpPr>
          <p:nvPr>
            <p:ph type="body" idx="1"/>
          </p:nvPr>
        </p:nvSpPr>
        <p:spPr>
          <a:xfrm>
            <a:off x="944563" y="4429125"/>
            <a:ext cx="5108575" cy="4140200"/>
          </a:xfrm>
          <a:solidFill>
            <a:srgbClr val="FFFFFF"/>
          </a:solidFill>
          <a:ln>
            <a:solidFill>
              <a:srgbClr val="000000"/>
            </a:solidFill>
          </a:ln>
        </p:spPr>
        <p:txBody>
          <a:bodyPr/>
          <a:lstStyle/>
          <a:p>
            <a:pPr eaLnBrk="1" hangingPunct="1"/>
            <a:r>
              <a:rPr lang="en-US" smtClean="0"/>
              <a:t>Present spectrometer technology relies on anti-compton shields to increase the peak to total ratio:</a:t>
            </a:r>
          </a:p>
          <a:p>
            <a:pPr eaLnBrk="1" hangingPunct="1"/>
            <a:r>
              <a:rPr lang="en-US" smtClean="0"/>
              <a:t>Gammas that scatter out of the detector are detected in the compton shields. When this happens, the event is thrown away.</a:t>
            </a:r>
          </a:p>
          <a:p>
            <a:pPr eaLnBrk="1" hangingPunct="1"/>
            <a:r>
              <a:rPr lang="en-US" smtClean="0"/>
              <a:t>Throwing away means a loss in efficiency.</a:t>
            </a:r>
          </a:p>
          <a:p>
            <a:pPr eaLnBrk="1" hangingPunct="1"/>
            <a:r>
              <a:rPr lang="en-US" smtClean="0"/>
              <a:t>Moreover, such detector has a relative large opening angle, and therefore these spectrometers are not optimized for relativistic beams.</a:t>
            </a:r>
          </a:p>
          <a:p>
            <a:pPr eaLnBrk="1" hangingPunct="1"/>
            <a:r>
              <a:rPr lang="en-US" smtClean="0"/>
              <a:t>Nowadays, technology is available to track such gammas.</a:t>
            </a:r>
          </a:p>
          <a:p>
            <a:pPr eaLnBrk="1" hangingPunct="1"/>
            <a:r>
              <a:rPr lang="en-US" smtClean="0"/>
              <a:t>What one needs is – instead of compton shields – is a full array of highly segmented detectors.</a:t>
            </a:r>
          </a:p>
          <a:p>
            <a:pPr eaLnBrk="1" hangingPunct="1"/>
            <a:r>
              <a:rPr lang="en-US" smtClean="0"/>
              <a:t>Tracking will tell us then that these three interactions belong together, such that there energy, collected in separate segments can be added, and none of these events has to be thrown away.</a:t>
            </a:r>
          </a:p>
          <a:p>
            <a:pPr eaLnBrk="1" hangingPunct="1"/>
            <a:r>
              <a:rPr lang="en-US" smtClean="0"/>
              <a:t>Moreover, tracking will also tell us which of these three interactions happened first. The high position sensitivity of this first interaction will than allow good Doppler correction. &gt;&gt;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3311BD52-1548-428B-9C13-BF6C2B708902}" type="slidenum">
              <a:rPr lang="en-US" smtClean="0"/>
              <a:pPr/>
              <a:t>5</a:t>
            </a:fld>
            <a:endParaRPr lang="en-US" smtClean="0"/>
          </a:p>
        </p:txBody>
      </p:sp>
      <p:sp>
        <p:nvSpPr>
          <p:cNvPr id="148483" name="Rectangle 2"/>
          <p:cNvSpPr>
            <a:spLocks noChangeArrowheads="1" noTextEdit="1"/>
          </p:cNvSpPr>
          <p:nvPr>
            <p:ph type="sldImg"/>
          </p:nvPr>
        </p:nvSpPr>
        <p:spPr>
          <a:xfrm>
            <a:off x="1163638" y="714375"/>
            <a:ext cx="4667250" cy="3500438"/>
          </a:xfrm>
          <a:solidFill>
            <a:srgbClr val="FFFFFF"/>
          </a:solidFill>
          <a:ln/>
        </p:spPr>
      </p:sp>
      <p:sp>
        <p:nvSpPr>
          <p:cNvPr id="148484" name="Rectangle 3"/>
          <p:cNvSpPr>
            <a:spLocks noChangeArrowheads="1"/>
          </p:cNvSpPr>
          <p:nvPr>
            <p:ph type="body" idx="1"/>
          </p:nvPr>
        </p:nvSpPr>
        <p:spPr>
          <a:xfrm>
            <a:off x="944563" y="4429125"/>
            <a:ext cx="5108575" cy="4140200"/>
          </a:xfrm>
          <a:solidFill>
            <a:srgbClr val="FFFFFF"/>
          </a:solidFill>
          <a:ln>
            <a:solidFill>
              <a:srgbClr val="000000"/>
            </a:solidFill>
          </a:ln>
        </p:spPr>
        <p:txBody>
          <a:bodyPr/>
          <a:lstStyle/>
          <a:p>
            <a:pPr eaLnBrk="1" hangingPunct="1"/>
            <a:r>
              <a:rPr lang="en-GB" smtClean="0">
                <a:latin typeface="Times New Roman" pitchFamily="18" charset="0"/>
              </a:rPr>
              <a:t>Thus what does one needs for Tracking?</a:t>
            </a:r>
          </a:p>
          <a:p>
            <a:pPr eaLnBrk="1" hangingPunct="1"/>
            <a:r>
              <a:rPr lang="en-GB" smtClean="0">
                <a:latin typeface="Times New Roman" pitchFamily="18" charset="0"/>
              </a:rPr>
              <a:t>First of all: Highly segmented detectors, such that individual interactions are mechanically separated.</a:t>
            </a:r>
          </a:p>
          <a:p>
            <a:pPr eaLnBrk="1" hangingPunct="1"/>
            <a:r>
              <a:rPr lang="en-GB" smtClean="0">
                <a:latin typeface="Times New Roman" pitchFamily="18" charset="0"/>
              </a:rPr>
              <a:t>However the volume of these segments is still too large: tracking needs a position resolution less than 5mm to work.</a:t>
            </a:r>
          </a:p>
          <a:p>
            <a:pPr eaLnBrk="1" hangingPunct="1"/>
            <a:r>
              <a:rPr lang="en-GB" smtClean="0">
                <a:latin typeface="Times New Roman" pitchFamily="18" charset="0"/>
              </a:rPr>
              <a:t>Therefore, digital electronics is needed to capture all 37 signals from this detector. </a:t>
            </a:r>
          </a:p>
          <a:p>
            <a:pPr eaLnBrk="1" hangingPunct="1"/>
            <a:r>
              <a:rPr lang="en-GB" smtClean="0">
                <a:latin typeface="Times New Roman" pitchFamily="18" charset="0"/>
              </a:rPr>
              <a:t>The shape of these signals uniquely determines the position of the interaction – more about these shapes later – </a:t>
            </a:r>
          </a:p>
          <a:p>
            <a:pPr eaLnBrk="1" hangingPunct="1"/>
            <a:r>
              <a:rPr lang="en-GB" smtClean="0">
                <a:latin typeface="Times New Roman" pitchFamily="18" charset="0"/>
              </a:rPr>
              <a:t>It is than the duty of Pulse Shape analysis (PSA) to convert these traces online into position information.</a:t>
            </a:r>
          </a:p>
          <a:p>
            <a:pPr eaLnBrk="1" hangingPunct="1"/>
            <a:r>
              <a:rPr lang="en-GB" smtClean="0">
                <a:latin typeface="Times New Roman" pitchFamily="18" charset="0"/>
              </a:rPr>
              <a:t>All coordinates of all coincident interactions are sent then further to the tracking algorithm, which task it is to identify:</a:t>
            </a:r>
          </a:p>
          <a:p>
            <a:pPr eaLnBrk="1" hangingPunct="1"/>
            <a:r>
              <a:rPr lang="en-GB" smtClean="0">
                <a:latin typeface="Times New Roman" pitchFamily="18" charset="0"/>
              </a:rPr>
              <a:t>-which of these interactions belong together and </a:t>
            </a:r>
          </a:p>
          <a:p>
            <a:pPr eaLnBrk="1" hangingPunct="1"/>
            <a:r>
              <a:rPr lang="en-GB" smtClean="0">
                <a:latin typeface="Times New Roman" pitchFamily="18" charset="0"/>
              </a:rPr>
              <a:t>-by usin the compton rule to find out in which order they occured.</a:t>
            </a:r>
          </a:p>
          <a:p>
            <a:pPr eaLnBrk="1" hangingPunct="1"/>
            <a:r>
              <a:rPr lang="en-GB" smtClean="0">
                <a:latin typeface="Times New Roman" pitchFamily="18" charset="0"/>
              </a:rPr>
              <a:t>&gt;&gt;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E920D465-236A-4B2F-9E28-E219F23195B8}" type="slidenum">
              <a:rPr lang="en-US" smtClean="0"/>
              <a:pPr/>
              <a:t>7</a:t>
            </a:fld>
            <a:endParaRPr lang="en-US" smtClean="0"/>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7D43DC82-60B4-4732-A00E-451A0CE7EC14}" type="slidenum">
              <a:rPr lang="en-US" smtClean="0"/>
              <a:pPr/>
              <a:t>9</a:t>
            </a:fld>
            <a:endParaRPr lang="en-US" smtClean="0"/>
          </a:p>
        </p:txBody>
      </p:sp>
      <p:sp>
        <p:nvSpPr>
          <p:cNvPr id="150531" name="Rectangle 2"/>
          <p:cNvSpPr>
            <a:spLocks noChangeArrowheads="1" noTextEdit="1"/>
          </p:cNvSpPr>
          <p:nvPr>
            <p:ph type="sldImg"/>
          </p:nvPr>
        </p:nvSpPr>
        <p:spPr>
          <a:xfrm>
            <a:off x="1179513" y="696913"/>
            <a:ext cx="4641850" cy="3481387"/>
          </a:xfrm>
          <a:solidFill>
            <a:srgbClr val="FFFFFF"/>
          </a:solidFill>
          <a:ln/>
        </p:spPr>
      </p:sp>
      <p:sp>
        <p:nvSpPr>
          <p:cNvPr id="150532" name="Rectangle 3"/>
          <p:cNvSpPr>
            <a:spLocks noChangeArrowheads="1"/>
          </p:cNvSpPr>
          <p:nvPr>
            <p:ph type="body" idx="1"/>
          </p:nvPr>
        </p:nvSpPr>
        <p:spPr>
          <a:solidFill>
            <a:srgbClr val="FFFFFF"/>
          </a:solidFill>
          <a:ln>
            <a:solidFill>
              <a:srgbClr val="000000"/>
            </a:solidFill>
          </a:ln>
        </p:spPr>
        <p:txBody>
          <a:bodyPr lIns="81114" tIns="40557" rIns="81114" bIns="40557"/>
          <a:lstStyle/>
          <a:p>
            <a:pPr eaLnBrk="1" hangingPunct="1"/>
            <a:r>
              <a:rPr lang="en-US" smtClean="0"/>
              <a:t>If a high energetic signal occurs in the detector, the output of the preamp could go in saturation for a long time, </a:t>
            </a:r>
          </a:p>
          <a:p>
            <a:pPr eaLnBrk="1" hangingPunct="1"/>
            <a:r>
              <a:rPr lang="en-US" smtClean="0"/>
              <a:t>such that one is not able to process the next pulses. </a:t>
            </a:r>
          </a:p>
          <a:p>
            <a:pPr eaLnBrk="1" hangingPunct="1"/>
            <a:r>
              <a:rPr lang="en-US" smtClean="0"/>
              <a:t>With our de-saturation circuitry, one is able to detect such pulses and to restore the output quickly to zero.</a:t>
            </a:r>
          </a:p>
          <a:p>
            <a:pPr eaLnBrk="1" hangingPunct="1"/>
            <a:r>
              <a:rPr lang="en-US" smtClean="0"/>
              <a:t>One is then immediately ready to accept the next pulse.</a:t>
            </a:r>
          </a:p>
          <a:p>
            <a:pPr eaLnBrk="1" hangingPunct="1"/>
            <a:r>
              <a:rPr lang="en-US" smtClean="0"/>
              <a:t>But instead of just waiting till the baseline is restored, we can do more…</a:t>
            </a:r>
          </a:p>
          <a:p>
            <a:pPr eaLnBrk="1" hangingPunct="1"/>
            <a:r>
              <a:rPr lang="en-US" smtClean="0"/>
              <a:t>&gt;&gt;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246E9FD2-1C7C-459D-90CD-B8C23BDBA9FF}" type="slidenum">
              <a:rPr lang="en-US" smtClean="0"/>
              <a:pPr/>
              <a:t>10</a:t>
            </a:fld>
            <a:endParaRPr lang="en-US" smtClean="0"/>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en-US" smtClean="0"/>
              <a:t>Here are some results obtained with this new method.</a:t>
            </a:r>
          </a:p>
          <a:p>
            <a:pPr eaLnBrk="1" hangingPunct="1"/>
            <a:r>
              <a:rPr lang="en-US" smtClean="0"/>
              <a:t>Above you see a spectrum taken with the new Time ove Threshold method.</a:t>
            </a:r>
          </a:p>
          <a:p>
            <a:pPr eaLnBrk="1" hangingPunct="1"/>
            <a:r>
              <a:rPr lang="en-US" b="1" smtClean="0"/>
              <a:t>The reset threshold was set to 3MeV. </a:t>
            </a:r>
          </a:p>
          <a:p>
            <a:pPr eaLnBrk="1" hangingPunct="1"/>
            <a:r>
              <a:rPr lang="en-US" b="1" smtClean="0"/>
              <a:t>One observes that indeed an increase takes place in throughput when this level is reached,</a:t>
            </a:r>
          </a:p>
          <a:p>
            <a:pPr eaLnBrk="1" hangingPunct="1"/>
            <a:r>
              <a:rPr lang="en-US" b="1" smtClean="0"/>
              <a:t>From 1500cts at 3MeV in the pulse height spectrum to over 6000 cts in the TOT spectrum.</a:t>
            </a:r>
          </a:p>
          <a:p>
            <a:pPr eaLnBrk="1" hangingPunct="1"/>
            <a:r>
              <a:rPr lang="en-US" smtClean="0"/>
              <a:t>Below you see the same spectrum taken with the common “pulse-height” method.</a:t>
            </a:r>
          </a:p>
          <a:p>
            <a:pPr eaLnBrk="1" hangingPunct="1"/>
            <a:r>
              <a:rPr lang="en-US" smtClean="0"/>
              <a:t>You see that, although al lower energies the pulse-height method performs better,</a:t>
            </a:r>
          </a:p>
          <a:p>
            <a:pPr eaLnBrk="1" hangingPunct="1"/>
            <a:r>
              <a:rPr lang="en-US" smtClean="0"/>
              <a:t>From 9/10 MeV on, TOT really performs as good as the pulse-height method.</a:t>
            </a:r>
          </a:p>
          <a:p>
            <a:pPr eaLnBrk="1" hangingPunct="1"/>
            <a:r>
              <a:rPr lang="en-US" smtClean="0"/>
              <a:t>&gt;&gt;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pPr defTabSz="922338"/>
            <a:fld id="{9DE76EF4-A7D3-4D02-BDFE-3F5B108B213D}" type="slidenum">
              <a:rPr lang="en-US" smtClean="0"/>
              <a:pPr defTabSz="922338"/>
              <a:t>17</a:t>
            </a:fld>
            <a:endParaRPr lang="en-US" smtClean="0"/>
          </a:p>
        </p:txBody>
      </p:sp>
      <p:sp>
        <p:nvSpPr>
          <p:cNvPr id="152579" name="Rectangle 2"/>
          <p:cNvSpPr>
            <a:spLocks noRo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CC7809-A8B8-4552-A199-7C804DC4011F}" type="slidenum">
              <a:rPr lang="en-US"/>
              <a:pPr>
                <a:defRPr/>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EED795-44D1-4C34-B805-38317CDBE589}" type="slidenum">
              <a:rPr lang="en-US"/>
              <a:pPr>
                <a:defRPr/>
              </a:pPr>
              <a:t>‹Nr.›</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7BCD7D78-8129-487B-B263-74962B1B7BCA}" type="slidenum">
              <a:rPr lang="en-GB"/>
              <a:pPr>
                <a:defRPr/>
              </a:pPr>
              <a:t>‹Nr.›</a:t>
            </a:fld>
            <a:endParaRPr lang="en-GB"/>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59143096-F9FA-4E8D-BC5F-4AA811E970F2}" type="slidenum">
              <a:rPr lang="en-GB"/>
              <a:pPr>
                <a:defRPr/>
              </a:pPr>
              <a:t>‹Nr.›</a:t>
            </a:fld>
            <a:endParaRPr lang="en-GB"/>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4B7584C8-2AE7-4CA3-B4E0-06B99C382EE7}" type="slidenum">
              <a:rPr lang="en-GB"/>
              <a:pPr>
                <a:defRPr/>
              </a:pPr>
              <a:t>‹Nr.›</a:t>
            </a:fld>
            <a:endParaRPr lang="en-GB"/>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802F21BA-48C5-4B54-BFD7-D52B2575F796}" type="slidenum">
              <a:rPr lang="en-GB"/>
              <a:pPr>
                <a:defRPr/>
              </a:pPr>
              <a:t>‹Nr.›</a:t>
            </a:fld>
            <a:endParaRPr lang="en-GB"/>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F99A28AF-CBDA-4C35-8D1C-A81B0FA43C27}" type="slidenum">
              <a:rPr lang="en-GB"/>
              <a:pPr>
                <a:defRPr/>
              </a:pPr>
              <a:t>‹Nr.›</a:t>
            </a:fld>
            <a:endParaRPr lang="en-GB"/>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3EFA623A-94C1-48B6-B684-A1DC75C370D2}" type="slidenum">
              <a:rPr lang="en-GB"/>
              <a:pPr>
                <a:defRPr/>
              </a:pPr>
              <a:t>‹Nr.›</a:t>
            </a:fld>
            <a:endParaRPr lang="en-GB"/>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2D6A01F2-C9CB-40E6-9635-6D7FA57571E3}" type="slidenum">
              <a:rPr lang="en-GB"/>
              <a:pPr>
                <a:defRPr/>
              </a:pPr>
              <a:t>‹Nr.›</a:t>
            </a:fld>
            <a:endParaRPr lang="en-GB"/>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77A0E9F9-501F-4D5F-A844-74F62FA8C9C9}" type="slidenum">
              <a:rPr lang="en-GB"/>
              <a:pPr>
                <a:defRPr/>
              </a:pPr>
              <a:t>‹Nr.›</a:t>
            </a:fld>
            <a:endParaRPr lang="en-GB"/>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324ED4A7-CA15-487A-BB7E-48BE2D0B2EB9}" type="slidenum">
              <a:rPr lang="en-GB"/>
              <a:pPr>
                <a:defRPr/>
              </a:pPr>
              <a:t>‹Nr.›</a:t>
            </a:fld>
            <a:endParaRPr lang="en-GB"/>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5813" cy="5849937"/>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49937"/>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AB12D7C2-08E7-492E-B02D-44F7C2E7C95E}" type="slidenum">
              <a:rPr lang="en-GB"/>
              <a:pPr>
                <a:defRPr/>
              </a:pPr>
              <a:t>‹Nr.›</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665939-A220-48BA-B689-53DDF334B0CB}" type="slidenum">
              <a:rPr lang="en-US"/>
              <a:pPr>
                <a:defRPr/>
              </a:pPr>
              <a:t>‹Nr.›</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63302E72-EF8D-4ABC-85F0-D66A8F57C12F}" type="slidenum">
              <a:rPr lang="de-DE"/>
              <a:pPr>
                <a:defRPr/>
              </a:pPr>
              <a:t>‹Nr.›</a:t>
            </a:fld>
            <a:endParaRPr lang="de-D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348F366-16D1-4C94-9374-6014D8BD907C}" type="slidenum">
              <a:rPr lang="de-DE"/>
              <a:pPr>
                <a:defRPr/>
              </a:pPr>
              <a:t>‹Nr.›</a:t>
            </a:fld>
            <a:endParaRPr lang="de-D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984B0E6-699F-4847-965B-F1399882DBE4}" type="slidenum">
              <a:rPr lang="de-DE"/>
              <a:pPr>
                <a:defRPr/>
              </a:pPr>
              <a:t>‹Nr.›</a:t>
            </a:fld>
            <a:endParaRPr lang="de-D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8394F1E3-3FD7-4BE6-88FC-C3F384B6B173}" type="slidenum">
              <a:rPr lang="de-DE"/>
              <a:pPr>
                <a:defRPr/>
              </a:pPr>
              <a:t>‹Nr.›</a:t>
            </a:fld>
            <a:endParaRPr lang="de-D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BE07235D-AA9C-459E-BADF-62CCDB211F3B}" type="slidenum">
              <a:rPr lang="de-DE"/>
              <a:pPr>
                <a:defRPr/>
              </a:pPr>
              <a:t>‹Nr.›</a:t>
            </a:fld>
            <a:endParaRPr lang="de-D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C132945F-7060-405B-B7FD-DD6D9E014E6E}" type="slidenum">
              <a:rPr lang="de-DE"/>
              <a:pPr>
                <a:defRPr/>
              </a:pPr>
              <a:t>‹Nr.›</a:t>
            </a:fld>
            <a:endParaRPr lang="de-D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E2344F9B-D48E-472A-AEC9-7E501D3C7588}" type="slidenum">
              <a:rPr lang="de-DE"/>
              <a:pPr>
                <a:defRPr/>
              </a:pPr>
              <a:t>‹Nr.›</a:t>
            </a:fld>
            <a:endParaRPr lang="de-D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FA759232-03CA-4630-8984-E86FCB63DEA7}" type="slidenum">
              <a:rPr lang="de-DE"/>
              <a:pPr>
                <a:defRPr/>
              </a:pPr>
              <a:t>‹Nr.›</a:t>
            </a:fld>
            <a:endParaRPr lang="de-D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52F7C08C-762E-4DBE-BA10-8E58B6DD3495}" type="slidenum">
              <a:rPr lang="de-DE"/>
              <a:pPr>
                <a:defRPr/>
              </a:pPr>
              <a:t>‹Nr.›</a:t>
            </a:fld>
            <a:endParaRPr lang="de-D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3E1DD6F-5022-4530-816E-7DB9DC2E393C}" type="slidenum">
              <a:rPr lang="de-DE"/>
              <a:pPr>
                <a:defRPr/>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7067DB-1650-4195-8590-1615B9821D70}" type="slidenum">
              <a:rPr lang="en-US"/>
              <a:pPr>
                <a:defRPr/>
              </a:pPr>
              <a:t>‹Nr.›</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D4EE277D-509E-463C-A5AC-12104422D145}" type="slidenum">
              <a:rPr lang="de-DE"/>
              <a:pPr>
                <a:defRPr/>
              </a:pPr>
              <a:t>‹Nr.›</a:t>
            </a:fld>
            <a:endParaRPr lang="de-D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908116C4-9AF0-4734-B40D-1D91D09388E7}" type="datetimeFigureOut">
              <a:rPr lang="en-US"/>
              <a:pPr>
                <a:defRPr/>
              </a:pPr>
              <a:t>2/23/2011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D4A48F-DE6E-4E32-8D89-45C80DBC63DC}" type="slidenum">
              <a:rPr lang="en-US"/>
              <a:pPr>
                <a:defRPr/>
              </a:pPr>
              <a:t>‹Nr.›</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908116C4-9AF0-4734-B40D-1D91D09388E7}" type="datetimeFigureOut">
              <a:rPr lang="en-US"/>
              <a:pPr>
                <a:defRPr/>
              </a:pPr>
              <a:t>2/23/2011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370373-8199-4C34-9CEC-FB1DAF9FCFFD}" type="slidenum">
              <a:rPr lang="en-US"/>
              <a:pPr>
                <a:defRPr/>
              </a:pPr>
              <a:t>‹Nr.›</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08116C4-9AF0-4734-B40D-1D91D09388E7}" type="datetimeFigureOut">
              <a:rPr lang="en-US"/>
              <a:pPr>
                <a:defRPr/>
              </a:pPr>
              <a:t>2/23/2011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DE7F2B-2C5C-474E-A5F4-FA6033B1F28B}" type="slidenum">
              <a:rPr lang="en-US"/>
              <a:pPr>
                <a:defRPr/>
              </a:pPr>
              <a:t>‹Nr.›</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908116C4-9AF0-4734-B40D-1D91D09388E7}" type="datetimeFigureOut">
              <a:rPr lang="en-US"/>
              <a:pPr>
                <a:defRPr/>
              </a:pPr>
              <a:t>2/23/2011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3EE3FE-E2D4-4074-B5B7-9CCDF314E05F}" type="slidenum">
              <a:rPr lang="en-US"/>
              <a:pPr>
                <a:defRPr/>
              </a:pPr>
              <a:t>‹Nr.›</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908116C4-9AF0-4734-B40D-1D91D09388E7}" type="datetimeFigureOut">
              <a:rPr lang="en-US"/>
              <a:pPr>
                <a:defRPr/>
              </a:pPr>
              <a:t>2/23/2011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DAECE8-3D79-4CC0-98D8-1390D60E060F}" type="slidenum">
              <a:rPr lang="en-US"/>
              <a:pPr>
                <a:defRPr/>
              </a:pPr>
              <a:t>‹Nr.›</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908116C4-9AF0-4734-B40D-1D91D09388E7}" type="datetimeFigureOut">
              <a:rPr lang="en-US"/>
              <a:pPr>
                <a:defRPr/>
              </a:pPr>
              <a:t>2/23/2011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27F3F7-E413-4FFC-9275-C0D3BD2022DF}" type="slidenum">
              <a:rPr lang="en-US"/>
              <a:pPr>
                <a:defRPr/>
              </a:pPr>
              <a:t>‹Nr.›</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08116C4-9AF0-4734-B40D-1D91D09388E7}" type="datetimeFigureOut">
              <a:rPr lang="en-US"/>
              <a:pPr>
                <a:defRPr/>
              </a:pPr>
              <a:t>2/23/2011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B84AE5-9C63-4C50-9EFC-C0ADBF99073E}" type="slidenum">
              <a:rPr lang="en-US"/>
              <a:pPr>
                <a:defRPr/>
              </a:pPr>
              <a:t>‹Nr.›</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08116C4-9AF0-4734-B40D-1D91D09388E7}" type="datetimeFigureOut">
              <a:rPr lang="en-US"/>
              <a:pPr>
                <a:defRPr/>
              </a:pPr>
              <a:t>2/23/2011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FF140B-C095-4BA5-BF96-68EBF91E2181}" type="slidenum">
              <a:rPr lang="en-US"/>
              <a:pPr>
                <a:defRPr/>
              </a:pPr>
              <a:t>‹Nr.›</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08116C4-9AF0-4734-B40D-1D91D09388E7}" type="datetimeFigureOut">
              <a:rPr lang="en-US"/>
              <a:pPr>
                <a:defRPr/>
              </a:pPr>
              <a:t>2/23/2011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59EA79-C27C-4232-8189-2B5CD2B5A036}" type="slidenum">
              <a:rPr lang="en-US"/>
              <a:pPr>
                <a:defRPr/>
              </a:pPr>
              <a:t>‹Nr.›</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33891C-55E5-48C0-9CD3-98B6EF0838AA}" type="slidenum">
              <a:rPr lang="en-US"/>
              <a:pPr>
                <a:defRPr/>
              </a:pPr>
              <a:t>‹Nr.›</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908116C4-9AF0-4734-B40D-1D91D09388E7}" type="datetimeFigureOut">
              <a:rPr lang="en-US"/>
              <a:pPr>
                <a:defRPr/>
              </a:pPr>
              <a:t>2/23/2011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B52D80-F39A-4E1D-B9AB-CC100DB80934}" type="slidenum">
              <a:rPr lang="en-US"/>
              <a:pPr>
                <a:defRPr/>
              </a:pPr>
              <a:t>‹Nr.›</a:t>
            </a:fld>
            <a:endParaRPr 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908116C4-9AF0-4734-B40D-1D91D09388E7}" type="datetimeFigureOut">
              <a:rPr lang="en-US"/>
              <a:pPr>
                <a:defRPr/>
              </a:pPr>
              <a:t>2/23/2011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DAA4DE-9833-4752-8C6D-37796B97D742}" type="slidenum">
              <a:rPr lang="en-US"/>
              <a:pPr>
                <a:defRPr/>
              </a:pPr>
              <a:t>‹Nr.›</a:t>
            </a:fld>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Rectangle 4"/>
          <p:cNvSpPr>
            <a:spLocks noGrp="1" noChangeArrowheads="1"/>
          </p:cNvSpPr>
          <p:nvPr>
            <p:ph type="dt" sz="half" idx="10"/>
          </p:nvPr>
        </p:nvSpPr>
        <p:spPr>
          <a:ln/>
        </p:spPr>
        <p:txBody>
          <a:bodyPr/>
          <a:lstStyle>
            <a:lvl1pPr>
              <a:defRPr/>
            </a:lvl1pPr>
          </a:lstStyle>
          <a:p>
            <a:pPr>
              <a:defRPr/>
            </a:pPr>
            <a:fld id="{908116C4-9AF0-4734-B40D-1D91D09388E7}" type="datetimeFigureOut">
              <a:rPr lang="en-US"/>
              <a:pPr>
                <a:defRPr/>
              </a:pPr>
              <a:t>2/23/2011</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6D73816-AB81-4F59-8A83-10A06DF079CF}" type="slidenum">
              <a:rPr lang="en-US"/>
              <a:pPr>
                <a:defRPr/>
              </a:pPr>
              <a:t>‹Nr.›</a:t>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Rectangle 4"/>
          <p:cNvSpPr>
            <a:spLocks noGrp="1" noChangeArrowheads="1"/>
          </p:cNvSpPr>
          <p:nvPr>
            <p:ph type="dt" sz="half" idx="10"/>
          </p:nvPr>
        </p:nvSpPr>
        <p:spPr>
          <a:ln/>
        </p:spPr>
        <p:txBody>
          <a:bodyPr/>
          <a:lstStyle>
            <a:lvl1pPr>
              <a:defRPr/>
            </a:lvl1pPr>
          </a:lstStyle>
          <a:p>
            <a:pPr>
              <a:defRPr/>
            </a:pPr>
            <a:fld id="{908116C4-9AF0-4734-B40D-1D91D09388E7}" type="datetimeFigureOut">
              <a:rPr lang="en-US"/>
              <a:pPr>
                <a:defRPr/>
              </a:pPr>
              <a:t>2/23/2011</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7B1B96E-D5CB-4B02-8CBD-07F1146741B7}" type="slidenum">
              <a:rPr lang="en-US"/>
              <a:pPr>
                <a:defRPr/>
              </a:pPr>
              <a:t>‹Nr.›</a:t>
            </a:fld>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lvl1pPr>
              <a:defRPr/>
            </a:lvl1pPr>
          </a:lstStyle>
          <a:p>
            <a:pPr>
              <a:defRPr/>
            </a:pPr>
            <a:fld id="{82CF52EC-195E-4967-8A22-4166829AC1F2}" type="datetime1">
              <a:rPr lang="en-US"/>
              <a:pPr>
                <a:defRPr/>
              </a:pPr>
              <a:t>2/23/2011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B773BC06-FE3D-4AE4-AC98-9E33D93BA70A}" type="slidenum">
              <a:rPr lang="fr-FR"/>
              <a:pPr>
                <a:defRPr/>
              </a:pPr>
              <a:t>‹Nr.›</a:t>
            </a:fld>
            <a:endParaRPr lang="fr-F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A5CEEBF0-0709-4D37-83E5-93BE66842087}" type="datetime1">
              <a:rPr lang="en-US"/>
              <a:pPr>
                <a:defRPr/>
              </a:pPr>
              <a:t>2/23/2011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90681230-249F-4EC5-8A87-AA9026A726CF}" type="slidenum">
              <a:rPr lang="fr-FR"/>
              <a:pPr>
                <a:defRPr/>
              </a:pPr>
              <a:t>‹Nr.›</a:t>
            </a:fld>
            <a:endParaRPr lang="fr-F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FCC8650-800D-4992-ABF0-1854FB609252}" type="datetime1">
              <a:rPr lang="en-US"/>
              <a:pPr>
                <a:defRPr/>
              </a:pPr>
              <a:t>2/23/2011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AF67CCE3-5C79-4319-82AE-11C44CCD806A}" type="slidenum">
              <a:rPr lang="fr-FR"/>
              <a:pPr>
                <a:defRPr/>
              </a:pPr>
              <a:t>‹Nr.›</a:t>
            </a:fld>
            <a:endParaRPr lang="fr-F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3"/>
          <p:cNvSpPr>
            <a:spLocks noGrp="1"/>
          </p:cNvSpPr>
          <p:nvPr>
            <p:ph type="dt" sz="half" idx="10"/>
          </p:nvPr>
        </p:nvSpPr>
        <p:spPr/>
        <p:txBody>
          <a:bodyPr/>
          <a:lstStyle>
            <a:lvl1pPr>
              <a:defRPr/>
            </a:lvl1pPr>
          </a:lstStyle>
          <a:p>
            <a:pPr>
              <a:defRPr/>
            </a:pPr>
            <a:fld id="{2A3B20FC-8E31-4EEB-A478-0FC6F0C630DD}" type="datetime1">
              <a:rPr lang="en-US"/>
              <a:pPr>
                <a:defRPr/>
              </a:pPr>
              <a:t>2/23/2011</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16DD2495-3CCC-47BA-8A2B-6637A1CA01DE}" type="slidenum">
              <a:rPr lang="fr-FR"/>
              <a:pPr>
                <a:defRPr/>
              </a:pPr>
              <a:t>‹Nr.›</a:t>
            </a:fld>
            <a:endParaRPr lang="fr-F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3"/>
          <p:cNvSpPr>
            <a:spLocks noGrp="1"/>
          </p:cNvSpPr>
          <p:nvPr>
            <p:ph type="dt" sz="half" idx="10"/>
          </p:nvPr>
        </p:nvSpPr>
        <p:spPr/>
        <p:txBody>
          <a:bodyPr/>
          <a:lstStyle>
            <a:lvl1pPr>
              <a:defRPr/>
            </a:lvl1pPr>
          </a:lstStyle>
          <a:p>
            <a:pPr>
              <a:defRPr/>
            </a:pPr>
            <a:fld id="{D258A1D0-AED0-43BE-BC54-2658DF7CC0BD}" type="datetime1">
              <a:rPr lang="en-US"/>
              <a:pPr>
                <a:defRPr/>
              </a:pPr>
              <a:t>2/23/2011</a:t>
            </a:fld>
            <a:endParaRPr lang="fr-FR"/>
          </a:p>
        </p:txBody>
      </p:sp>
      <p:sp>
        <p:nvSpPr>
          <p:cNvPr id="8" name="Footer Placeholder 4"/>
          <p:cNvSpPr>
            <a:spLocks noGrp="1"/>
          </p:cNvSpPr>
          <p:nvPr>
            <p:ph type="ftr" sz="quarter" idx="11"/>
          </p:nvPr>
        </p:nvSpPr>
        <p:spPr/>
        <p:txBody>
          <a:bodyPr/>
          <a:lstStyle>
            <a:lvl1pPr>
              <a:defRPr/>
            </a:lvl1pPr>
          </a:lstStyle>
          <a:p>
            <a:pPr>
              <a:defRPr/>
            </a:pPr>
            <a:endParaRPr lang="fr-FR"/>
          </a:p>
        </p:txBody>
      </p:sp>
      <p:sp>
        <p:nvSpPr>
          <p:cNvPr id="9" name="Slide Number Placeholder 5"/>
          <p:cNvSpPr>
            <a:spLocks noGrp="1"/>
          </p:cNvSpPr>
          <p:nvPr>
            <p:ph type="sldNum" sz="quarter" idx="12"/>
          </p:nvPr>
        </p:nvSpPr>
        <p:spPr/>
        <p:txBody>
          <a:bodyPr/>
          <a:lstStyle>
            <a:lvl1pPr>
              <a:defRPr/>
            </a:lvl1pPr>
          </a:lstStyle>
          <a:p>
            <a:pPr>
              <a:defRPr/>
            </a:pPr>
            <a:fld id="{98D64621-C1E3-4070-98F3-0C128837466C}" type="slidenum">
              <a:rPr lang="fr-FR"/>
              <a:pPr>
                <a:defRPr/>
              </a:pPr>
              <a:t>‹Nr.›</a:t>
            </a:fld>
            <a:endParaRPr lang="fr-F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3"/>
          <p:cNvSpPr>
            <a:spLocks noGrp="1"/>
          </p:cNvSpPr>
          <p:nvPr>
            <p:ph type="dt" sz="half" idx="10"/>
          </p:nvPr>
        </p:nvSpPr>
        <p:spPr/>
        <p:txBody>
          <a:bodyPr/>
          <a:lstStyle>
            <a:lvl1pPr>
              <a:defRPr/>
            </a:lvl1pPr>
          </a:lstStyle>
          <a:p>
            <a:pPr>
              <a:defRPr/>
            </a:pPr>
            <a:fld id="{5EF11D3E-839E-4DE9-B597-3CC5ADFBD329}" type="datetime1">
              <a:rPr lang="en-US"/>
              <a:pPr>
                <a:defRPr/>
              </a:pPr>
              <a:t>2/23/2011</a:t>
            </a:fld>
            <a:endParaRPr lang="fr-FR"/>
          </a:p>
        </p:txBody>
      </p:sp>
      <p:sp>
        <p:nvSpPr>
          <p:cNvPr id="4" name="Footer Placeholder 4"/>
          <p:cNvSpPr>
            <a:spLocks noGrp="1"/>
          </p:cNvSpPr>
          <p:nvPr>
            <p:ph type="ftr" sz="quarter" idx="11"/>
          </p:nvPr>
        </p:nvSpPr>
        <p:spPr/>
        <p:txBody>
          <a:bodyPr/>
          <a:lstStyle>
            <a:lvl1pPr>
              <a:defRPr/>
            </a:lvl1pPr>
          </a:lstStyle>
          <a:p>
            <a:pPr>
              <a:defRPr/>
            </a:pPr>
            <a:endParaRPr lang="fr-FR"/>
          </a:p>
        </p:txBody>
      </p:sp>
      <p:sp>
        <p:nvSpPr>
          <p:cNvPr id="5" name="Slide Number Placeholder 5"/>
          <p:cNvSpPr>
            <a:spLocks noGrp="1"/>
          </p:cNvSpPr>
          <p:nvPr>
            <p:ph type="sldNum" sz="quarter" idx="12"/>
          </p:nvPr>
        </p:nvSpPr>
        <p:spPr/>
        <p:txBody>
          <a:bodyPr/>
          <a:lstStyle>
            <a:lvl1pPr>
              <a:defRPr/>
            </a:lvl1pPr>
          </a:lstStyle>
          <a:p>
            <a:pPr>
              <a:defRPr/>
            </a:pPr>
            <a:fld id="{8B575883-AEC9-4BD3-A46A-BB4A58C77B98}" type="slidenum">
              <a:rPr lang="fr-FR"/>
              <a:pPr>
                <a:defRPr/>
              </a:pPr>
              <a:t>‹Nr.›</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D0A1B5-E53A-4801-8546-AAEA13C6C6E7}" type="slidenum">
              <a:rPr lang="en-US"/>
              <a:pPr>
                <a:defRPr/>
              </a:pPr>
              <a:t>‹Nr.›</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52494C-A773-4549-AE68-3BEAE0110890}" type="datetime1">
              <a:rPr lang="en-US"/>
              <a:pPr>
                <a:defRPr/>
              </a:pPr>
              <a:t>2/23/2011</a:t>
            </a:fld>
            <a:endParaRPr lang="fr-FR"/>
          </a:p>
        </p:txBody>
      </p:sp>
      <p:sp>
        <p:nvSpPr>
          <p:cNvPr id="3" name="Footer Placeholder 4"/>
          <p:cNvSpPr>
            <a:spLocks noGrp="1"/>
          </p:cNvSpPr>
          <p:nvPr>
            <p:ph type="ftr" sz="quarter" idx="11"/>
          </p:nvPr>
        </p:nvSpPr>
        <p:spPr/>
        <p:txBody>
          <a:bodyPr/>
          <a:lstStyle>
            <a:lvl1pPr>
              <a:defRPr/>
            </a:lvl1pPr>
          </a:lstStyle>
          <a:p>
            <a:pPr>
              <a:defRPr/>
            </a:pPr>
            <a:endParaRPr lang="fr-FR"/>
          </a:p>
        </p:txBody>
      </p:sp>
      <p:sp>
        <p:nvSpPr>
          <p:cNvPr id="4" name="Slide Number Placeholder 5"/>
          <p:cNvSpPr>
            <a:spLocks noGrp="1"/>
          </p:cNvSpPr>
          <p:nvPr>
            <p:ph type="sldNum" sz="quarter" idx="12"/>
          </p:nvPr>
        </p:nvSpPr>
        <p:spPr/>
        <p:txBody>
          <a:bodyPr/>
          <a:lstStyle>
            <a:lvl1pPr>
              <a:defRPr/>
            </a:lvl1pPr>
          </a:lstStyle>
          <a:p>
            <a:pPr>
              <a:defRPr/>
            </a:pPr>
            <a:fld id="{D4ED3A25-A496-4656-BC1C-8FE7173F2310}" type="slidenum">
              <a:rPr lang="fr-FR"/>
              <a:pPr>
                <a:defRPr/>
              </a:pPr>
              <a:t>‹Nr.›</a:t>
            </a:fld>
            <a:endParaRPr lang="fr-F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7FC135-EDE0-457B-BAE5-D0AD74A24B17}" type="datetime1">
              <a:rPr lang="en-US"/>
              <a:pPr>
                <a:defRPr/>
              </a:pPr>
              <a:t>2/23/2011</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BC5CEBCB-1F05-4FD0-A35E-2A2455445829}" type="slidenum">
              <a:rPr lang="fr-FR"/>
              <a:pPr>
                <a:defRPr/>
              </a:pPr>
              <a:t>‹Nr.›</a:t>
            </a:fld>
            <a:endParaRPr lang="fr-F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2979A9-57E5-4AC8-8E9F-EBAEDA8AF8D3}" type="datetime1">
              <a:rPr lang="en-US"/>
              <a:pPr>
                <a:defRPr/>
              </a:pPr>
              <a:t>2/23/2011</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A228C977-71D7-4A17-A744-81EB4DDCC328}" type="slidenum">
              <a:rPr lang="fr-FR"/>
              <a:pPr>
                <a:defRPr/>
              </a:pPr>
              <a:t>‹Nr.›</a:t>
            </a:fld>
            <a:endParaRPr lang="fr-F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B3320ED8-7108-476A-93BA-6E4D32B94E2A}" type="datetime1">
              <a:rPr lang="en-US"/>
              <a:pPr>
                <a:defRPr/>
              </a:pPr>
              <a:t>2/23/2011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6AEFD3AB-1681-450D-B632-9DA1A3C2BDA0}" type="slidenum">
              <a:rPr lang="fr-FR"/>
              <a:pPr>
                <a:defRPr/>
              </a:pPr>
              <a:t>‹Nr.›</a:t>
            </a:fld>
            <a:endParaRPr lang="fr-F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DC443F64-10D2-405A-A896-AA5065B4BBC9}" type="datetime1">
              <a:rPr lang="en-US"/>
              <a:pPr>
                <a:defRPr/>
              </a:pPr>
              <a:t>2/23/2011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12713090-E3F0-4BA5-ADD7-46BEAA91D626}" type="slidenum">
              <a:rPr lang="fr-FR"/>
              <a:pPr>
                <a:defRPr/>
              </a:pPr>
              <a:t>‹Nr.›</a:t>
            </a:fld>
            <a:endParaRPr lang="fr-F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65138"/>
            <a:ext cx="7772400" cy="1431925"/>
          </a:xfrm>
        </p:spPr>
        <p:txBody>
          <a:bodyPr/>
          <a:lstStyle/>
          <a:p>
            <a:r>
              <a:rPr lang="en-US" smtClean="0"/>
              <a:t>Click to edit Master title style</a:t>
            </a:r>
            <a:endParaRPr lang="fr-FR"/>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1C9A00-11ED-412B-A9D0-18A3DC1EA9F0}" type="slidenum">
              <a:rPr lang="en-US"/>
              <a:pPr>
                <a:defRPr/>
              </a:pPr>
              <a:t>‹Nr.›</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F3B9CC-BC1B-454F-8015-99B8BFC9E49C}" type="slidenum">
              <a:rPr lang="en-US"/>
              <a:pPr>
                <a:defRPr/>
              </a:pPr>
              <a:t>‹Nr.›</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D6D632-334E-4849-AB6E-09C5151A4A4B}" type="slidenum">
              <a:rPr lang="en-US"/>
              <a:pPr>
                <a:defRPr/>
              </a:pPr>
              <a:t>‹Nr.›</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ECE43A-8C6D-4C55-ACC9-3477F9D12C7A}" type="slidenum">
              <a:rPr lang="en-US"/>
              <a:pPr>
                <a:defRPr/>
              </a:pPr>
              <a:t>‹Nr.›</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0B8C6C-51BA-429C-A5A5-51A80A5D3F08}" type="slidenum">
              <a:rPr lang="en-US"/>
              <a:pPr>
                <a:defRPr/>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4F0B6A-7293-497E-A7FC-E54CCD999870}" type="slidenum">
              <a:rPr lang="en-US"/>
              <a:pPr>
                <a:defRPr/>
              </a:pPr>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E1CF2-F32D-4F54-84AD-9B746E471200}" type="slidenum">
              <a:rPr lang="en-US"/>
              <a:pPr>
                <a:defRPr/>
              </a:pPr>
              <a:t>‹Nr.›</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0BB816-522C-42DD-B55B-A6C2EE94A196}" type="slidenum">
              <a:rPr lang="en-US"/>
              <a:pPr>
                <a:defRPr/>
              </a:pPr>
              <a:t>‹Nr.›</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EE3575-58D0-45ED-99AC-65F9DB17C143}" type="slidenum">
              <a:rPr lang="en-US"/>
              <a:pPr>
                <a:defRPr/>
              </a:pPr>
              <a:t>‹Nr.›</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en-GB" sz="2400">
              <a:latin typeface="Arial" charset="0"/>
            </a:endParaRPr>
          </a:p>
        </p:txBody>
      </p:sp>
      <p:pic>
        <p:nvPicPr>
          <p:cNvPr id="5" name="Picture 8" descr="logoAGATA"/>
          <p:cNvPicPr>
            <a:picLocks noChangeAspect="1" noChangeArrowheads="1"/>
          </p:cNvPicPr>
          <p:nvPr userDrawn="1"/>
        </p:nvPicPr>
        <p:blipFill>
          <a:blip r:embed="rId2"/>
          <a:srcRect/>
          <a:stretch>
            <a:fillRect/>
          </a:stretch>
        </p:blipFill>
        <p:spPr bwMode="auto">
          <a:xfrm>
            <a:off x="0" y="0"/>
            <a:ext cx="733425" cy="990600"/>
          </a:xfrm>
          <a:prstGeom prst="rect">
            <a:avLst/>
          </a:prstGeom>
          <a:noFill/>
          <a:ln w="9525">
            <a:noFill/>
            <a:miter lim="800000"/>
            <a:headEnd/>
            <a:tailEnd/>
          </a:ln>
        </p:spPr>
      </p:pic>
      <p:pic>
        <p:nvPicPr>
          <p:cNvPr id="6" name="Picture 9" descr="psd8logo"/>
          <p:cNvPicPr>
            <a:picLocks noChangeAspect="1" noChangeArrowheads="1"/>
          </p:cNvPicPr>
          <p:nvPr userDrawn="1"/>
        </p:nvPicPr>
        <p:blipFill>
          <a:blip r:embed="rId3"/>
          <a:srcRect/>
          <a:stretch>
            <a:fillRect/>
          </a:stretch>
        </p:blipFill>
        <p:spPr bwMode="auto">
          <a:xfrm>
            <a:off x="7620000" y="0"/>
            <a:ext cx="1524000" cy="971550"/>
          </a:xfrm>
          <a:prstGeom prst="rect">
            <a:avLst/>
          </a:prstGeom>
          <a:noFill/>
          <a:ln w="9525">
            <a:noFill/>
            <a:miter lim="800000"/>
            <a:headEnd/>
            <a:tailEnd/>
          </a:ln>
        </p:spPr>
      </p:pic>
      <p:sp>
        <p:nvSpPr>
          <p:cNvPr id="742402"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742403"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a:t>Click to edit Master subtitle style</a:t>
            </a:r>
          </a:p>
        </p:txBody>
      </p:sp>
      <p:sp>
        <p:nvSpPr>
          <p:cNvPr id="7"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224B166-598C-4327-80FE-A506A1138B40}" type="slidenum">
              <a:rPr lang="en-US"/>
              <a:pPr>
                <a:defRPr/>
              </a:pPr>
              <a:t>‹Nr.›</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BB64896-B85F-4831-8F5B-3509FF1EE204}" type="slidenum">
              <a:rPr lang="en-US"/>
              <a:pPr>
                <a:defRPr/>
              </a:pPr>
              <a:t>‹Nr.›</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7008572-B8E2-47DC-A9FD-C07A5EBD1E93}" type="slidenum">
              <a:rPr lang="en-US"/>
              <a:pPr>
                <a:defRPr/>
              </a:pPr>
              <a:t>‹Nr.›</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566738" y="1412875"/>
            <a:ext cx="3924300"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3438" y="1412875"/>
            <a:ext cx="3924300"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BCE677F-C290-414C-B961-D8B0A8D03CA8}" type="slidenum">
              <a:rPr lang="en-US"/>
              <a:pPr>
                <a:defRPr/>
              </a:pPr>
              <a:t>‹Nr.›</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B4BFCC18-6FB5-4B53-B950-7DB2F8622164}" type="slidenum">
              <a:rPr lang="en-US"/>
              <a:pPr>
                <a:defRPr/>
              </a:pPr>
              <a:t>‹Nr.›</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D43AF00F-2353-4B99-ABAA-D3DD27C87FB2}" type="slidenum">
              <a:rPr lang="en-US"/>
              <a:pPr>
                <a:defRPr/>
              </a:pPr>
              <a:t>‹Nr.›</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0BC819B-D174-4A70-9199-5F580043CE6F}" type="slidenum">
              <a:rPr lang="en-US"/>
              <a:pPr>
                <a:defRPr/>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EA93FC-6F34-4A6D-8E4B-3CB0435AC590}" type="slidenum">
              <a:rPr lang="en-US"/>
              <a:pPr>
                <a:defRPr/>
              </a:pPr>
              <a:t>‹Nr.›</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DDF6A6-62A1-4080-820D-F5799F05B124}" type="slidenum">
              <a:rPr lang="en-US"/>
              <a:pPr>
                <a:defRPr/>
              </a:pPr>
              <a:t>‹Nr.›</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3AE11C3-06E3-4741-AE01-69BEA929251C}" type="slidenum">
              <a:rPr lang="en-US"/>
              <a:pPr>
                <a:defRPr/>
              </a:pPr>
              <a:t>‹Nr.›</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4840390-2F5C-4AE1-BC4A-4626516A1762}" type="slidenum">
              <a:rPr lang="en-US"/>
              <a:pPr>
                <a:defRPr/>
              </a:pPr>
              <a:t>‹Nr.›</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7488" y="160338"/>
            <a:ext cx="2000250" cy="607695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566738" y="160338"/>
            <a:ext cx="5848350" cy="6076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4E1EBCD-373D-4A0F-B0DC-FBBD82D628A1}" type="slidenum">
              <a:rPr lang="en-US"/>
              <a:pPr>
                <a:defRPr/>
              </a:pPr>
              <a:t>‹Nr.›</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F2C524-0C1D-4218-9D99-C9AA737A70A4}" type="slidenum">
              <a:rPr lang="en-US"/>
              <a:pPr>
                <a:defRPr/>
              </a:pPr>
              <a:t>‹Nr.›</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0EC8AC-5349-4A56-8C9A-56191A381856}" type="slidenum">
              <a:rPr lang="en-US"/>
              <a:pPr>
                <a:defRPr/>
              </a:pPr>
              <a:t>‹Nr.›</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5E4FAA-31AB-49C9-8788-38E32FADC77A}" type="slidenum">
              <a:rPr lang="en-US"/>
              <a:pPr>
                <a:defRPr/>
              </a:pPr>
              <a:t>‹Nr.›</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FAA0E9-15FB-40E7-84AC-5179082C4094}" type="slidenum">
              <a:rPr lang="en-US"/>
              <a:pPr>
                <a:defRPr/>
              </a:pPr>
              <a:t>‹Nr.›</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C10FCB-6FB3-40B0-BEA7-BFA07F8C0DF2}" type="slidenum">
              <a:rPr lang="en-US"/>
              <a:pPr>
                <a:defRPr/>
              </a:pPr>
              <a:t>‹Nr.›</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4518F9-7469-435C-A806-AC86C8DB8029}" type="slidenum">
              <a:rPr lang="en-US"/>
              <a:pPr>
                <a:defRPr/>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3FCBEB-13F8-4AAD-9DD2-BD3B45E71A9A}" type="slidenum">
              <a:rPr lang="en-US"/>
              <a:pPr>
                <a:defRPr/>
              </a:pPr>
              <a:t>‹Nr.›</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13D8E0-D8FC-43AD-ABDE-A340710EB5E1}" type="slidenum">
              <a:rPr lang="en-US"/>
              <a:pPr>
                <a:defRPr/>
              </a:pPr>
              <a:t>‹Nr.›</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6D395-4C5A-4989-A26E-7B4F552A413C}" type="slidenum">
              <a:rPr lang="en-US"/>
              <a:pPr>
                <a:defRPr/>
              </a:pPr>
              <a:t>‹Nr.›</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2344E-589B-4749-8F6A-9EDE4D1A48F4}" type="slidenum">
              <a:rPr lang="en-US"/>
              <a:pPr>
                <a:defRPr/>
              </a:pPr>
              <a:t>‹Nr.›</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1521C1-E9C6-402E-B9D0-0E8A6912BE9C}" type="slidenum">
              <a:rPr lang="en-US"/>
              <a:pPr>
                <a:defRPr/>
              </a:pPr>
              <a:t>‹Nr.›</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6EF2EE-B13B-44BD-996F-6DBBA4B3BC12}" type="slidenum">
              <a:rPr lang="en-US"/>
              <a:pPr>
                <a:defRPr/>
              </a:pPr>
              <a:t>‹Nr.›</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6EBE724-0866-43CE-8A81-FB5EF1E7C139}" type="slidenum">
              <a:rPr lang="en-US"/>
              <a:pPr>
                <a:defRPr/>
              </a:pPr>
              <a:t>‹Nr.›</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5138"/>
            <a:ext cx="1943100" cy="5630862"/>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465138"/>
            <a:ext cx="5676900" cy="56308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65138"/>
            <a:ext cx="7772400" cy="1431925"/>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9"/>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F9F23A1-165A-4E8B-AFB0-D4725A15AD78}" type="slidenum">
              <a:rPr lang="it-IT"/>
              <a:pPr>
                <a:defRPr/>
              </a:pPr>
              <a:t>‹Nr.›</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D3666CC-9E52-4881-9429-2A1637F202DA}" type="slidenum">
              <a:rPr lang="it-IT"/>
              <a:pPr>
                <a:defRPr/>
              </a:pPr>
              <a:t>‹Nr.›</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4"/>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A95D108-F4D5-4E9F-A9AA-D635D4C3D58C}" type="slidenum">
              <a:rPr lang="it-IT"/>
              <a:pPr>
                <a:defRPr/>
              </a:pPr>
              <a:t>‹Nr.›</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F201C5-B057-4020-831C-CAB29EA27874}" type="slidenum">
              <a:rPr lang="en-US"/>
              <a:pPr>
                <a:defRPr/>
              </a:pPr>
              <a:t>‹Nr.›</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FD09D14-4D4C-4FA9-B14A-2D98AD2A573B}" type="slidenum">
              <a:rPr lang="it-IT"/>
              <a:pPr>
                <a:defRPr/>
              </a:pPr>
              <a:t>‹Nr.›</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9672BE2-EB49-4464-A560-7D5E5C037F4D}" type="slidenum">
              <a:rPr lang="it-IT"/>
              <a:pPr>
                <a:defRPr/>
              </a:pPr>
              <a:t>‹Nr.›</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9550793-3FF2-40D5-8770-F50A87647DC9}" type="slidenum">
              <a:rPr lang="it-IT"/>
              <a:pPr>
                <a:defRPr/>
              </a:pPr>
              <a:t>‹Nr.›</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B079865-E070-420E-A5A5-6DF713131CA6}" type="slidenum">
              <a:rPr lang="it-IT"/>
              <a:pPr>
                <a:defRPr/>
              </a:pPr>
              <a:t>‹Nr.›</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3444ED2-76EC-4196-8A97-B23EB9D0D9EF}" type="slidenum">
              <a:rPr lang="it-IT"/>
              <a:pPr>
                <a:defRPr/>
              </a:pPr>
              <a:t>‹Nr.›</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13B00A2-3513-4A1C-B17F-C3266FBED797}" type="slidenum">
              <a:rPr lang="it-IT"/>
              <a:pPr>
                <a:defRPr/>
              </a:pPr>
              <a:t>‹Nr.›</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9D47F14-1DB7-4D66-BDF7-B8C58740D21F}" type="slidenum">
              <a:rPr lang="it-IT"/>
              <a:pPr>
                <a:defRPr/>
              </a:pPr>
              <a:t>‹Nr.›</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00DF56B-45A1-450A-9C1E-61DDEC23C7CF}" type="slidenum">
              <a:rPr lang="it-IT"/>
              <a:pPr>
                <a:defRPr/>
              </a:pPr>
              <a:t>‹Nr.›</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9"/>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58BA6A-A2D3-4B3C-9606-6A61ED0FD5EC}" type="slidenum">
              <a:rPr lang="en-US"/>
              <a:pPr>
                <a:defRPr/>
              </a:pPr>
              <a:t>‹Nr.›</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CAB-B6AE-4F14-8C51-91CDF9933148}" type="slidenum">
              <a:rPr lang="en-US"/>
              <a:pPr>
                <a:defRPr/>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900C4-327E-43D0-8375-C54CEDBF2227}" type="slidenum">
              <a:rPr lang="en-US"/>
              <a:pPr>
                <a:defRPr/>
              </a:pPr>
              <a:t>‹Nr.›</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4"/>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EFD30D-14C7-4D0B-AF4F-ED91846FADE0}" type="slidenum">
              <a:rPr lang="en-US"/>
              <a:pPr>
                <a:defRPr/>
              </a:pPr>
              <a:t>‹Nr.›</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8398D1-3143-45D0-B669-D254E8A22D3D}" type="slidenum">
              <a:rPr lang="en-US"/>
              <a:pPr>
                <a:defRPr/>
              </a:pPr>
              <a:t>‹Nr.›</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4EDE1A5-5AC0-4293-9297-B73EA4CBE47B}" type="slidenum">
              <a:rPr lang="en-US"/>
              <a:pPr>
                <a:defRPr/>
              </a:pPr>
              <a:t>‹Nr.›</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D697A8-2D5A-4630-ACAC-432AAA856BB8}" type="slidenum">
              <a:rPr lang="en-US"/>
              <a:pPr>
                <a:defRPr/>
              </a:pPr>
              <a:t>‹Nr.›</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27176E-D347-46EE-9068-2F17E59495A5}" type="slidenum">
              <a:rPr lang="en-US"/>
              <a:pPr>
                <a:defRPr/>
              </a:pPr>
              <a:t>‹Nr.›</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D48B40-E40F-4433-9020-0E14F16C2041}" type="slidenum">
              <a:rPr lang="en-US"/>
              <a:pPr>
                <a:defRPr/>
              </a:pPr>
              <a:t>‹Nr.›</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E844D5-EBD7-42B5-97A0-45E33CA94A57}" type="slidenum">
              <a:rPr lang="en-US"/>
              <a:pPr>
                <a:defRPr/>
              </a:pPr>
              <a:t>‹Nr.›</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D79BC3-86AF-46CD-9700-C5470CC9914A}" type="slidenum">
              <a:rPr lang="en-US"/>
              <a:pPr>
                <a:defRPr/>
              </a:pPr>
              <a:t>‹Nr.›</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CC760-AA21-4BDF-B295-305FF2243DA4}" type="slidenum">
              <a:rPr lang="en-US"/>
              <a:pPr>
                <a:defRPr/>
              </a:pPr>
              <a:t>‹Nr.›</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lgn="ctr">
              <a:defRPr>
                <a:ea typeface="+mn-ea"/>
              </a:defRPr>
            </a:lvl1pPr>
          </a:lstStyle>
          <a:p>
            <a:pPr>
              <a:defRPr/>
            </a:pPr>
            <a:fld id="{E4D8569F-47CE-47C1-BD64-DEEC466219A3}" type="datetime1">
              <a:rPr lang="en-US"/>
              <a:pPr>
                <a:defRPr/>
              </a:pPr>
              <a:t>2/23/2011</a:t>
            </a:fld>
            <a:endParaRPr lang="en-US"/>
          </a:p>
        </p:txBody>
      </p:sp>
      <p:sp>
        <p:nvSpPr>
          <p:cNvPr id="5" name="Footer Placeholder 4"/>
          <p:cNvSpPr>
            <a:spLocks noGrp="1"/>
          </p:cNvSpPr>
          <p:nvPr>
            <p:ph type="ftr" sz="quarter" idx="11"/>
          </p:nvPr>
        </p:nvSpPr>
        <p:spPr/>
        <p:txBody>
          <a:bodyPr/>
          <a:lstStyle>
            <a:lvl1pPr>
              <a:defRPr>
                <a:ea typeface="+mn-ea"/>
              </a:defRPr>
            </a:lvl1pPr>
          </a:lstStyle>
          <a:p>
            <a:pPr>
              <a:defRPr/>
            </a:pPr>
            <a:endParaRPr lang="es-ES"/>
          </a:p>
        </p:txBody>
      </p:sp>
      <p:sp>
        <p:nvSpPr>
          <p:cNvPr id="6" name="Slide Number Placeholder 5"/>
          <p:cNvSpPr>
            <a:spLocks noGrp="1"/>
          </p:cNvSpPr>
          <p:nvPr>
            <p:ph type="sldNum" sz="quarter" idx="12"/>
          </p:nvPr>
        </p:nvSpPr>
        <p:spPr/>
        <p:txBody>
          <a:bodyPr/>
          <a:lstStyle>
            <a:lvl1pPr>
              <a:defRPr>
                <a:ea typeface="+mn-ea"/>
              </a:defRPr>
            </a:lvl1pPr>
          </a:lstStyle>
          <a:p>
            <a:pPr>
              <a:defRPr/>
            </a:pPr>
            <a:fld id="{5B2D2F57-63C7-41DB-8769-AA1EBEDDAB01}" type="slidenum">
              <a:rPr lang="en-US"/>
              <a:pPr>
                <a:defRPr/>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1E317-9EC9-4D7D-B660-BFCC4F98A6B0}" type="slidenum">
              <a:rPr lang="en-US"/>
              <a:pPr>
                <a:defRPr/>
              </a:pPr>
              <a:t>‹Nr.›</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56750F-DB96-4BAF-ABB3-362934912541}" type="slidenum">
              <a:rPr lang="en-US"/>
              <a:pPr>
                <a:defRPr/>
              </a:pPr>
              <a:t>‹Nr.›</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6F28FA64-368E-4C75-BF45-D225603B70A5}" type="slidenum">
              <a:rPr lang="it-IT"/>
              <a:pPr>
                <a:defRPr/>
              </a:pPr>
              <a:t>‹Nr.›</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endParaRPr lang="en-US"/>
          </a:p>
        </p:txBody>
      </p:sp>
      <p:sp>
        <p:nvSpPr>
          <p:cNvPr id="4" name="3 Marcador de pie de página"/>
          <p:cNvSpPr>
            <a:spLocks noGrp="1"/>
          </p:cNvSpPr>
          <p:nvPr>
            <p:ph type="ftr" sz="quarter" idx="11"/>
          </p:nvPr>
        </p:nvSpPr>
        <p:spPr/>
        <p:txBody>
          <a:bodyPr/>
          <a:lstStyle>
            <a:lvl1pPr>
              <a:defRPr/>
            </a:lvl1pPr>
          </a:lstStyle>
          <a:p>
            <a:pPr>
              <a:defRPr/>
            </a:pPr>
            <a:endParaRPr lang="en-US"/>
          </a:p>
        </p:txBody>
      </p:sp>
      <p:sp>
        <p:nvSpPr>
          <p:cNvPr id="5" name="4 Marcador de número de diapositiva"/>
          <p:cNvSpPr>
            <a:spLocks noGrp="1"/>
          </p:cNvSpPr>
          <p:nvPr>
            <p:ph type="sldNum" sz="quarter" idx="12"/>
          </p:nvPr>
        </p:nvSpPr>
        <p:spPr/>
        <p:txBody>
          <a:bodyPr/>
          <a:lstStyle>
            <a:lvl1pPr>
              <a:defRPr/>
            </a:lvl1pPr>
          </a:lstStyle>
          <a:p>
            <a:pPr>
              <a:defRPr/>
            </a:pPr>
            <a:fld id="{1882CF29-1952-438E-98DC-0DFC7075EB42}" type="slidenum">
              <a:rPr lang="en-US"/>
              <a:pPr>
                <a:defRPr/>
              </a:pPr>
              <a:t>‹Nr.›</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2" descr="ppt_UzK_Siegel_deko-heller-Fond"/>
          <p:cNvPicPr>
            <a:picLocks noChangeAspect="1" noChangeArrowheads="1"/>
          </p:cNvPicPr>
          <p:nvPr/>
        </p:nvPicPr>
        <p:blipFill>
          <a:blip r:embed="rId2"/>
          <a:srcRect/>
          <a:stretch>
            <a:fillRect/>
          </a:stretch>
        </p:blipFill>
        <p:spPr bwMode="auto">
          <a:xfrm>
            <a:off x="3886200" y="0"/>
            <a:ext cx="5181600" cy="5181600"/>
          </a:xfrm>
          <a:prstGeom prst="rect">
            <a:avLst/>
          </a:prstGeom>
          <a:noFill/>
          <a:ln w="9525">
            <a:noFill/>
            <a:miter lim="800000"/>
            <a:headEnd/>
            <a:tailEnd/>
          </a:ln>
        </p:spPr>
      </p:pic>
      <p:grpSp>
        <p:nvGrpSpPr>
          <p:cNvPr id="5" name="Group 8"/>
          <p:cNvGrpSpPr>
            <a:grpSpLocks/>
          </p:cNvGrpSpPr>
          <p:nvPr/>
        </p:nvGrpSpPr>
        <p:grpSpPr bwMode="auto">
          <a:xfrm>
            <a:off x="14288" y="6051550"/>
            <a:ext cx="8215312" cy="762000"/>
            <a:chOff x="9" y="3789"/>
            <a:chExt cx="5175" cy="480"/>
          </a:xfrm>
        </p:grpSpPr>
        <p:pic>
          <p:nvPicPr>
            <p:cNvPr id="6" name="Picture 9" descr="ppt_UzK_Logo-blau-kleine-Datei"/>
            <p:cNvPicPr>
              <a:picLocks noChangeAspect="1" noChangeArrowheads="1"/>
            </p:cNvPicPr>
            <p:nvPr userDrawn="1"/>
          </p:nvPicPr>
          <p:blipFill>
            <a:blip r:embed="rId3"/>
            <a:srcRect/>
            <a:stretch>
              <a:fillRect/>
            </a:stretch>
          </p:blipFill>
          <p:spPr bwMode="auto">
            <a:xfrm>
              <a:off x="4800" y="3885"/>
              <a:ext cx="384" cy="384"/>
            </a:xfrm>
            <a:prstGeom prst="rect">
              <a:avLst/>
            </a:prstGeom>
            <a:noFill/>
            <a:ln w="9525">
              <a:noFill/>
              <a:miter lim="800000"/>
              <a:headEnd/>
              <a:tailEnd/>
            </a:ln>
          </p:spPr>
        </p:pic>
        <p:grpSp>
          <p:nvGrpSpPr>
            <p:cNvPr id="7" name="Group 10"/>
            <p:cNvGrpSpPr>
              <a:grpSpLocks/>
            </p:cNvGrpSpPr>
            <p:nvPr userDrawn="1"/>
          </p:nvGrpSpPr>
          <p:grpSpPr bwMode="auto">
            <a:xfrm>
              <a:off x="9" y="3789"/>
              <a:ext cx="5147" cy="0"/>
              <a:chOff x="9" y="3789"/>
              <a:chExt cx="5147" cy="0"/>
            </a:xfrm>
          </p:grpSpPr>
          <p:sp>
            <p:nvSpPr>
              <p:cNvPr id="8" name="Line 11"/>
              <p:cNvSpPr>
                <a:spLocks noChangeShapeType="1"/>
              </p:cNvSpPr>
              <p:nvPr userDrawn="1"/>
            </p:nvSpPr>
            <p:spPr bwMode="auto">
              <a:xfrm>
                <a:off x="9" y="3789"/>
                <a:ext cx="748" cy="0"/>
              </a:xfrm>
              <a:prstGeom prst="line">
                <a:avLst/>
              </a:prstGeom>
              <a:noFill/>
              <a:ln w="69850">
                <a:solidFill>
                  <a:srgbClr val="83AF23"/>
                </a:solidFill>
                <a:round/>
                <a:headEnd/>
                <a:tailEnd/>
              </a:ln>
              <a:effectLst/>
            </p:spPr>
            <p:txBody>
              <a:bodyPr/>
              <a:lstStyle/>
              <a:p>
                <a:pPr>
                  <a:defRPr/>
                </a:pPr>
                <a:endParaRPr lang="en-US"/>
              </a:p>
            </p:txBody>
          </p:sp>
          <p:sp>
            <p:nvSpPr>
              <p:cNvPr id="9" name="Line 12"/>
              <p:cNvSpPr>
                <a:spLocks noChangeShapeType="1"/>
              </p:cNvSpPr>
              <p:nvPr userDrawn="1"/>
            </p:nvSpPr>
            <p:spPr bwMode="auto">
              <a:xfrm>
                <a:off x="752" y="3789"/>
                <a:ext cx="748" cy="0"/>
              </a:xfrm>
              <a:prstGeom prst="line">
                <a:avLst/>
              </a:prstGeom>
              <a:noFill/>
              <a:ln w="69850">
                <a:solidFill>
                  <a:srgbClr val="7D321D"/>
                </a:solidFill>
                <a:round/>
                <a:headEnd/>
                <a:tailEnd/>
              </a:ln>
              <a:effectLst/>
            </p:spPr>
            <p:txBody>
              <a:bodyPr/>
              <a:lstStyle/>
              <a:p>
                <a:pPr>
                  <a:defRPr/>
                </a:pPr>
                <a:endParaRPr lang="en-US"/>
              </a:p>
            </p:txBody>
          </p:sp>
          <p:sp>
            <p:nvSpPr>
              <p:cNvPr id="10" name="Line 13"/>
              <p:cNvSpPr>
                <a:spLocks noChangeShapeType="1"/>
              </p:cNvSpPr>
              <p:nvPr userDrawn="1"/>
            </p:nvSpPr>
            <p:spPr bwMode="auto">
              <a:xfrm>
                <a:off x="1480" y="3789"/>
                <a:ext cx="748" cy="0"/>
              </a:xfrm>
              <a:prstGeom prst="line">
                <a:avLst/>
              </a:prstGeom>
              <a:noFill/>
              <a:ln w="69850">
                <a:solidFill>
                  <a:srgbClr val="AF111D"/>
                </a:solidFill>
                <a:round/>
                <a:headEnd/>
                <a:tailEnd/>
              </a:ln>
              <a:effectLst/>
            </p:spPr>
            <p:txBody>
              <a:bodyPr/>
              <a:lstStyle/>
              <a:p>
                <a:pPr>
                  <a:defRPr/>
                </a:pPr>
                <a:endParaRPr lang="en-US"/>
              </a:p>
            </p:txBody>
          </p:sp>
          <p:sp>
            <p:nvSpPr>
              <p:cNvPr id="11" name="Line 14"/>
              <p:cNvSpPr>
                <a:spLocks noChangeShapeType="1"/>
              </p:cNvSpPr>
              <p:nvPr userDrawn="1"/>
            </p:nvSpPr>
            <p:spPr bwMode="auto">
              <a:xfrm>
                <a:off x="2216" y="3789"/>
                <a:ext cx="748" cy="0"/>
              </a:xfrm>
              <a:prstGeom prst="line">
                <a:avLst/>
              </a:prstGeom>
              <a:noFill/>
              <a:ln w="69850">
                <a:solidFill>
                  <a:srgbClr val="590F68"/>
                </a:solidFill>
                <a:round/>
                <a:headEnd/>
                <a:tailEnd/>
              </a:ln>
              <a:effectLst/>
            </p:spPr>
            <p:txBody>
              <a:bodyPr/>
              <a:lstStyle/>
              <a:p>
                <a:pPr>
                  <a:defRPr/>
                </a:pPr>
                <a:endParaRPr lang="en-US"/>
              </a:p>
            </p:txBody>
          </p:sp>
          <p:sp>
            <p:nvSpPr>
              <p:cNvPr id="12" name="Line 15"/>
              <p:cNvSpPr>
                <a:spLocks noChangeShapeType="1"/>
              </p:cNvSpPr>
              <p:nvPr userDrawn="1"/>
            </p:nvSpPr>
            <p:spPr bwMode="auto">
              <a:xfrm>
                <a:off x="2936" y="3789"/>
                <a:ext cx="748" cy="0"/>
              </a:xfrm>
              <a:prstGeom prst="line">
                <a:avLst/>
              </a:prstGeom>
              <a:noFill/>
              <a:ln w="69850">
                <a:solidFill>
                  <a:srgbClr val="0082C6"/>
                </a:solidFill>
                <a:round/>
                <a:headEnd/>
                <a:tailEnd/>
              </a:ln>
              <a:effectLst/>
            </p:spPr>
            <p:txBody>
              <a:bodyPr/>
              <a:lstStyle/>
              <a:p>
                <a:pPr>
                  <a:defRPr/>
                </a:pPr>
                <a:endParaRPr lang="en-US"/>
              </a:p>
            </p:txBody>
          </p:sp>
          <p:sp>
            <p:nvSpPr>
              <p:cNvPr id="13" name="Line 16"/>
              <p:cNvSpPr>
                <a:spLocks noChangeShapeType="1"/>
              </p:cNvSpPr>
              <p:nvPr userDrawn="1"/>
            </p:nvSpPr>
            <p:spPr bwMode="auto">
              <a:xfrm>
                <a:off x="3664" y="3789"/>
                <a:ext cx="748" cy="0"/>
              </a:xfrm>
              <a:prstGeom prst="line">
                <a:avLst/>
              </a:prstGeom>
              <a:noFill/>
              <a:ln w="69850">
                <a:solidFill>
                  <a:srgbClr val="DBA619"/>
                </a:solidFill>
                <a:round/>
                <a:headEnd/>
                <a:tailEnd/>
              </a:ln>
              <a:effectLst/>
            </p:spPr>
            <p:txBody>
              <a:bodyPr/>
              <a:lstStyle/>
              <a:p>
                <a:pPr>
                  <a:defRPr/>
                </a:pPr>
                <a:endParaRPr lang="en-US"/>
              </a:p>
            </p:txBody>
          </p:sp>
          <p:sp>
            <p:nvSpPr>
              <p:cNvPr id="14" name="Line 17"/>
              <p:cNvSpPr>
                <a:spLocks noChangeShapeType="1"/>
              </p:cNvSpPr>
              <p:nvPr userDrawn="1"/>
            </p:nvSpPr>
            <p:spPr bwMode="auto">
              <a:xfrm>
                <a:off x="4408" y="3789"/>
                <a:ext cx="748" cy="0"/>
              </a:xfrm>
              <a:prstGeom prst="line">
                <a:avLst/>
              </a:prstGeom>
              <a:noFill/>
              <a:ln w="69850">
                <a:solidFill>
                  <a:srgbClr val="91C4EA"/>
                </a:solidFill>
                <a:round/>
                <a:headEnd/>
                <a:tailEnd/>
              </a:ln>
              <a:effectLst/>
            </p:spPr>
            <p:txBody>
              <a:bodyPr/>
              <a:lstStyle/>
              <a:p>
                <a:pPr>
                  <a:defRPr/>
                </a:pPr>
                <a:endParaRPr lang="en-US"/>
              </a:p>
            </p:txBody>
          </p:sp>
        </p:grpSp>
      </p:grpSp>
      <p:sp>
        <p:nvSpPr>
          <p:cNvPr id="229379" name="Rectangle 3"/>
          <p:cNvSpPr>
            <a:spLocks noGrp="1" noChangeArrowheads="1"/>
          </p:cNvSpPr>
          <p:nvPr>
            <p:ph type="ctrTitle"/>
          </p:nvPr>
        </p:nvSpPr>
        <p:spPr>
          <a:xfrm>
            <a:off x="685800" y="1752600"/>
            <a:ext cx="7772400" cy="1143000"/>
          </a:xfrm>
          <a:noFill/>
        </p:spPr>
        <p:txBody>
          <a:bodyPr/>
          <a:lstStyle>
            <a:lvl1pPr>
              <a:defRPr/>
            </a:lvl1pPr>
          </a:lstStyle>
          <a:p>
            <a:r>
              <a:rPr lang="de-DE"/>
              <a:t>Klicken Sie, um das Titelformat zu bearbeiten</a:t>
            </a:r>
          </a:p>
        </p:txBody>
      </p:sp>
      <p:sp>
        <p:nvSpPr>
          <p:cNvPr id="229380" name="Rectangle 4"/>
          <p:cNvSpPr>
            <a:spLocks noGrp="1" noChangeArrowheads="1"/>
          </p:cNvSpPr>
          <p:nvPr>
            <p:ph type="subTitle" idx="1"/>
          </p:nvPr>
        </p:nvSpPr>
        <p:spPr>
          <a:xfrm>
            <a:off x="1371600" y="3429000"/>
            <a:ext cx="6400800" cy="1752600"/>
          </a:xfrm>
        </p:spPr>
        <p:txBody>
          <a:bodyPr/>
          <a:lstStyle>
            <a:lvl1pPr marL="0" indent="0" algn="ctr">
              <a:buFont typeface="Arial" pitchFamily="34" charset="0"/>
              <a:buNone/>
              <a:defRPr/>
            </a:lvl1pPr>
          </a:lstStyle>
          <a:p>
            <a:r>
              <a:rPr lang="de-DE"/>
              <a:t>Klicken Sie, um das Format des Untertitelmasters zu bearbeiten</a:t>
            </a:r>
          </a:p>
        </p:txBody>
      </p:sp>
      <p:sp>
        <p:nvSpPr>
          <p:cNvPr id="15" name="Rectangle 5"/>
          <p:cNvSpPr>
            <a:spLocks noGrp="1" noChangeArrowheads="1"/>
          </p:cNvSpPr>
          <p:nvPr>
            <p:ph type="dt" sz="quarter" idx="10"/>
          </p:nvPr>
        </p:nvSpPr>
        <p:spPr bwMode="auto">
          <a:xfrm>
            <a:off x="685800" y="6381750"/>
            <a:ext cx="3886200" cy="381000"/>
          </a:xfrm>
          <a:prstGeom prst="rect">
            <a:avLst/>
          </a:prstGeom>
          <a:ln>
            <a:miter lim="800000"/>
            <a:headEnd/>
            <a:tailEnd/>
          </a:ln>
        </p:spPr>
        <p:txBody>
          <a:bodyPr vert="horz" wrap="square" lIns="0" tIns="45720" rIns="91440" bIns="45720" numCol="1" anchor="t" anchorCtr="0" compatLnSpc="1">
            <a:prstTxWarp prst="textNoShape">
              <a:avLst/>
            </a:prstTxWarp>
          </a:bodyPr>
          <a:lstStyle>
            <a:lvl1pPr algn="l" eaLnBrk="0" hangingPunct="0">
              <a:defRPr sz="1200" b="1">
                <a:solidFill>
                  <a:srgbClr val="969696"/>
                </a:solidFill>
                <a:latin typeface="Arial Narrow" pitchFamily="34" charset="0"/>
                <a:ea typeface="+mn-ea"/>
              </a:defRPr>
            </a:lvl1pPr>
          </a:lstStyle>
          <a:p>
            <a:pPr>
              <a:defRPr/>
            </a:pPr>
            <a:r>
              <a:rPr lang="de-DE"/>
              <a:t>HISPEC DESPEC PRESPEC meeting</a:t>
            </a:r>
          </a:p>
          <a:p>
            <a:pPr>
              <a:defRPr/>
            </a:pPr>
            <a:r>
              <a:rPr lang="de-DE"/>
              <a:t>Daresbury   October, 2008</a:t>
            </a:r>
          </a:p>
        </p:txBody>
      </p:sp>
      <p:sp>
        <p:nvSpPr>
          <p:cNvPr id="16" name="Rectangle 6"/>
          <p:cNvSpPr>
            <a:spLocks noGrp="1" noChangeArrowheads="1"/>
          </p:cNvSpPr>
          <p:nvPr>
            <p:ph type="ftr" sz="quarter" idx="11"/>
          </p:nvPr>
        </p:nvSpPr>
        <p:spPr bwMode="auto">
          <a:xfrm>
            <a:off x="4800600" y="6324600"/>
            <a:ext cx="1676400" cy="457200"/>
          </a:xfrm>
          <a:prstGeom prst="rect">
            <a:avLst/>
          </a:prstGeom>
          <a:ln>
            <a:miter lim="800000"/>
            <a:headEnd/>
            <a:tailEnd/>
          </a:ln>
        </p:spPr>
        <p:txBody>
          <a:bodyPr vert="horz" wrap="square" lIns="0" tIns="45720" rIns="91440" bIns="45720" numCol="1" anchor="t" anchorCtr="0" compatLnSpc="1">
            <a:prstTxWarp prst="textNoShape">
              <a:avLst/>
            </a:prstTxWarp>
          </a:bodyPr>
          <a:lstStyle>
            <a:lvl1pPr algn="l" eaLnBrk="0" hangingPunct="0">
              <a:defRPr sz="1200" b="1">
                <a:solidFill>
                  <a:srgbClr val="4A657D"/>
                </a:solidFill>
                <a:latin typeface="Arial Narrow" pitchFamily="34" charset="0"/>
                <a:ea typeface="+mn-ea"/>
              </a:defRPr>
            </a:lvl1pPr>
          </a:lstStyle>
          <a:p>
            <a:pPr>
              <a:defRPr/>
            </a:pPr>
            <a:r>
              <a:rPr lang="de-DE"/>
              <a:t>Universit</a:t>
            </a:r>
            <a:r>
              <a:rPr lang="de-DE">
                <a:latin typeface="+mn-lt"/>
              </a:rPr>
              <a:t>ä</a:t>
            </a:r>
            <a:r>
              <a:rPr lang="de-DE"/>
              <a:t>t zu K</a:t>
            </a:r>
            <a:r>
              <a:rPr lang="de-DE">
                <a:latin typeface="+mn-lt"/>
              </a:rPr>
              <a:t>ö</a:t>
            </a:r>
            <a:r>
              <a:rPr lang="de-DE"/>
              <a:t>ln</a:t>
            </a:r>
          </a:p>
          <a:p>
            <a:pPr>
              <a:defRPr/>
            </a:pPr>
            <a:r>
              <a:rPr lang="de-DE"/>
              <a:t>Peter Reiter</a:t>
            </a:r>
          </a:p>
        </p:txBody>
      </p:sp>
      <p:sp>
        <p:nvSpPr>
          <p:cNvPr id="17" name="Rectangle 7"/>
          <p:cNvSpPr>
            <a:spLocks noGrp="1" noChangeArrowheads="1"/>
          </p:cNvSpPr>
          <p:nvPr>
            <p:ph type="sldNum" sz="quarter" idx="12"/>
          </p:nvPr>
        </p:nvSpPr>
        <p:spPr>
          <a:xfrm>
            <a:off x="8305800" y="6096000"/>
            <a:ext cx="762000" cy="228600"/>
          </a:xfrm>
        </p:spPr>
        <p:txBody>
          <a:bodyPr/>
          <a:lstStyle>
            <a:lvl1pPr>
              <a:defRPr/>
            </a:lvl1pPr>
          </a:lstStyle>
          <a:p>
            <a:pPr>
              <a:defRPr/>
            </a:pPr>
            <a:r>
              <a:rPr lang="de-DE"/>
              <a:t>Folie: </a:t>
            </a:r>
            <a:fld id="{1D0A8214-17DF-4B6E-B50C-39CB96A91BAE}" type="slidenum">
              <a:rPr lang="de-DE"/>
              <a:pPr>
                <a:defRPr/>
              </a:pPr>
              <a:t>‹Nr.›</a:t>
            </a:fld>
            <a:endParaRPr lang="de-D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r>
              <a:rPr lang="de-DE"/>
              <a:t>Folie: </a:t>
            </a:r>
            <a:fld id="{68046E37-9879-46C9-A667-4589FCC63B49}" type="slidenum">
              <a:rPr lang="de-DE"/>
              <a:pPr>
                <a:defRPr/>
              </a:pPr>
              <a:t>‹Nr.›</a:t>
            </a:fld>
            <a:endParaRPr lang="de-D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7"/>
          <p:cNvSpPr>
            <a:spLocks noGrp="1" noChangeArrowheads="1"/>
          </p:cNvSpPr>
          <p:nvPr>
            <p:ph type="sldNum" sz="quarter" idx="10"/>
          </p:nvPr>
        </p:nvSpPr>
        <p:spPr>
          <a:ln/>
        </p:spPr>
        <p:txBody>
          <a:bodyPr/>
          <a:lstStyle>
            <a:lvl1pPr>
              <a:defRPr/>
            </a:lvl1pPr>
          </a:lstStyle>
          <a:p>
            <a:pPr>
              <a:defRPr/>
            </a:pPr>
            <a:r>
              <a:rPr lang="de-DE"/>
              <a:t>Folie: </a:t>
            </a:r>
            <a:fld id="{BE185BC3-BB87-46C5-8135-3B0F2D57F350}" type="slidenum">
              <a:rPr lang="de-DE"/>
              <a:pPr>
                <a:defRPr/>
              </a:pPr>
              <a:t>‹Nr.›</a:t>
            </a:fld>
            <a:endParaRPr lang="de-D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685800" y="17526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7526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r>
              <a:rPr lang="de-DE"/>
              <a:t>Folie: </a:t>
            </a:r>
            <a:fld id="{21B20B40-D305-4A71-9045-45D29FE9EB2E}" type="slidenum">
              <a:rPr lang="de-DE"/>
              <a:pPr>
                <a:defRPr/>
              </a:pPr>
              <a:t>‹Nr.›</a:t>
            </a:fld>
            <a:endParaRPr lang="de-D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r>
              <a:rPr lang="de-DE"/>
              <a:t>Folie: </a:t>
            </a:r>
            <a:fld id="{E471A8D2-9A7B-400B-86C5-052CDDB4D19C}"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4B7248-2E4C-4E69-B14B-5E43186671EE}" type="slidenum">
              <a:rPr lang="en-US"/>
              <a:pPr>
                <a:defRPr/>
              </a:pPr>
              <a:t>‹Nr.›</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r>
              <a:rPr lang="de-DE"/>
              <a:t>Folie: </a:t>
            </a:r>
            <a:fld id="{A9ECB77E-5CB7-4015-BB8B-FBB415476AEB}" type="slidenum">
              <a:rPr lang="de-DE"/>
              <a:pPr>
                <a:defRPr/>
              </a:pPr>
              <a:t>‹Nr.›</a:t>
            </a:fld>
            <a:endParaRPr lang="de-D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r>
              <a:rPr lang="de-DE"/>
              <a:t>Folie: </a:t>
            </a:r>
            <a:fld id="{CF352045-BF19-496C-BE99-A4B132FAFB3F}" type="slidenum">
              <a:rPr lang="de-DE"/>
              <a:pPr>
                <a:defRPr/>
              </a:pPr>
              <a:t>‹Nr.›</a:t>
            </a:fld>
            <a:endParaRPr lang="de-D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7"/>
          <p:cNvSpPr>
            <a:spLocks noGrp="1" noChangeArrowheads="1"/>
          </p:cNvSpPr>
          <p:nvPr>
            <p:ph type="sldNum" sz="quarter" idx="10"/>
          </p:nvPr>
        </p:nvSpPr>
        <p:spPr>
          <a:ln/>
        </p:spPr>
        <p:txBody>
          <a:bodyPr/>
          <a:lstStyle>
            <a:lvl1pPr>
              <a:defRPr/>
            </a:lvl1pPr>
          </a:lstStyle>
          <a:p>
            <a:pPr>
              <a:defRPr/>
            </a:pPr>
            <a:r>
              <a:rPr lang="de-DE"/>
              <a:t>Folie: </a:t>
            </a:r>
            <a:fld id="{2C8B0A59-A0FF-4908-9FD1-7D234768DA7B}" type="slidenum">
              <a:rPr lang="de-DE"/>
              <a:pPr>
                <a:defRPr/>
              </a:pPr>
              <a:t>‹Nr.›</a:t>
            </a:fld>
            <a:endParaRPr lang="de-D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7"/>
          <p:cNvSpPr>
            <a:spLocks noGrp="1" noChangeArrowheads="1"/>
          </p:cNvSpPr>
          <p:nvPr>
            <p:ph type="sldNum" sz="quarter" idx="10"/>
          </p:nvPr>
        </p:nvSpPr>
        <p:spPr>
          <a:ln/>
        </p:spPr>
        <p:txBody>
          <a:bodyPr/>
          <a:lstStyle>
            <a:lvl1pPr>
              <a:defRPr/>
            </a:lvl1pPr>
          </a:lstStyle>
          <a:p>
            <a:pPr>
              <a:defRPr/>
            </a:pPr>
            <a:r>
              <a:rPr lang="de-DE"/>
              <a:t>Folie: </a:t>
            </a:r>
            <a:fld id="{8775DB60-962C-4911-88C5-25C8226B000A}" type="slidenum">
              <a:rPr lang="de-DE"/>
              <a:pPr>
                <a:defRPr/>
              </a:pPr>
              <a:t>‹Nr.›</a:t>
            </a:fld>
            <a:endParaRPr lang="de-D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r>
              <a:rPr lang="de-DE"/>
              <a:t>Folie: </a:t>
            </a:r>
            <a:fld id="{5AF45091-0A96-4E85-90D4-502AA78DA71E}" type="slidenum">
              <a:rPr lang="de-DE"/>
              <a:pPr>
                <a:defRPr/>
              </a:pPr>
              <a:t>‹Nr.›</a:t>
            </a:fld>
            <a:endParaRPr lang="de-D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0" y="0"/>
            <a:ext cx="2286000" cy="5562600"/>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0" y="0"/>
            <a:ext cx="6705600" cy="55626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r>
              <a:rPr lang="de-DE"/>
              <a:t>Folie: </a:t>
            </a:r>
            <a:fld id="{622E6B3F-7BA5-43E3-966B-F00C69EE26AE}" type="slidenum">
              <a:rPr lang="de-DE"/>
              <a:pPr>
                <a:defRPr/>
              </a:pPr>
              <a:t>‹Nr.›</a:t>
            </a:fld>
            <a:endParaRPr lang="de-D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908050"/>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685800" y="1752600"/>
            <a:ext cx="3810000" cy="38100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752600"/>
            <a:ext cx="3810000" cy="1828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733800"/>
            <a:ext cx="3810000" cy="1828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Rectangle 7"/>
          <p:cNvSpPr>
            <a:spLocks noGrp="1" noChangeArrowheads="1"/>
          </p:cNvSpPr>
          <p:nvPr>
            <p:ph type="sldNum" sz="quarter" idx="10"/>
          </p:nvPr>
        </p:nvSpPr>
        <p:spPr>
          <a:ln/>
        </p:spPr>
        <p:txBody>
          <a:bodyPr/>
          <a:lstStyle>
            <a:lvl1pPr>
              <a:defRPr/>
            </a:lvl1pPr>
          </a:lstStyle>
          <a:p>
            <a:pPr>
              <a:defRPr/>
            </a:pPr>
            <a:r>
              <a:rPr lang="de-DE"/>
              <a:t>Folie: </a:t>
            </a:r>
            <a:fld id="{53766AB4-3E95-4039-B477-6B33108D76AF}" type="slidenum">
              <a:rPr lang="de-DE"/>
              <a:pPr>
                <a:defRPr/>
              </a:pPr>
              <a:t>‹Nr.›</a:t>
            </a:fld>
            <a:endParaRPr lang="de-D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AndObj" preserve="1">
  <p:cSld name="Titel, zwei Inhalte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908050"/>
          </a:xfrm>
        </p:spPr>
        <p:txBody>
          <a:bodyPr/>
          <a:lstStyle/>
          <a:p>
            <a:r>
              <a:rPr lang="de-DE" smtClean="0"/>
              <a:t>Titelmasterformat durch Klicken bearbeiten</a:t>
            </a:r>
            <a:endParaRPr lang="en-US"/>
          </a:p>
        </p:txBody>
      </p:sp>
      <p:sp>
        <p:nvSpPr>
          <p:cNvPr id="3" name="Inhaltsplatzhalter 2"/>
          <p:cNvSpPr>
            <a:spLocks noGrp="1"/>
          </p:cNvSpPr>
          <p:nvPr>
            <p:ph sz="quarter" idx="1"/>
          </p:nvPr>
        </p:nvSpPr>
        <p:spPr>
          <a:xfrm>
            <a:off x="685800" y="1752600"/>
            <a:ext cx="3810000" cy="1828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685800" y="3733800"/>
            <a:ext cx="3810000" cy="1828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half" idx="3"/>
          </p:nvPr>
        </p:nvSpPr>
        <p:spPr>
          <a:xfrm>
            <a:off x="4648200" y="1752600"/>
            <a:ext cx="3810000" cy="38100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Rectangle 7"/>
          <p:cNvSpPr>
            <a:spLocks noGrp="1" noChangeArrowheads="1"/>
          </p:cNvSpPr>
          <p:nvPr>
            <p:ph type="sldNum" sz="quarter" idx="10"/>
          </p:nvPr>
        </p:nvSpPr>
        <p:spPr>
          <a:ln/>
        </p:spPr>
        <p:txBody>
          <a:bodyPr/>
          <a:lstStyle>
            <a:lvl1pPr>
              <a:defRPr/>
            </a:lvl1pPr>
          </a:lstStyle>
          <a:p>
            <a:pPr>
              <a:defRPr/>
            </a:pPr>
            <a:r>
              <a:rPr lang="de-DE"/>
              <a:t>Folie: </a:t>
            </a:r>
            <a:fld id="{BEAE3FB7-1232-4131-8AE5-E4F5E52ABA34}" type="slidenum">
              <a:rPr lang="de-DE"/>
              <a:pPr>
                <a:defRPr/>
              </a:pPr>
              <a:t>‹Nr.›</a:t>
            </a:fld>
            <a:endParaRPr lang="de-D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908050"/>
          </a:xfr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685800" y="1752600"/>
            <a:ext cx="3810000" cy="38100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752600"/>
            <a:ext cx="3810000" cy="1828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733800"/>
            <a:ext cx="3810000" cy="1828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Rectangle 7"/>
          <p:cNvSpPr>
            <a:spLocks noGrp="1" noChangeArrowheads="1"/>
          </p:cNvSpPr>
          <p:nvPr>
            <p:ph type="sldNum" sz="quarter" idx="10"/>
          </p:nvPr>
        </p:nvSpPr>
        <p:spPr>
          <a:ln/>
        </p:spPr>
        <p:txBody>
          <a:bodyPr/>
          <a:lstStyle>
            <a:lvl1pPr>
              <a:defRPr/>
            </a:lvl1pPr>
          </a:lstStyle>
          <a:p>
            <a:pPr>
              <a:defRPr/>
            </a:pPr>
            <a:r>
              <a:rPr lang="de-DE"/>
              <a:t>Folie: </a:t>
            </a:r>
            <a:fld id="{B9037F16-7C64-4C76-9435-E260FF8DFCCD}" type="slidenum">
              <a:rPr lang="de-DE"/>
              <a:pPr>
                <a:defRPr/>
              </a:pPr>
              <a:t>‹Nr.›</a:t>
            </a:fld>
            <a:endParaRPr lang="de-D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07FD7259-69BF-4B2F-9795-9A5209949DC6}" type="slidenum">
              <a:rPr lang="en-GB"/>
              <a:pPr>
                <a:defRPr/>
              </a:pPr>
              <a:t>‹Nr.›</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6" Type="http://schemas.openxmlformats.org/officeDocument/2006/relationships/image" Target="../media/image6.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11.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2.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3.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5.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79.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76380BF3-D27C-4AA3-8017-8860196EC93F}"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5333" r:id="rId1"/>
    <p:sldLayoutId id="2147485334" r:id="rId2"/>
    <p:sldLayoutId id="2147485335" r:id="rId3"/>
    <p:sldLayoutId id="2147485336" r:id="rId4"/>
    <p:sldLayoutId id="2147485337" r:id="rId5"/>
    <p:sldLayoutId id="2147485338" r:id="rId6"/>
    <p:sldLayoutId id="2147485339" r:id="rId7"/>
    <p:sldLayoutId id="2147485340" r:id="rId8"/>
    <p:sldLayoutId id="2147485341" r:id="rId9"/>
    <p:sldLayoutId id="2147485342" r:id="rId10"/>
    <p:sldLayoutId id="21474853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3EC3EEBC-9F33-4CD2-A46E-82B5BFF12543}" type="slidenum">
              <a:rPr lang="it-IT"/>
              <a:pPr>
                <a:defRPr/>
              </a:pPr>
              <a:t>‹Nr.›</a:t>
            </a:fld>
            <a:endParaRPr lang="it-IT"/>
          </a:p>
        </p:txBody>
      </p:sp>
    </p:spTree>
  </p:cSld>
  <p:clrMap bg1="lt1" tx1="dk1" bg2="lt2" tx2="dk2" accent1="accent1" accent2="accent2" accent3="accent3" accent4="accent4" accent5="accent5" accent6="accent6" hlink="hlink" folHlink="folHlink"/>
  <p:sldLayoutIdLst>
    <p:sldLayoutId id="2147485411" r:id="rId1"/>
    <p:sldLayoutId id="214748548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2" descr="ppt_UzK_Siegel_deko-heller-Fond"/>
          <p:cNvPicPr>
            <a:picLocks noChangeAspect="1" noChangeArrowheads="1"/>
          </p:cNvPicPr>
          <p:nvPr/>
        </p:nvPicPr>
        <p:blipFill>
          <a:blip r:embed="rId16">
            <a:lum bright="46000" contrast="-60000"/>
          </a:blip>
          <a:srcRect/>
          <a:stretch>
            <a:fillRect/>
          </a:stretch>
        </p:blipFill>
        <p:spPr bwMode="auto">
          <a:xfrm>
            <a:off x="3962400" y="0"/>
            <a:ext cx="5181600" cy="5181600"/>
          </a:xfrm>
          <a:prstGeom prst="rect">
            <a:avLst/>
          </a:prstGeom>
          <a:noFill/>
          <a:ln w="9525">
            <a:noFill/>
            <a:miter lim="800000"/>
            <a:headEnd/>
            <a:tailEnd/>
          </a:ln>
        </p:spPr>
      </p:pic>
      <p:sp>
        <p:nvSpPr>
          <p:cNvPr id="29699" name="Rectangle 3"/>
          <p:cNvSpPr>
            <a:spLocks noGrp="1" noChangeArrowheads="1"/>
          </p:cNvSpPr>
          <p:nvPr>
            <p:ph type="title"/>
          </p:nvPr>
        </p:nvSpPr>
        <p:spPr bwMode="auto">
          <a:xfrm>
            <a:off x="0" y="0"/>
            <a:ext cx="9144000" cy="908050"/>
          </a:xfrm>
          <a:prstGeom prst="rect">
            <a:avLst/>
          </a:prstGeom>
          <a:solidFill>
            <a:srgbClr val="FFCC00"/>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  Mastertitelformat bearbeiten</a:t>
            </a:r>
          </a:p>
        </p:txBody>
      </p:sp>
      <p:sp>
        <p:nvSpPr>
          <p:cNvPr id="29700" name="Rectangle 4"/>
          <p:cNvSpPr>
            <a:spLocks noGrp="1" noChangeArrowheads="1"/>
          </p:cNvSpPr>
          <p:nvPr>
            <p:ph type="body" idx="1"/>
          </p:nvPr>
        </p:nvSpPr>
        <p:spPr bwMode="auto">
          <a:xfrm>
            <a:off x="685800" y="1752600"/>
            <a:ext cx="77724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br>
              <a:rPr lang="de-DE" smtClean="0"/>
            </a:br>
            <a:endParaRPr lang="de-DE" smtClean="0"/>
          </a:p>
        </p:txBody>
      </p:sp>
      <p:sp>
        <p:nvSpPr>
          <p:cNvPr id="228359" name="Rectangle 7"/>
          <p:cNvSpPr>
            <a:spLocks noGrp="1" noChangeArrowheads="1"/>
          </p:cNvSpPr>
          <p:nvPr>
            <p:ph type="sldNum" sz="quarter" idx="4"/>
          </p:nvPr>
        </p:nvSpPr>
        <p:spPr bwMode="auto">
          <a:xfrm>
            <a:off x="8382000" y="6629400"/>
            <a:ext cx="762000" cy="228600"/>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lvl1pPr algn="r" eaLnBrk="0" hangingPunct="0">
              <a:defRPr sz="1000">
                <a:solidFill>
                  <a:srgbClr val="969696"/>
                </a:solidFill>
                <a:latin typeface="Arial Narrow" pitchFamily="34" charset="0"/>
                <a:ea typeface="+mn-ea"/>
              </a:defRPr>
            </a:lvl1pPr>
          </a:lstStyle>
          <a:p>
            <a:pPr>
              <a:defRPr/>
            </a:pPr>
            <a:r>
              <a:rPr lang="de-DE"/>
              <a:t>Folie: </a:t>
            </a:r>
            <a:fld id="{6F134CAE-3935-44FE-92A6-6A7922BCD66E}"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489"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 id="2147485435" r:id="rId12"/>
    <p:sldLayoutId id="2147485436" r:id="rId13"/>
    <p:sldLayoutId id="2147485437" r:id="rId14"/>
  </p:sldLayoutIdLst>
  <p:txStyles>
    <p:titleStyle>
      <a:lvl1pPr algn="l" rtl="0" eaLnBrk="0" fontAlgn="base" hangingPunct="0">
        <a:spcBef>
          <a:spcPct val="0"/>
        </a:spcBef>
        <a:spcAft>
          <a:spcPct val="0"/>
        </a:spcAft>
        <a:defRPr sz="3600" b="1">
          <a:solidFill>
            <a:srgbClr val="CD0921"/>
          </a:solidFill>
          <a:latin typeface="+mj-lt"/>
          <a:ea typeface="+mj-ea"/>
          <a:cs typeface="+mj-cs"/>
        </a:defRPr>
      </a:lvl1pPr>
      <a:lvl2pPr algn="l" rtl="0" eaLnBrk="0" fontAlgn="base" hangingPunct="0">
        <a:spcBef>
          <a:spcPct val="0"/>
        </a:spcBef>
        <a:spcAft>
          <a:spcPct val="0"/>
        </a:spcAft>
        <a:defRPr sz="3600" b="1">
          <a:solidFill>
            <a:srgbClr val="CD0921"/>
          </a:solidFill>
          <a:latin typeface="Arial" pitchFamily="34" charset="0"/>
          <a:ea typeface="Batang" pitchFamily="18" charset="-127"/>
        </a:defRPr>
      </a:lvl2pPr>
      <a:lvl3pPr algn="l" rtl="0" eaLnBrk="0" fontAlgn="base" hangingPunct="0">
        <a:spcBef>
          <a:spcPct val="0"/>
        </a:spcBef>
        <a:spcAft>
          <a:spcPct val="0"/>
        </a:spcAft>
        <a:defRPr sz="3600" b="1">
          <a:solidFill>
            <a:srgbClr val="CD0921"/>
          </a:solidFill>
          <a:latin typeface="Arial" pitchFamily="34" charset="0"/>
          <a:ea typeface="Batang" pitchFamily="18" charset="-127"/>
        </a:defRPr>
      </a:lvl3pPr>
      <a:lvl4pPr algn="l" rtl="0" eaLnBrk="0" fontAlgn="base" hangingPunct="0">
        <a:spcBef>
          <a:spcPct val="0"/>
        </a:spcBef>
        <a:spcAft>
          <a:spcPct val="0"/>
        </a:spcAft>
        <a:defRPr sz="3600" b="1">
          <a:solidFill>
            <a:srgbClr val="CD0921"/>
          </a:solidFill>
          <a:latin typeface="Arial" pitchFamily="34" charset="0"/>
          <a:ea typeface="Batang" pitchFamily="18" charset="-127"/>
        </a:defRPr>
      </a:lvl4pPr>
      <a:lvl5pPr algn="l" rtl="0" eaLnBrk="0" fontAlgn="base" hangingPunct="0">
        <a:spcBef>
          <a:spcPct val="0"/>
        </a:spcBef>
        <a:spcAft>
          <a:spcPct val="0"/>
        </a:spcAft>
        <a:defRPr sz="3600" b="1">
          <a:solidFill>
            <a:srgbClr val="CD0921"/>
          </a:solidFill>
          <a:latin typeface="Arial" pitchFamily="34" charset="0"/>
          <a:ea typeface="Batang" pitchFamily="18" charset="-127"/>
        </a:defRPr>
      </a:lvl5pPr>
      <a:lvl6pPr marL="457200" algn="l" rtl="0" fontAlgn="base">
        <a:spcBef>
          <a:spcPct val="0"/>
        </a:spcBef>
        <a:spcAft>
          <a:spcPct val="0"/>
        </a:spcAft>
        <a:defRPr sz="3600" b="1">
          <a:solidFill>
            <a:srgbClr val="CD0921"/>
          </a:solidFill>
          <a:latin typeface="Arial" pitchFamily="34" charset="0"/>
          <a:ea typeface="Batang" pitchFamily="18" charset="-127"/>
        </a:defRPr>
      </a:lvl6pPr>
      <a:lvl7pPr marL="914400" algn="l" rtl="0" fontAlgn="base">
        <a:spcBef>
          <a:spcPct val="0"/>
        </a:spcBef>
        <a:spcAft>
          <a:spcPct val="0"/>
        </a:spcAft>
        <a:defRPr sz="3600" b="1">
          <a:solidFill>
            <a:srgbClr val="CD0921"/>
          </a:solidFill>
          <a:latin typeface="Arial" pitchFamily="34" charset="0"/>
          <a:ea typeface="Batang" pitchFamily="18" charset="-127"/>
        </a:defRPr>
      </a:lvl7pPr>
      <a:lvl8pPr marL="1371600" algn="l" rtl="0" fontAlgn="base">
        <a:spcBef>
          <a:spcPct val="0"/>
        </a:spcBef>
        <a:spcAft>
          <a:spcPct val="0"/>
        </a:spcAft>
        <a:defRPr sz="3600" b="1">
          <a:solidFill>
            <a:srgbClr val="CD0921"/>
          </a:solidFill>
          <a:latin typeface="Arial" pitchFamily="34" charset="0"/>
          <a:ea typeface="Batang" pitchFamily="18" charset="-127"/>
        </a:defRPr>
      </a:lvl8pPr>
      <a:lvl9pPr marL="1828800" algn="l" rtl="0" fontAlgn="base">
        <a:spcBef>
          <a:spcPct val="0"/>
        </a:spcBef>
        <a:spcAft>
          <a:spcPct val="0"/>
        </a:spcAft>
        <a:defRPr sz="3600" b="1">
          <a:solidFill>
            <a:srgbClr val="CD0921"/>
          </a:solidFill>
          <a:latin typeface="Arial" pitchFamily="34" charset="0"/>
          <a:ea typeface="Batang" pitchFamily="18" charset="-127"/>
        </a:defRPr>
      </a:lvl9pPr>
    </p:titleStyle>
    <p:bodyStyle>
      <a:lvl1pPr marL="342900" indent="-342900" algn="l" rtl="0" eaLnBrk="0" fontAlgn="base" hangingPunct="0">
        <a:spcBef>
          <a:spcPct val="20000"/>
        </a:spcBef>
        <a:spcAft>
          <a:spcPct val="0"/>
        </a:spcAft>
        <a:buFont typeface="Arial" pitchFamily="34" charset="0"/>
        <a:buChar char="•"/>
        <a:defRPr sz="3200" b="1">
          <a:solidFill>
            <a:srgbClr val="2B586C"/>
          </a:solidFill>
          <a:latin typeface="+mn-lt"/>
          <a:ea typeface="+mn-ea"/>
          <a:cs typeface="+mn-cs"/>
        </a:defRPr>
      </a:lvl1pPr>
      <a:lvl2pPr marL="742950" indent="-285750" algn="l" rtl="0" eaLnBrk="0" fontAlgn="base" hangingPunct="0">
        <a:spcBef>
          <a:spcPct val="20000"/>
        </a:spcBef>
        <a:spcAft>
          <a:spcPct val="0"/>
        </a:spcAft>
        <a:buChar char="–"/>
        <a:defRPr sz="2800" b="1">
          <a:solidFill>
            <a:srgbClr val="2B586C"/>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b="1">
          <a:solidFill>
            <a:srgbClr val="2B586C"/>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b="1">
          <a:solidFill>
            <a:srgbClr val="2B586C"/>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b="1">
          <a:solidFill>
            <a:srgbClr val="2B586C"/>
          </a:solidFill>
          <a:latin typeface="+mn-lt"/>
          <a:ea typeface="+mn-ea"/>
        </a:defRPr>
      </a:lvl5pPr>
      <a:lvl6pPr marL="2514600" indent="-228600" algn="l" rtl="0" fontAlgn="base">
        <a:spcBef>
          <a:spcPct val="20000"/>
        </a:spcBef>
        <a:spcAft>
          <a:spcPct val="0"/>
        </a:spcAft>
        <a:buFont typeface="Arial" pitchFamily="34" charset="0"/>
        <a:buChar char="»"/>
        <a:defRPr sz="2000" b="1">
          <a:solidFill>
            <a:srgbClr val="2B586C"/>
          </a:solidFill>
          <a:latin typeface="+mn-lt"/>
          <a:ea typeface="+mn-ea"/>
        </a:defRPr>
      </a:lvl6pPr>
      <a:lvl7pPr marL="2971800" indent="-228600" algn="l" rtl="0" fontAlgn="base">
        <a:spcBef>
          <a:spcPct val="20000"/>
        </a:spcBef>
        <a:spcAft>
          <a:spcPct val="0"/>
        </a:spcAft>
        <a:buFont typeface="Arial" pitchFamily="34" charset="0"/>
        <a:buChar char="»"/>
        <a:defRPr sz="2000" b="1">
          <a:solidFill>
            <a:srgbClr val="2B586C"/>
          </a:solidFill>
          <a:latin typeface="+mn-lt"/>
          <a:ea typeface="+mn-ea"/>
        </a:defRPr>
      </a:lvl7pPr>
      <a:lvl8pPr marL="3429000" indent="-228600" algn="l" rtl="0" fontAlgn="base">
        <a:spcBef>
          <a:spcPct val="20000"/>
        </a:spcBef>
        <a:spcAft>
          <a:spcPct val="0"/>
        </a:spcAft>
        <a:buFont typeface="Arial" pitchFamily="34" charset="0"/>
        <a:buChar char="»"/>
        <a:defRPr sz="2000" b="1">
          <a:solidFill>
            <a:srgbClr val="2B586C"/>
          </a:solidFill>
          <a:latin typeface="+mn-lt"/>
          <a:ea typeface="+mn-ea"/>
        </a:defRPr>
      </a:lvl8pPr>
      <a:lvl9pPr marL="3886200" indent="-228600" algn="l" rtl="0" fontAlgn="base">
        <a:spcBef>
          <a:spcPct val="20000"/>
        </a:spcBef>
        <a:spcAft>
          <a:spcPct val="0"/>
        </a:spcAft>
        <a:buFont typeface="Arial" pitchFamily="34" charset="0"/>
        <a:buChar char="»"/>
        <a:defRPr sz="2000" b="1">
          <a:solidFill>
            <a:srgbClr val="2B586C"/>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457200" y="274638"/>
            <a:ext cx="8228013" cy="1141412"/>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0723" name="Rectangle 2"/>
          <p:cNvSpPr>
            <a:spLocks noGrp="1" noChangeArrowheads="1"/>
          </p:cNvSpPr>
          <p:nvPr>
            <p:ph type="body" idx="1"/>
          </p:nvPr>
        </p:nvSpPr>
        <p:spPr bwMode="auto">
          <a:xfrm>
            <a:off x="457200" y="1600200"/>
            <a:ext cx="8228013" cy="452437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457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0">
                <a:solidFill>
                  <a:srgbClr val="000000"/>
                </a:solidFill>
              </a:defRPr>
            </a:lvl1pPr>
          </a:lstStyle>
          <a:p>
            <a:pPr>
              <a:defRPr/>
            </a:pPr>
            <a:endParaRPr lang="en-GB"/>
          </a:p>
        </p:txBody>
      </p:sp>
      <p:sp>
        <p:nvSpPr>
          <p:cNvPr id="1028" name="Rectangle 4"/>
          <p:cNvSpPr>
            <a:spLocks noGrp="1" noChangeArrowheads="1"/>
          </p:cNvSpPr>
          <p:nvPr>
            <p:ph type="ftr"/>
          </p:nvPr>
        </p:nvSpPr>
        <p:spPr bwMode="auto">
          <a:xfrm>
            <a:off x="3124200" y="6245225"/>
            <a:ext cx="2894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0">
                <a:solidFill>
                  <a:srgbClr val="000000"/>
                </a:solidFill>
              </a:defRPr>
            </a:lvl1pPr>
          </a:lstStyle>
          <a:p>
            <a:pPr>
              <a:defRPr/>
            </a:pPr>
            <a:endParaRPr lang="en-GB"/>
          </a:p>
        </p:txBody>
      </p:sp>
      <p:sp>
        <p:nvSpPr>
          <p:cNvPr id="1029"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0">
                <a:solidFill>
                  <a:srgbClr val="000000"/>
                </a:solidFill>
              </a:defRPr>
            </a:lvl1pPr>
          </a:lstStyle>
          <a:p>
            <a:pPr>
              <a:defRPr/>
            </a:pPr>
            <a:fld id="{A09B359C-8676-4396-8C79-39085D8638FB}" type="slidenum">
              <a:rPr lang="en-GB"/>
              <a:pPr>
                <a:defRPr/>
              </a:pPr>
              <a:t>‹Nr.›</a:t>
            </a:fld>
            <a:endParaRPr lang="en-GB"/>
          </a:p>
        </p:txBody>
      </p:sp>
    </p:spTree>
  </p:cSld>
  <p:clrMap bg1="lt1" tx1="dk1" bg2="lt2" tx2="dk2" accent1="accent1" accent2="accent2" accent3="accent3" accent4="accent4" accent5="accent5" accent6="accent6" hlink="hlink" folHlink="folHlink"/>
  <p:sldLayoutIdLst>
    <p:sldLayoutId id="2147485438" r:id="rId1"/>
    <p:sldLayoutId id="2147485439" r:id="rId2"/>
    <p:sldLayoutId id="2147485440" r:id="rId3"/>
    <p:sldLayoutId id="2147485441" r:id="rId4"/>
    <p:sldLayoutId id="2147485442" r:id="rId5"/>
    <p:sldLayoutId id="2147485443" r:id="rId6"/>
    <p:sldLayoutId id="2147485444" r:id="rId7"/>
    <p:sldLayoutId id="2147485445" r:id="rId8"/>
    <p:sldLayoutId id="2147485446" r:id="rId9"/>
    <p:sldLayoutId id="2147485447" r:id="rId10"/>
    <p:sldLayoutId id="2147485448"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pitchFamily="34"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Arial" pitchFamily="34" charset="0"/>
        <a:defRPr sz="4400">
          <a:solidFill>
            <a:srgbClr val="000000"/>
          </a:solidFill>
          <a:latin typeface="Arial" charset="0"/>
        </a:defRPr>
      </a:lvl2pPr>
      <a:lvl3pPr algn="ctr" defTabSz="449263" rtl="0" eaLnBrk="0" fontAlgn="base" hangingPunct="0">
        <a:lnSpc>
          <a:spcPct val="93000"/>
        </a:lnSpc>
        <a:spcBef>
          <a:spcPct val="0"/>
        </a:spcBef>
        <a:spcAft>
          <a:spcPct val="0"/>
        </a:spcAft>
        <a:buClr>
          <a:srgbClr val="000000"/>
        </a:buClr>
        <a:buSzPct val="100000"/>
        <a:buFont typeface="Arial" pitchFamily="34" charset="0"/>
        <a:defRPr sz="4400">
          <a:solidFill>
            <a:srgbClr val="000000"/>
          </a:solidFill>
          <a:latin typeface="Arial" charset="0"/>
        </a:defRPr>
      </a:lvl3pPr>
      <a:lvl4pPr algn="ctr" defTabSz="449263" rtl="0" eaLnBrk="0" fontAlgn="base" hangingPunct="0">
        <a:lnSpc>
          <a:spcPct val="93000"/>
        </a:lnSpc>
        <a:spcBef>
          <a:spcPct val="0"/>
        </a:spcBef>
        <a:spcAft>
          <a:spcPct val="0"/>
        </a:spcAft>
        <a:buClr>
          <a:srgbClr val="000000"/>
        </a:buClr>
        <a:buSzPct val="100000"/>
        <a:buFont typeface="Arial" pitchFamily="34" charset="0"/>
        <a:defRPr sz="4400">
          <a:solidFill>
            <a:srgbClr val="000000"/>
          </a:solidFill>
          <a:latin typeface="Arial" charset="0"/>
        </a:defRPr>
      </a:lvl4pPr>
      <a:lvl5pPr algn="ctr" defTabSz="449263" rtl="0" eaLnBrk="0" fontAlgn="base" hangingPunct="0">
        <a:lnSpc>
          <a:spcPct val="93000"/>
        </a:lnSpc>
        <a:spcBef>
          <a:spcPct val="0"/>
        </a:spcBef>
        <a:spcAft>
          <a:spcPct val="0"/>
        </a:spcAft>
        <a:buClr>
          <a:srgbClr val="000000"/>
        </a:buClr>
        <a:buSzPct val="100000"/>
        <a:buFont typeface="Arial" pitchFamily="34" charset="0"/>
        <a:defRPr sz="4400">
          <a:solidFill>
            <a:srgbClr val="000000"/>
          </a:solidFill>
          <a:latin typeface="Arial" charset="0"/>
        </a:defRPr>
      </a:lvl5pPr>
      <a:lvl6pPr marL="457200" algn="ctr" defTabSz="449263" rtl="0" fontAlgn="base">
        <a:lnSpc>
          <a:spcPct val="93000"/>
        </a:lnSpc>
        <a:spcBef>
          <a:spcPct val="0"/>
        </a:spcBef>
        <a:spcAft>
          <a:spcPct val="0"/>
        </a:spcAft>
        <a:buClr>
          <a:srgbClr val="000000"/>
        </a:buClr>
        <a:buSzPct val="100000"/>
        <a:buFont typeface="Arial" charset="0"/>
        <a:defRPr sz="4400">
          <a:solidFill>
            <a:srgbClr val="000000"/>
          </a:solidFill>
          <a:latin typeface="Arial" charset="0"/>
        </a:defRPr>
      </a:lvl6pPr>
      <a:lvl7pPr marL="914400" algn="ctr" defTabSz="449263" rtl="0" fontAlgn="base">
        <a:lnSpc>
          <a:spcPct val="93000"/>
        </a:lnSpc>
        <a:spcBef>
          <a:spcPct val="0"/>
        </a:spcBef>
        <a:spcAft>
          <a:spcPct val="0"/>
        </a:spcAft>
        <a:buClr>
          <a:srgbClr val="000000"/>
        </a:buClr>
        <a:buSzPct val="100000"/>
        <a:buFont typeface="Arial" charset="0"/>
        <a:defRPr sz="4400">
          <a:solidFill>
            <a:srgbClr val="000000"/>
          </a:solidFill>
          <a:latin typeface="Arial" charset="0"/>
        </a:defRPr>
      </a:lvl7pPr>
      <a:lvl8pPr marL="1371600" algn="ctr" defTabSz="449263" rtl="0" fontAlgn="base">
        <a:lnSpc>
          <a:spcPct val="93000"/>
        </a:lnSpc>
        <a:spcBef>
          <a:spcPct val="0"/>
        </a:spcBef>
        <a:spcAft>
          <a:spcPct val="0"/>
        </a:spcAft>
        <a:buClr>
          <a:srgbClr val="000000"/>
        </a:buClr>
        <a:buSzPct val="100000"/>
        <a:buFont typeface="Arial" charset="0"/>
        <a:defRPr sz="4400">
          <a:solidFill>
            <a:srgbClr val="000000"/>
          </a:solidFill>
          <a:latin typeface="Arial" charset="0"/>
        </a:defRPr>
      </a:lvl8pPr>
      <a:lvl9pPr marL="1828800" algn="ctr" defTabSz="449263" rtl="0" fontAlgn="base">
        <a:lnSpc>
          <a:spcPct val="93000"/>
        </a:lnSpc>
        <a:spcBef>
          <a:spcPct val="0"/>
        </a:spcBef>
        <a:spcAft>
          <a:spcPct val="0"/>
        </a:spcAft>
        <a:buClr>
          <a:srgbClr val="000000"/>
        </a:buClr>
        <a:buSzPct val="100000"/>
        <a:buFont typeface="Arial" charset="0"/>
        <a:defRPr sz="4400">
          <a:solidFill>
            <a:srgbClr val="000000"/>
          </a:solidFill>
          <a:latin typeface="Arial" charset="0"/>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pitchFamily="34" charset="0"/>
        <a:buChar char="•"/>
        <a:defRPr sz="3200">
          <a:solidFill>
            <a:srgbClr val="000000"/>
          </a:solidFill>
          <a:latin typeface="+mn-lt"/>
          <a:ea typeface="+mn-ea"/>
          <a:cs typeface="+mn-cs"/>
        </a:defRPr>
      </a:lvl1pPr>
      <a:lvl2pPr marL="741363" indent="-284163" algn="l" defTabSz="449263" rtl="0" eaLnBrk="0" fontAlgn="base" hangingPunct="0">
        <a:lnSpc>
          <a:spcPct val="93000"/>
        </a:lnSpc>
        <a:spcBef>
          <a:spcPts val="700"/>
        </a:spcBef>
        <a:spcAft>
          <a:spcPct val="0"/>
        </a:spcAft>
        <a:buClr>
          <a:srgbClr val="000000"/>
        </a:buClr>
        <a:buSzPct val="100000"/>
        <a:buFont typeface="Arial" pitchFamily="34" charset="0"/>
        <a:buChar char="–"/>
        <a:defRPr sz="2800">
          <a:solidFill>
            <a:srgbClr val="000000"/>
          </a:solidFill>
          <a:latin typeface="+mn-lt"/>
        </a:defRPr>
      </a:lvl2pPr>
      <a:lvl3pPr marL="1143000" indent="-228600" algn="l" defTabSz="449263" rtl="0" eaLnBrk="0" fontAlgn="base" hangingPunct="0">
        <a:lnSpc>
          <a:spcPct val="93000"/>
        </a:lnSpc>
        <a:spcBef>
          <a:spcPts val="600"/>
        </a:spcBef>
        <a:spcAft>
          <a:spcPct val="0"/>
        </a:spcAft>
        <a:buClr>
          <a:srgbClr val="000000"/>
        </a:buClr>
        <a:buSzPct val="100000"/>
        <a:buFont typeface="Arial" pitchFamily="34" charset="0"/>
        <a:buChar char="•"/>
        <a:defRPr sz="2400">
          <a:solidFill>
            <a:srgbClr val="000000"/>
          </a:solidFill>
          <a:latin typeface="+mn-lt"/>
        </a:defRPr>
      </a:lvl3pPr>
      <a:lvl4pPr marL="1600200" indent="-228600" algn="l" defTabSz="449263" rtl="0" eaLnBrk="0" fontAlgn="base" hangingPunct="0">
        <a:lnSpc>
          <a:spcPct val="93000"/>
        </a:lnSpc>
        <a:spcBef>
          <a:spcPts val="500"/>
        </a:spcBef>
        <a:spcAft>
          <a:spcPct val="0"/>
        </a:spcAft>
        <a:buClr>
          <a:srgbClr val="000000"/>
        </a:buClr>
        <a:buSzPct val="100000"/>
        <a:buFont typeface="Arial" pitchFamily="34" charset="0"/>
        <a:buChar char="–"/>
        <a:defRPr sz="2000">
          <a:solidFill>
            <a:srgbClr val="000000"/>
          </a:solidFill>
          <a:latin typeface="+mn-lt"/>
        </a:defRPr>
      </a:lvl4pPr>
      <a:lvl5pPr marL="2057400" indent="-228600" algn="l" defTabSz="449263" rtl="0" eaLnBrk="0" fontAlgn="base" hangingPunct="0">
        <a:lnSpc>
          <a:spcPct val="93000"/>
        </a:lnSpc>
        <a:spcBef>
          <a:spcPts val="500"/>
        </a:spcBef>
        <a:spcAft>
          <a:spcPct val="0"/>
        </a:spcAft>
        <a:buClr>
          <a:srgbClr val="000000"/>
        </a:buClr>
        <a:buSzPct val="100000"/>
        <a:buFont typeface="Arial" pitchFamily="34" charset="0"/>
        <a:buChar char="»"/>
        <a:defRPr sz="2000">
          <a:solidFill>
            <a:srgbClr val="000000"/>
          </a:solidFill>
          <a:latin typeface="+mn-lt"/>
        </a:defRPr>
      </a:lvl5pPr>
      <a:lvl6pPr marL="2514600" indent="-228600" algn="l" defTabSz="449263"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defRPr>
      </a:lvl6pPr>
      <a:lvl7pPr marL="2971800" indent="-228600" algn="l" defTabSz="449263"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defRPr>
      </a:lvl7pPr>
      <a:lvl8pPr marL="3429000" indent="-228600" algn="l" defTabSz="449263"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defRPr>
      </a:lvl8pPr>
      <a:lvl9pPr marL="3886200" indent="-228600" algn="l" defTabSz="449263"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17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462BF5D-56C8-4B25-BFC5-552E0F02AC29}"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5449"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 id="21474854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34" charset="0"/>
              </a:defRPr>
            </a:lvl1pPr>
          </a:lstStyle>
          <a:p>
            <a:pPr>
              <a:defRPr/>
            </a:pPr>
            <a:fld id="{908116C4-9AF0-4734-B40D-1D91D09388E7}" type="datetimeFigureOut">
              <a:rPr lang="en-US"/>
              <a:pPr>
                <a:defRPr/>
              </a:pPr>
              <a:t>2/23/2011</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C1FD26C-E004-4F0B-8CE1-351ADA72FC64}"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5460" r:id="rId1"/>
    <p:sldLayoutId id="2147485461" r:id="rId2"/>
    <p:sldLayoutId id="2147485462" r:id="rId3"/>
    <p:sldLayoutId id="2147485463" r:id="rId4"/>
    <p:sldLayoutId id="2147485464" r:id="rId5"/>
    <p:sldLayoutId id="2147485465" r:id="rId6"/>
    <p:sldLayoutId id="2147485466" r:id="rId7"/>
    <p:sldLayoutId id="2147485467" r:id="rId8"/>
    <p:sldLayoutId id="2147485468" r:id="rId9"/>
    <p:sldLayoutId id="2147485469" r:id="rId10"/>
    <p:sldLayoutId id="2147485470" r:id="rId11"/>
    <p:sldLayoutId id="2147485471" r:id="rId12"/>
    <p:sldLayoutId id="2147485472" r:id="rId13"/>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fr-FR" smtClean="0"/>
          </a:p>
        </p:txBody>
      </p:sp>
      <p:sp>
        <p:nvSpPr>
          <p:cNvPr id="337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BDB19D6-AC56-42AC-9FC4-6BA7F015D164}" type="datetime1">
              <a:rPr lang="en-US"/>
              <a:pPr>
                <a:defRPr/>
              </a:pPr>
              <a:t>2/23/2011</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B255A00-F5AD-49E2-82C0-A93EFFEC687C}" type="slidenum">
              <a:rPr lang="fr-FR"/>
              <a:pPr>
                <a:defRPr/>
              </a:pPr>
              <a:t>‹Nr.›</a:t>
            </a:fld>
            <a:endParaRPr lang="fr-FR"/>
          </a:p>
        </p:txBody>
      </p:sp>
    </p:spTree>
  </p:cSld>
  <p:clrMap bg1="lt1" tx1="dk1" bg2="lt2" tx2="dk2" accent1="accent1" accent2="accent2" accent3="accent3" accent4="accent4" accent5="accent5" accent6="accent6" hlink="hlink" folHlink="folHlink"/>
  <p:sldLayoutIdLst>
    <p:sldLayoutId id="2147485473"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 id="214748549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64561BDA-7D6F-4BE6-B8B5-DE125187380A}"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755650" y="160338"/>
            <a:ext cx="7772400" cy="8921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566738" y="1412875"/>
            <a:ext cx="8001000" cy="4824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41382"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a:defRPr/>
            </a:pPr>
            <a:endParaRPr lang="en-US"/>
          </a:p>
        </p:txBody>
      </p:sp>
      <p:sp>
        <p:nvSpPr>
          <p:cNvPr id="741383"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defRPr>
            </a:lvl1pPr>
          </a:lstStyle>
          <a:p>
            <a:pPr>
              <a:defRPr/>
            </a:pPr>
            <a:endParaRPr lang="en-US"/>
          </a:p>
        </p:txBody>
      </p:sp>
      <p:sp>
        <p:nvSpPr>
          <p:cNvPr id="741384"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fld id="{0B284E2B-A4AA-47BF-87D6-143AA1F04FFA}" type="slidenum">
              <a:rPr lang="en-US"/>
              <a:pPr>
                <a:defRPr/>
              </a:pPr>
              <a:t>‹Nr.›</a:t>
            </a:fld>
            <a:endParaRPr lang="en-US"/>
          </a:p>
        </p:txBody>
      </p:sp>
      <p:pic>
        <p:nvPicPr>
          <p:cNvPr id="21511" name="Picture 9" descr="logoAGATA"/>
          <p:cNvPicPr>
            <a:picLocks noChangeAspect="1" noChangeArrowheads="1"/>
          </p:cNvPicPr>
          <p:nvPr userDrawn="1"/>
        </p:nvPicPr>
        <p:blipFill>
          <a:blip r:embed="rId13"/>
          <a:srcRect/>
          <a:stretch>
            <a:fillRect/>
          </a:stretch>
        </p:blipFill>
        <p:spPr bwMode="auto">
          <a:xfrm>
            <a:off x="0" y="0"/>
            <a:ext cx="733425" cy="990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484" r:id="rId1"/>
    <p:sldLayoutId id="2147485355" r:id="rId2"/>
    <p:sldLayoutId id="2147485356" r:id="rId3"/>
    <p:sldLayoutId id="2147485357" r:id="rId4"/>
    <p:sldLayoutId id="2147485358" r:id="rId5"/>
    <p:sldLayoutId id="2147485359" r:id="rId6"/>
    <p:sldLayoutId id="2147485360" r:id="rId7"/>
    <p:sldLayoutId id="2147485361" r:id="rId8"/>
    <p:sldLayoutId id="2147485362" r:id="rId9"/>
    <p:sldLayoutId id="2147485363" r:id="rId10"/>
    <p:sldLayoutId id="2147485364" r:id="rId11"/>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98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7198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7198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a:defRPr/>
            </a:pPr>
            <a:fld id="{F226F03A-C03C-407C-92E4-E6DAD37D056C}"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1682" name="Rectangle 2"/>
          <p:cNvSpPr>
            <a:spLocks noGrp="1" noChangeArrowheads="1"/>
          </p:cNvSpPr>
          <p:nvPr>
            <p:ph type="title"/>
          </p:nvPr>
        </p:nvSpPr>
        <p:spPr bwMode="auto">
          <a:xfrm>
            <a:off x="685800" y="465138"/>
            <a:ext cx="77724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 id="2147485387" r:id="rId12"/>
  </p:sldLayoutIdLst>
  <p:txStyles>
    <p:titleStyle>
      <a:lvl1pPr algn="ctr" rtl="0" eaLnBrk="0" fontAlgn="base" hangingPunct="0">
        <a:spcBef>
          <a:spcPct val="0"/>
        </a:spcBef>
        <a:spcAft>
          <a:spcPct val="0"/>
        </a:spcAft>
        <a:defRPr sz="4400">
          <a:solidFill>
            <a:srgbClr val="003399"/>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rgbClr val="003399"/>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4400">
          <a:solidFill>
            <a:srgbClr val="003399"/>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4400">
          <a:solidFill>
            <a:srgbClr val="003399"/>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4400">
          <a:solidFill>
            <a:srgbClr val="003399"/>
          </a:solidFill>
          <a:effectLst>
            <a:outerShdw blurRad="38100" dist="38100" dir="2700000" algn="tl">
              <a:srgbClr val="C0C0C0"/>
            </a:outerShdw>
          </a:effectLst>
          <a:latin typeface="Comic Sans MS" pitchFamily="66" charset="0"/>
        </a:defRPr>
      </a:lvl5pPr>
      <a:lvl6pPr marL="457200" algn="ctr" rtl="0" fontAlgn="base">
        <a:spcBef>
          <a:spcPct val="0"/>
        </a:spcBef>
        <a:spcAft>
          <a:spcPct val="0"/>
        </a:spcAft>
        <a:defRPr sz="4400">
          <a:solidFill>
            <a:srgbClr val="003399"/>
          </a:solidFill>
          <a:effectLst>
            <a:outerShdw blurRad="38100" dist="38100" dir="2700000" algn="tl">
              <a:srgbClr val="C0C0C0"/>
            </a:outerShdw>
          </a:effectLst>
          <a:latin typeface="Comic Sans MS" pitchFamily="66" charset="0"/>
        </a:defRPr>
      </a:lvl6pPr>
      <a:lvl7pPr marL="914400" algn="ctr" rtl="0" fontAlgn="base">
        <a:spcBef>
          <a:spcPct val="0"/>
        </a:spcBef>
        <a:spcAft>
          <a:spcPct val="0"/>
        </a:spcAft>
        <a:defRPr sz="4400">
          <a:solidFill>
            <a:srgbClr val="003399"/>
          </a:solidFill>
          <a:effectLst>
            <a:outerShdw blurRad="38100" dist="38100" dir="2700000" algn="tl">
              <a:srgbClr val="C0C0C0"/>
            </a:outerShdw>
          </a:effectLst>
          <a:latin typeface="Comic Sans MS" pitchFamily="66" charset="0"/>
        </a:defRPr>
      </a:lvl7pPr>
      <a:lvl8pPr marL="1371600" algn="ctr" rtl="0" fontAlgn="base">
        <a:spcBef>
          <a:spcPct val="0"/>
        </a:spcBef>
        <a:spcAft>
          <a:spcPct val="0"/>
        </a:spcAft>
        <a:defRPr sz="4400">
          <a:solidFill>
            <a:srgbClr val="003399"/>
          </a:solidFill>
          <a:effectLst>
            <a:outerShdw blurRad="38100" dist="38100" dir="2700000" algn="tl">
              <a:srgbClr val="C0C0C0"/>
            </a:outerShdw>
          </a:effectLst>
          <a:latin typeface="Comic Sans MS" pitchFamily="66" charset="0"/>
        </a:defRPr>
      </a:lvl8pPr>
      <a:lvl9pPr marL="1828800" algn="ctr" rtl="0" fontAlgn="base">
        <a:spcBef>
          <a:spcPct val="0"/>
        </a:spcBef>
        <a:spcAft>
          <a:spcPct val="0"/>
        </a:spcAft>
        <a:defRPr sz="4400">
          <a:solidFill>
            <a:srgbClr val="003399"/>
          </a:solidFill>
          <a:effectLst>
            <a:outerShdw blurRad="38100" dist="38100" dir="2700000" algn="tl">
              <a:srgbClr val="C0C0C0"/>
            </a:outerShdw>
          </a:effectLst>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388248DC-AB70-4B02-8DD0-B684A7A58DF9}" type="slidenum">
              <a:rPr lang="it-IT"/>
              <a:pPr>
                <a:defRPr/>
              </a:pPr>
              <a:t>‹Nr.›</a:t>
            </a:fld>
            <a:endParaRPr lang="it-IT"/>
          </a:p>
        </p:txBody>
      </p:sp>
    </p:spTree>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0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US"/>
          </a:p>
        </p:txBody>
      </p:sp>
      <p:sp>
        <p:nvSpPr>
          <p:cNvPr id="260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260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1135CE2-DA12-45E9-A106-E61733DA2F9E}"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endParaRPr lang="en-US" smtClean="0"/>
          </a:p>
        </p:txBody>
      </p:sp>
      <p:sp>
        <p:nvSpPr>
          <p:cNvPr id="266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latin typeface="Calibri" pitchFamily="34" charset="0"/>
                <a:ea typeface="ＭＳ Ｐゴシック" pitchFamily="116" charset="-128"/>
              </a:defRPr>
            </a:lvl1pPr>
          </a:lstStyle>
          <a:p>
            <a:pPr>
              <a:defRPr/>
            </a:pPr>
            <a:fld id="{2792B681-8973-461E-8D81-710C8CEC6C33}" type="datetime1">
              <a:rPr lang="en-US"/>
              <a:pPr>
                <a:defRPr/>
              </a:pPr>
              <a:t>2/23/2011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116" charset="-128"/>
              </a:defRPr>
            </a:lvl1pPr>
          </a:lstStyle>
          <a:p>
            <a:pPr>
              <a:defRPr/>
            </a:pPr>
            <a:endParaRPr lang="es-E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116" charset="-128"/>
              </a:defRPr>
            </a:lvl1pPr>
          </a:lstStyle>
          <a:p>
            <a:pPr>
              <a:defRPr/>
            </a:pPr>
            <a:fld id="{35B12180-C5BA-4D74-B2EC-2E9902398FA3}" type="slidenum">
              <a:rPr lang="en-US"/>
              <a:pPr>
                <a:defRPr/>
              </a:pPr>
              <a:t>‹Nr.›</a:t>
            </a:fld>
            <a:endParaRPr lang="en-US"/>
          </a:p>
        </p:txBody>
      </p:sp>
      <p:pic>
        <p:nvPicPr>
          <p:cNvPr id="26631" name="Picture 6" descr="Mcr_logo.png"/>
          <p:cNvPicPr>
            <a:picLocks noChangeAspect="1"/>
          </p:cNvPicPr>
          <p:nvPr userDrawn="1"/>
        </p:nvPicPr>
        <p:blipFill>
          <a:blip r:embed="rId3"/>
          <a:srcRect/>
          <a:stretch>
            <a:fillRect/>
          </a:stretch>
        </p:blipFill>
        <p:spPr bwMode="auto">
          <a:xfrm>
            <a:off x="228600" y="152400"/>
            <a:ext cx="1295400" cy="446088"/>
          </a:xfrm>
          <a:prstGeom prst="rect">
            <a:avLst/>
          </a:prstGeom>
          <a:noFill/>
          <a:ln w="9525">
            <a:noFill/>
            <a:miter lim="800000"/>
            <a:headEnd/>
            <a:tailEnd/>
          </a:ln>
        </p:spPr>
      </p:pic>
      <p:pic>
        <p:nvPicPr>
          <p:cNvPr id="26632" name="Picture 7" descr="Mcr_logo2.png"/>
          <p:cNvPicPr>
            <a:picLocks noChangeAspect="1"/>
          </p:cNvPicPr>
          <p:nvPr userDrawn="1"/>
        </p:nvPicPr>
        <p:blipFill>
          <a:blip r:embed="rId4"/>
          <a:srcRect/>
          <a:stretch>
            <a:fillRect/>
          </a:stretch>
        </p:blipFill>
        <p:spPr bwMode="auto">
          <a:xfrm>
            <a:off x="228600" y="727075"/>
            <a:ext cx="387350" cy="1381125"/>
          </a:xfrm>
          <a:prstGeom prst="rect">
            <a:avLst/>
          </a:prstGeom>
          <a:noFill/>
          <a:ln w="9525">
            <a:noFill/>
            <a:miter lim="800000"/>
            <a:headEnd/>
            <a:tailEnd/>
          </a:ln>
        </p:spPr>
      </p:pic>
      <p:pic>
        <p:nvPicPr>
          <p:cNvPr id="26633" name="Picture 9" descr="AGATA_logo.png"/>
          <p:cNvPicPr>
            <a:picLocks noChangeAspect="1"/>
          </p:cNvPicPr>
          <p:nvPr userDrawn="1"/>
        </p:nvPicPr>
        <p:blipFill>
          <a:blip r:embed="rId5"/>
          <a:srcRect/>
          <a:stretch>
            <a:fillRect/>
          </a:stretch>
        </p:blipFill>
        <p:spPr bwMode="auto">
          <a:xfrm>
            <a:off x="8308975" y="0"/>
            <a:ext cx="835025" cy="1143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48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116"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116"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116"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116"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50AE9F3-04B9-41EA-9FAA-6C8085781FA2}"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5410" r:id="rId1"/>
    <p:sldLayoutId id="2147485486" r:id="rId2"/>
    <p:sldLayoutId id="2147485487"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1.bin"/><Relationship Id="rId7" Type="http://schemas.openxmlformats.org/officeDocument/2006/relationships/image" Target="../media/image57.emf"/><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 Id="rId9" Type="http://schemas.openxmlformats.org/officeDocument/2006/relationships/image" Target="../media/image59.jpeg"/></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wmf"/><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9.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50.xml"/><Relationship Id="rId5" Type="http://schemas.openxmlformats.org/officeDocument/2006/relationships/image" Target="../media/image81.jpe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8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88.jpeg"/><Relationship Id="rId4" Type="http://schemas.openxmlformats.org/officeDocument/2006/relationships/image" Target="../media/image87.jpeg"/></Relationships>
</file>

<file path=ppt/slides/_rels/slide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xml"/><Relationship Id="rId1" Type="http://schemas.openxmlformats.org/officeDocument/2006/relationships/slideLayout" Target="../slideLayouts/slideLayout62.xml"/><Relationship Id="rId4" Type="http://schemas.openxmlformats.org/officeDocument/2006/relationships/image" Target="../media/image90.jpe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81.xm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4.xml"/><Relationship Id="rId5" Type="http://schemas.openxmlformats.org/officeDocument/2006/relationships/image" Target="../media/image97.jpeg"/><Relationship Id="rId4" Type="http://schemas.openxmlformats.org/officeDocument/2006/relationships/image" Target="../media/image96.jpeg"/></Relationships>
</file>

<file path=ppt/slides/_rels/slide22.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74.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jpeg"/></Relationships>
</file>

<file path=ppt/slides/_rels/slide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4.xml"/><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127.xml"/><Relationship Id="rId5" Type="http://schemas.openxmlformats.org/officeDocument/2006/relationships/image" Target="../media/image111.png"/><Relationship Id="rId4"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4.xml"/><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4.xml"/><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hyperlink" Target="file:///E:\My%20Documents\Dads%20Documents\A180-4Pw1.wrl" TargetMode="Externa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84.xml"/><Relationship Id="rId5" Type="http://schemas.openxmlformats.org/officeDocument/2006/relationships/image" Target="../media/image126.jpeg"/><Relationship Id="rId4" Type="http://schemas.openxmlformats.org/officeDocument/2006/relationships/image" Target="../media/image1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83.xml"/><Relationship Id="rId4" Type="http://schemas.openxmlformats.org/officeDocument/2006/relationships/image" Target="../media/image1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xml"/><Relationship Id="rId1" Type="http://schemas.openxmlformats.org/officeDocument/2006/relationships/slideLayout" Target="../slideLayouts/slideLayout82.xml"/><Relationship Id="rId6" Type="http://schemas.openxmlformats.org/officeDocument/2006/relationships/image" Target="../media/image86.jpeg"/><Relationship Id="rId5" Type="http://schemas.openxmlformats.org/officeDocument/2006/relationships/image" Target="../media/image132.jpeg"/><Relationship Id="rId4" Type="http://schemas.openxmlformats.org/officeDocument/2006/relationships/image" Target="../media/image131.jpeg"/></Relationships>
</file>

<file path=ppt/slides/_rels/slide3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xml"/><Relationship Id="rId1" Type="http://schemas.openxmlformats.org/officeDocument/2006/relationships/slideLayout" Target="../slideLayouts/slideLayout88.xml"/><Relationship Id="rId6" Type="http://schemas.openxmlformats.org/officeDocument/2006/relationships/image" Target="../media/image28.jpeg"/><Relationship Id="rId5" Type="http://schemas.openxmlformats.org/officeDocument/2006/relationships/image" Target="../media/image135.png"/><Relationship Id="rId4" Type="http://schemas.openxmlformats.org/officeDocument/2006/relationships/image" Target="../media/image134.png"/></Relationships>
</file>

<file path=ppt/slides/_rels/slide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xml"/><Relationship Id="rId1" Type="http://schemas.openxmlformats.org/officeDocument/2006/relationships/slideLayout" Target="../slideLayouts/slideLayout86.xml"/><Relationship Id="rId5" Type="http://schemas.openxmlformats.org/officeDocument/2006/relationships/image" Target="../media/image138.jpeg"/><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140.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40.xml"/><Relationship Id="rId5" Type="http://schemas.openxmlformats.org/officeDocument/2006/relationships/image" Target="../media/image148.png"/><Relationship Id="rId4" Type="http://schemas.openxmlformats.org/officeDocument/2006/relationships/image" Target="../media/image147.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oleObject" Target="../embeddings/oleObject3.bin"/><Relationship Id="rId2" Type="http://schemas.openxmlformats.org/officeDocument/2006/relationships/slideLayout" Target="../slideLayouts/slideLayout9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52.png"/><Relationship Id="rId4" Type="http://schemas.openxmlformats.org/officeDocument/2006/relationships/image" Target="../media/image151.png"/></Relationships>
</file>

<file path=ppt/slides/_rels/slide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xml"/><Relationship Id="rId1" Type="http://schemas.openxmlformats.org/officeDocument/2006/relationships/slideLayout" Target="../slideLayouts/slideLayout86.xml"/><Relationship Id="rId5" Type="http://schemas.openxmlformats.org/officeDocument/2006/relationships/image" Target="../media/image151.png"/><Relationship Id="rId4" Type="http://schemas.openxmlformats.org/officeDocument/2006/relationships/image" Target="../media/image15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1.xml"/><Relationship Id="rId1" Type="http://schemas.openxmlformats.org/officeDocument/2006/relationships/vmlDrawing" Target="../drawings/vmlDrawing3.vml"/><Relationship Id="rId5" Type="http://schemas.openxmlformats.org/officeDocument/2006/relationships/image" Target="../media/image156.wmf"/><Relationship Id="rId4" Type="http://schemas.openxmlformats.org/officeDocument/2006/relationships/oleObject" Target="../embeddings/oleObject4.bin"/></Relationships>
</file>

<file path=ppt/slides/_rels/slide43.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1.xml"/><Relationship Id="rId1" Type="http://schemas.openxmlformats.org/officeDocument/2006/relationships/slideLayout" Target="../slideLayouts/slideLayout116.xml"/><Relationship Id="rId6" Type="http://schemas.openxmlformats.org/officeDocument/2006/relationships/image" Target="../media/image161.wmf"/><Relationship Id="rId5" Type="http://schemas.openxmlformats.org/officeDocument/2006/relationships/image" Target="../media/image160.wmf"/><Relationship Id="rId4" Type="http://schemas.openxmlformats.org/officeDocument/2006/relationships/image" Target="../media/image159.jpeg"/></Relationships>
</file>

<file path=ppt/slides/_rels/slide4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2.xml"/><Relationship Id="rId1" Type="http://schemas.openxmlformats.org/officeDocument/2006/relationships/slideLayout" Target="../slideLayouts/slideLayout105.xml"/><Relationship Id="rId5" Type="http://schemas.openxmlformats.org/officeDocument/2006/relationships/image" Target="../media/image164.png"/><Relationship Id="rId4" Type="http://schemas.openxmlformats.org/officeDocument/2006/relationships/image" Target="../media/image16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4.xml"/><Relationship Id="rId1" Type="http://schemas.openxmlformats.org/officeDocument/2006/relationships/tags" Target="../tags/tag1.xml"/><Relationship Id="rId4" Type="http://schemas.openxmlformats.org/officeDocument/2006/relationships/image" Target="../media/image165.jpeg"/></Relationships>
</file>

<file path=ppt/slides/_rels/slide5.xml.rels><?xml version="1.0" encoding="UTF-8" standalone="yes"?>
<Relationships xmlns="http://schemas.openxmlformats.org/package/2006/relationships"><Relationship Id="rId3" Type="http://schemas.openxmlformats.org/officeDocument/2006/relationships/image" Target="../media/image21.wmf"/><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wmf"/></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hyperlink" Target="../2008-09-SIF-Genova/A180-4Pw1.wrl" TargetMode="Externa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86-10182 A4-200"/>
          <p:cNvPicPr>
            <a:picLocks noChangeAspect="1" noChangeArrowheads="1"/>
          </p:cNvPicPr>
          <p:nvPr/>
        </p:nvPicPr>
        <p:blipFill>
          <a:blip r:embed="rId3"/>
          <a:srcRect/>
          <a:stretch>
            <a:fillRect/>
          </a:stretch>
        </p:blipFill>
        <p:spPr bwMode="auto">
          <a:xfrm>
            <a:off x="36513" y="1428750"/>
            <a:ext cx="5253037" cy="3714750"/>
          </a:xfrm>
          <a:prstGeom prst="rect">
            <a:avLst/>
          </a:prstGeom>
          <a:noFill/>
          <a:ln w="9525">
            <a:noFill/>
            <a:miter lim="800000"/>
            <a:headEnd/>
            <a:tailEnd/>
          </a:ln>
        </p:spPr>
      </p:pic>
      <p:sp>
        <p:nvSpPr>
          <p:cNvPr id="41987" name="Text Box 3"/>
          <p:cNvSpPr txBox="1">
            <a:spLocks noChangeArrowheads="1"/>
          </p:cNvSpPr>
          <p:nvPr/>
        </p:nvSpPr>
        <p:spPr bwMode="auto">
          <a:xfrm>
            <a:off x="0" y="0"/>
            <a:ext cx="9144000" cy="1200150"/>
          </a:xfrm>
          <a:prstGeom prst="rect">
            <a:avLst/>
          </a:prstGeom>
          <a:solidFill>
            <a:schemeClr val="folHlink"/>
          </a:solidFill>
          <a:ln w="9525">
            <a:noFill/>
            <a:miter lim="800000"/>
            <a:headEnd/>
            <a:tailEnd/>
          </a:ln>
        </p:spPr>
        <p:txBody>
          <a:bodyPr>
            <a:spAutoFit/>
          </a:bodyPr>
          <a:lstStyle/>
          <a:p>
            <a:r>
              <a:rPr lang="en-US" altLang="ja-JP" sz="3600" b="1">
                <a:solidFill>
                  <a:schemeClr val="accent2"/>
                </a:solidFill>
                <a:ea typeface="MS PGothic" pitchFamily="34" charset="-128"/>
              </a:rPr>
              <a:t>Science opportunities with the </a:t>
            </a:r>
          </a:p>
          <a:p>
            <a:r>
              <a:rPr lang="en-US" altLang="ja-JP" sz="3600" b="1">
                <a:solidFill>
                  <a:srgbClr val="C00000"/>
                </a:solidFill>
                <a:ea typeface="MS PGothic" pitchFamily="34" charset="-128"/>
              </a:rPr>
              <a:t>A</a:t>
            </a:r>
            <a:r>
              <a:rPr lang="en-US" altLang="ja-JP" sz="3600" b="1">
                <a:solidFill>
                  <a:schemeClr val="accent2"/>
                </a:solidFill>
                <a:ea typeface="MS PGothic" pitchFamily="34" charset="-128"/>
              </a:rPr>
              <a:t>dvanced </a:t>
            </a:r>
            <a:r>
              <a:rPr lang="en-US" altLang="ja-JP" sz="3600" b="1">
                <a:solidFill>
                  <a:srgbClr val="C00000"/>
                </a:solidFill>
                <a:ea typeface="MS PGothic" pitchFamily="34" charset="-128"/>
              </a:rPr>
              <a:t>GA</a:t>
            </a:r>
            <a:r>
              <a:rPr lang="en-US" altLang="ja-JP" sz="3600" b="1">
                <a:solidFill>
                  <a:schemeClr val="accent2"/>
                </a:solidFill>
                <a:ea typeface="MS PGothic" pitchFamily="34" charset="-128"/>
              </a:rPr>
              <a:t>mma </a:t>
            </a:r>
            <a:r>
              <a:rPr lang="en-US" altLang="ja-JP" sz="3600" b="1">
                <a:solidFill>
                  <a:srgbClr val="C00000"/>
                </a:solidFill>
                <a:ea typeface="MS PGothic" pitchFamily="34" charset="-128"/>
              </a:rPr>
              <a:t>T</a:t>
            </a:r>
            <a:r>
              <a:rPr lang="en-US" altLang="ja-JP" sz="3600" b="1">
                <a:solidFill>
                  <a:schemeClr val="accent2"/>
                </a:solidFill>
                <a:ea typeface="MS PGothic" pitchFamily="34" charset="-128"/>
              </a:rPr>
              <a:t>racking </a:t>
            </a:r>
            <a:r>
              <a:rPr lang="en-US" altLang="ja-JP" sz="3600" b="1">
                <a:solidFill>
                  <a:srgbClr val="C00000"/>
                </a:solidFill>
                <a:ea typeface="MS PGothic" pitchFamily="34" charset="-128"/>
              </a:rPr>
              <a:t>A</a:t>
            </a:r>
            <a:r>
              <a:rPr lang="en-US" altLang="ja-JP" sz="3600" b="1">
                <a:solidFill>
                  <a:schemeClr val="accent2"/>
                </a:solidFill>
                <a:ea typeface="MS PGothic" pitchFamily="34" charset="-128"/>
              </a:rPr>
              <a:t>rray</a:t>
            </a:r>
          </a:p>
        </p:txBody>
      </p:sp>
      <p:sp>
        <p:nvSpPr>
          <p:cNvPr id="41988" name="Text Box 7"/>
          <p:cNvSpPr txBox="1">
            <a:spLocks noChangeArrowheads="1"/>
          </p:cNvSpPr>
          <p:nvPr/>
        </p:nvSpPr>
        <p:spPr bwMode="auto">
          <a:xfrm>
            <a:off x="4429125" y="1500188"/>
            <a:ext cx="4500563" cy="3452812"/>
          </a:xfrm>
          <a:prstGeom prst="rect">
            <a:avLst/>
          </a:prstGeom>
          <a:noFill/>
          <a:ln w="9525">
            <a:noFill/>
            <a:miter lim="800000"/>
            <a:headEnd/>
            <a:tailEnd/>
          </a:ln>
        </p:spPr>
        <p:txBody>
          <a:bodyPr>
            <a:spAutoFit/>
          </a:bodyPr>
          <a:lstStyle/>
          <a:p>
            <a:pPr marL="342900" lvl="3" algn="l">
              <a:lnSpc>
                <a:spcPct val="110000"/>
              </a:lnSpc>
              <a:spcBef>
                <a:spcPct val="50000"/>
              </a:spcBef>
              <a:buFont typeface="Wingdings" pitchFamily="2" charset="2"/>
              <a:buChar char="q"/>
              <a:defRPr/>
            </a:pPr>
            <a:r>
              <a:rPr lang="de-DE" sz="2400" dirty="0">
                <a:solidFill>
                  <a:schemeClr val="tx1"/>
                </a:solidFill>
                <a:latin typeface="cmb10" pitchFamily="34" charset="0"/>
              </a:rPr>
              <a:t> Motivation</a:t>
            </a:r>
            <a:endParaRPr lang="en-US" sz="2400" dirty="0">
              <a:solidFill>
                <a:schemeClr val="tx1"/>
              </a:solidFill>
              <a:latin typeface="cmb10" pitchFamily="34" charset="0"/>
            </a:endParaRPr>
          </a:p>
          <a:p>
            <a:pPr marL="342900" lvl="3" algn="l">
              <a:lnSpc>
                <a:spcPct val="110000"/>
              </a:lnSpc>
              <a:spcBef>
                <a:spcPct val="50000"/>
              </a:spcBef>
              <a:buFont typeface="Wingdings" pitchFamily="2" charset="2"/>
              <a:buChar char="q"/>
              <a:defRPr/>
            </a:pPr>
            <a:r>
              <a:rPr lang="de-DE" sz="2400" dirty="0">
                <a:solidFill>
                  <a:schemeClr val="tx1"/>
                </a:solidFill>
                <a:latin typeface="cmb10" pitchFamily="34" charset="0"/>
              </a:rPr>
              <a:t> </a:t>
            </a:r>
            <a:r>
              <a:rPr lang="de-DE" sz="2400" dirty="0">
                <a:solidFill>
                  <a:schemeClr val="tx1"/>
                </a:solidFill>
                <a:latin typeface="Symbol" pitchFamily="18" charset="2"/>
              </a:rPr>
              <a:t>g</a:t>
            </a:r>
            <a:r>
              <a:rPr lang="de-DE" sz="2400" dirty="0">
                <a:solidFill>
                  <a:schemeClr val="tx1"/>
                </a:solidFill>
                <a:latin typeface="cmb10" pitchFamily="34" charset="0"/>
              </a:rPr>
              <a:t>-</a:t>
            </a:r>
            <a:r>
              <a:rPr lang="de-DE" sz="2400" dirty="0" err="1">
                <a:solidFill>
                  <a:schemeClr val="tx1"/>
                </a:solidFill>
                <a:latin typeface="cmb10" pitchFamily="34" charset="0"/>
              </a:rPr>
              <a:t>tracking</a:t>
            </a:r>
            <a:r>
              <a:rPr lang="de-DE" sz="2400" dirty="0">
                <a:solidFill>
                  <a:schemeClr val="tx1"/>
                </a:solidFill>
                <a:latin typeface="cmb10" pitchFamily="34" charset="0"/>
              </a:rPr>
              <a:t> </a:t>
            </a:r>
            <a:r>
              <a:rPr lang="de-DE" sz="2400" i="1" dirty="0">
                <a:solidFill>
                  <a:schemeClr val="tx1"/>
                </a:solidFill>
                <a:latin typeface="cmb10" pitchFamily="34" charset="0"/>
              </a:rPr>
              <a:t> </a:t>
            </a:r>
          </a:p>
          <a:p>
            <a:pPr marL="342900" lvl="3" algn="l">
              <a:lnSpc>
                <a:spcPct val="110000"/>
              </a:lnSpc>
              <a:spcBef>
                <a:spcPct val="50000"/>
              </a:spcBef>
              <a:buFont typeface="Wingdings" pitchFamily="2" charset="2"/>
              <a:buChar char="q"/>
              <a:defRPr/>
            </a:pPr>
            <a:r>
              <a:rPr lang="de-DE" sz="2400" i="1" dirty="0">
                <a:solidFill>
                  <a:schemeClr val="tx1"/>
                </a:solidFill>
                <a:latin typeface="cmb10" pitchFamily="34" charset="0"/>
              </a:rPr>
              <a:t> </a:t>
            </a:r>
            <a:r>
              <a:rPr lang="de-DE" sz="2400" dirty="0">
                <a:solidFill>
                  <a:schemeClr val="tx1"/>
                </a:solidFill>
                <a:latin typeface="+mj-lt"/>
              </a:rPr>
              <a:t>AGATA</a:t>
            </a:r>
            <a:r>
              <a:rPr lang="de-DE" sz="2400" i="1" dirty="0">
                <a:solidFill>
                  <a:schemeClr val="tx1"/>
                </a:solidFill>
                <a:latin typeface="cmb10" pitchFamily="34" charset="0"/>
              </a:rPr>
              <a:t> </a:t>
            </a:r>
            <a:r>
              <a:rPr lang="de-DE" sz="2400" dirty="0">
                <a:solidFill>
                  <a:schemeClr val="tx1"/>
                </a:solidFill>
                <a:latin typeface="cmb10" pitchFamily="34" charset="0"/>
              </a:rPr>
              <a:t>Demonstrator</a:t>
            </a:r>
          </a:p>
          <a:p>
            <a:pPr marL="342900" lvl="3" algn="l">
              <a:lnSpc>
                <a:spcPct val="110000"/>
              </a:lnSpc>
              <a:spcBef>
                <a:spcPct val="50000"/>
              </a:spcBef>
              <a:buFont typeface="Wingdings" pitchFamily="2" charset="2"/>
              <a:buChar char="q"/>
              <a:defRPr/>
            </a:pPr>
            <a:r>
              <a:rPr lang="de-DE" sz="2400" dirty="0">
                <a:solidFill>
                  <a:schemeClr val="tx1"/>
                </a:solidFill>
                <a:latin typeface="cmb10" pitchFamily="34" charset="0"/>
              </a:rPr>
              <a:t> Experiments @ Legnaro</a:t>
            </a:r>
          </a:p>
          <a:p>
            <a:pPr marL="342900" lvl="3" algn="l">
              <a:lnSpc>
                <a:spcPct val="110000"/>
              </a:lnSpc>
              <a:spcBef>
                <a:spcPct val="50000"/>
              </a:spcBef>
              <a:buFont typeface="Wingdings" pitchFamily="2" charset="2"/>
              <a:buChar char="q"/>
              <a:defRPr/>
            </a:pPr>
            <a:r>
              <a:rPr lang="de-DE" sz="2400" dirty="0">
                <a:solidFill>
                  <a:schemeClr val="tx1"/>
                </a:solidFill>
                <a:latin typeface="cmb10" pitchFamily="34" charset="0"/>
              </a:rPr>
              <a:t> </a:t>
            </a:r>
            <a:r>
              <a:rPr lang="de-DE" sz="2400" dirty="0" err="1">
                <a:solidFill>
                  <a:schemeClr val="tx1"/>
                </a:solidFill>
                <a:latin typeface="cmb10" pitchFamily="34" charset="0"/>
              </a:rPr>
              <a:t>Physics</a:t>
            </a:r>
            <a:r>
              <a:rPr lang="de-DE" sz="2400" dirty="0">
                <a:solidFill>
                  <a:schemeClr val="tx1"/>
                </a:solidFill>
                <a:latin typeface="cmb10" pitchFamily="34" charset="0"/>
              </a:rPr>
              <a:t> </a:t>
            </a:r>
            <a:r>
              <a:rPr lang="de-DE" sz="2400" dirty="0" err="1">
                <a:solidFill>
                  <a:schemeClr val="tx1"/>
                </a:solidFill>
                <a:latin typeface="cmb10" pitchFamily="34" charset="0"/>
              </a:rPr>
              <a:t>case</a:t>
            </a:r>
            <a:r>
              <a:rPr lang="de-DE" sz="2400" dirty="0">
                <a:solidFill>
                  <a:schemeClr val="tx1"/>
                </a:solidFill>
                <a:latin typeface="cmb10" pitchFamily="34" charset="0"/>
              </a:rPr>
              <a:t> @ GSI</a:t>
            </a:r>
          </a:p>
          <a:p>
            <a:pPr marL="342900" lvl="3" algn="l">
              <a:lnSpc>
                <a:spcPct val="110000"/>
              </a:lnSpc>
              <a:spcBef>
                <a:spcPct val="50000"/>
              </a:spcBef>
              <a:buFont typeface="Wingdings" pitchFamily="2" charset="2"/>
              <a:buChar char="q"/>
              <a:defRPr/>
            </a:pPr>
            <a:r>
              <a:rPr lang="de-DE" sz="2400" dirty="0">
                <a:solidFill>
                  <a:schemeClr val="tx1"/>
                </a:solidFill>
                <a:latin typeface="cmb10" pitchFamily="34" charset="0"/>
              </a:rPr>
              <a:t> </a:t>
            </a:r>
            <a:r>
              <a:rPr lang="de-DE" sz="2400" dirty="0" err="1">
                <a:solidFill>
                  <a:schemeClr val="tx1"/>
                </a:solidFill>
                <a:latin typeface="cmb10" pitchFamily="34" charset="0"/>
              </a:rPr>
              <a:t>Summary</a:t>
            </a:r>
            <a:r>
              <a:rPr lang="de-DE" sz="2400" dirty="0">
                <a:solidFill>
                  <a:schemeClr val="tx1"/>
                </a:solidFill>
                <a:latin typeface="cmb10" pitchFamily="34" charset="0"/>
              </a:rPr>
              <a:t> / Outlook</a:t>
            </a:r>
            <a:endParaRPr lang="en-US" sz="2400" dirty="0">
              <a:solidFill>
                <a:schemeClr val="tx1"/>
              </a:solidFill>
              <a:latin typeface="cmb10" pitchFamily="34" charset="0"/>
            </a:endParaRPr>
          </a:p>
        </p:txBody>
      </p:sp>
      <p:sp>
        <p:nvSpPr>
          <p:cNvPr id="41989" name="Rectangle 8"/>
          <p:cNvSpPr>
            <a:spLocks noChangeArrowheads="1"/>
          </p:cNvSpPr>
          <p:nvPr/>
        </p:nvSpPr>
        <p:spPr bwMode="auto">
          <a:xfrm>
            <a:off x="0" y="5357813"/>
            <a:ext cx="9144000" cy="1500187"/>
          </a:xfrm>
          <a:prstGeom prst="rect">
            <a:avLst/>
          </a:prstGeom>
          <a:solidFill>
            <a:schemeClr val="folHlink"/>
          </a:solidFill>
          <a:ln w="38100">
            <a:noFill/>
            <a:miter lim="800000"/>
            <a:headEnd/>
            <a:tailEnd/>
          </a:ln>
        </p:spPr>
        <p:txBody>
          <a:bodyPr/>
          <a:lstStyle/>
          <a:p>
            <a:pPr marL="509588" indent="-342900" algn="l" defTabSz="1033463">
              <a:spcBef>
                <a:spcPct val="20000"/>
              </a:spcBef>
            </a:pPr>
            <a:r>
              <a:rPr lang="en-US" sz="1400">
                <a:solidFill>
                  <a:schemeClr val="accent2"/>
                </a:solidFill>
              </a:rPr>
              <a:t>B. Birkenbach, B. Bruyneel, J. Eberth, H. Hess, D. Lersch, G. Pascovici, P. Reiter, A. Wiens  —  IKP, K</a:t>
            </a:r>
            <a:r>
              <a:rPr lang="en-US" sz="1400">
                <a:solidFill>
                  <a:schemeClr val="accent2"/>
                </a:solidFill>
                <a:cs typeface="Arial" pitchFamily="34" charset="0"/>
              </a:rPr>
              <a:t>ö</a:t>
            </a:r>
            <a:r>
              <a:rPr lang="en-US" sz="1400">
                <a:solidFill>
                  <a:schemeClr val="accent2"/>
                </a:solidFill>
              </a:rPr>
              <a:t>ln </a:t>
            </a:r>
          </a:p>
          <a:p>
            <a:pPr marL="509588" indent="-342900" algn="l" defTabSz="1033463">
              <a:spcBef>
                <a:spcPct val="20000"/>
              </a:spcBef>
            </a:pPr>
            <a:r>
              <a:rPr lang="en-US" sz="1400">
                <a:solidFill>
                  <a:schemeClr val="accent2"/>
                </a:solidFill>
              </a:rPr>
              <a:t>A. Pullia, F. Zocca — INFN, Milano</a:t>
            </a:r>
            <a:r>
              <a:rPr lang="de-DE" sz="1400">
                <a:solidFill>
                  <a:schemeClr val="accent2"/>
                </a:solidFill>
              </a:rPr>
              <a:t> </a:t>
            </a:r>
            <a:endParaRPr lang="en-US" sz="1400">
              <a:solidFill>
                <a:schemeClr val="accent2"/>
              </a:solidFill>
            </a:endParaRPr>
          </a:p>
          <a:p>
            <a:pPr marL="509588" indent="-342900" algn="l" defTabSz="1033463">
              <a:spcBef>
                <a:spcPct val="20000"/>
              </a:spcBef>
            </a:pPr>
            <a:r>
              <a:rPr lang="en-US" sz="1400">
                <a:solidFill>
                  <a:schemeClr val="accent2"/>
                </a:solidFill>
              </a:rPr>
              <a:t>D. Bazzacco — INFN, Padova                          </a:t>
            </a:r>
            <a:r>
              <a:rPr lang="en-US" sz="1800" b="1">
                <a:solidFill>
                  <a:schemeClr val="accent2"/>
                </a:solidFill>
              </a:rPr>
              <a:t>P. Reiter on behalf of the AGATA-Collaboration</a:t>
            </a:r>
            <a:endParaRPr lang="de-DE" sz="1400" b="1">
              <a:solidFill>
                <a:schemeClr val="accent2"/>
              </a:solidFill>
            </a:endParaRPr>
          </a:p>
          <a:p>
            <a:pPr marL="509588" indent="-342900" algn="l" defTabSz="1033463">
              <a:spcBef>
                <a:spcPct val="20000"/>
              </a:spcBef>
            </a:pPr>
            <a:r>
              <a:rPr lang="de-DE" sz="1400">
                <a:solidFill>
                  <a:schemeClr val="accent2"/>
                </a:solidFill>
              </a:rPr>
              <a:t>H. G. Thomas </a:t>
            </a:r>
            <a:r>
              <a:rPr lang="en-US" sz="1400">
                <a:solidFill>
                  <a:schemeClr val="accent2"/>
                </a:solidFill>
              </a:rPr>
              <a:t>— CTT Montabaur</a:t>
            </a:r>
          </a:p>
        </p:txBody>
      </p:sp>
      <p:sp>
        <p:nvSpPr>
          <p:cNvPr id="41990" name="Text Box 11"/>
          <p:cNvSpPr txBox="1">
            <a:spLocks noChangeArrowheads="1"/>
          </p:cNvSpPr>
          <p:nvPr/>
        </p:nvSpPr>
        <p:spPr bwMode="auto">
          <a:xfrm>
            <a:off x="3898900" y="6488113"/>
            <a:ext cx="5245100" cy="369887"/>
          </a:xfrm>
          <a:prstGeom prst="rect">
            <a:avLst/>
          </a:prstGeom>
          <a:noFill/>
          <a:ln w="9525">
            <a:noFill/>
            <a:miter lim="800000"/>
            <a:headEnd/>
            <a:tailEnd/>
          </a:ln>
        </p:spPr>
        <p:txBody>
          <a:bodyPr wrap="none">
            <a:spAutoFit/>
          </a:bodyPr>
          <a:lstStyle/>
          <a:p>
            <a:pPr algn="r">
              <a:spcBef>
                <a:spcPct val="20000"/>
              </a:spcBef>
            </a:pPr>
            <a:r>
              <a:rPr lang="en-US" sz="1800"/>
              <a:t>ANL, Physics Division Seminar       June 11, 2010</a:t>
            </a:r>
            <a:endParaRPr lang="en-US" sz="1800" i="1"/>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827088" y="114300"/>
            <a:ext cx="6913562" cy="641350"/>
          </a:xfrm>
          <a:prstGeom prst="rect">
            <a:avLst/>
          </a:prstGeom>
          <a:noFill/>
          <a:ln w="9525">
            <a:noFill/>
            <a:miter lim="800000"/>
            <a:headEnd/>
            <a:tailEnd/>
          </a:ln>
        </p:spPr>
        <p:txBody>
          <a:bodyPr>
            <a:spAutoFit/>
          </a:bodyPr>
          <a:lstStyle/>
          <a:p>
            <a:pPr>
              <a:spcBef>
                <a:spcPct val="50000"/>
              </a:spcBef>
            </a:pPr>
            <a:r>
              <a:rPr lang="en-US" sz="3600">
                <a:solidFill>
                  <a:schemeClr val="accent2"/>
                </a:solidFill>
              </a:rPr>
              <a:t>Extended energy range</a:t>
            </a:r>
          </a:p>
        </p:txBody>
      </p:sp>
      <p:pic>
        <p:nvPicPr>
          <p:cNvPr id="51203" name="Picture 4" descr="PLOT1"/>
          <p:cNvPicPr>
            <a:picLocks noChangeAspect="1" noChangeArrowheads="1"/>
          </p:cNvPicPr>
          <p:nvPr/>
        </p:nvPicPr>
        <p:blipFill>
          <a:blip r:embed="rId3"/>
          <a:srcRect l="2196" t="10690" r="6587" b="3709"/>
          <a:stretch>
            <a:fillRect/>
          </a:stretch>
        </p:blipFill>
        <p:spPr bwMode="auto">
          <a:xfrm>
            <a:off x="179388" y="908050"/>
            <a:ext cx="4173537" cy="2917825"/>
          </a:xfrm>
          <a:prstGeom prst="rect">
            <a:avLst/>
          </a:prstGeom>
          <a:noFill/>
          <a:ln w="12700">
            <a:solidFill>
              <a:srgbClr val="0000FF"/>
            </a:solidFill>
            <a:miter lim="800000"/>
            <a:headEnd/>
            <a:tailEnd/>
          </a:ln>
        </p:spPr>
      </p:pic>
      <p:pic>
        <p:nvPicPr>
          <p:cNvPr id="51204" name="Picture 5" descr="PLOT1"/>
          <p:cNvPicPr>
            <a:picLocks noChangeAspect="1" noChangeArrowheads="1"/>
          </p:cNvPicPr>
          <p:nvPr/>
        </p:nvPicPr>
        <p:blipFill>
          <a:blip r:embed="rId4"/>
          <a:srcRect l="2196" t="11418" r="6587" b="2763"/>
          <a:stretch>
            <a:fillRect/>
          </a:stretch>
        </p:blipFill>
        <p:spPr bwMode="auto">
          <a:xfrm>
            <a:off x="179388" y="3870325"/>
            <a:ext cx="4175125" cy="2867025"/>
          </a:xfrm>
          <a:prstGeom prst="rect">
            <a:avLst/>
          </a:prstGeom>
          <a:noFill/>
          <a:ln w="12700">
            <a:solidFill>
              <a:srgbClr val="0000FF"/>
            </a:solidFill>
            <a:miter lim="800000"/>
            <a:headEnd/>
            <a:tailEnd/>
          </a:ln>
        </p:spPr>
      </p:pic>
      <p:sp>
        <p:nvSpPr>
          <p:cNvPr id="51205" name="Text Box 6"/>
          <p:cNvSpPr txBox="1">
            <a:spLocks noChangeArrowheads="1"/>
          </p:cNvSpPr>
          <p:nvPr/>
        </p:nvSpPr>
        <p:spPr bwMode="auto">
          <a:xfrm>
            <a:off x="5219700" y="1525588"/>
            <a:ext cx="3313113" cy="884237"/>
          </a:xfrm>
          <a:prstGeom prst="rect">
            <a:avLst/>
          </a:prstGeom>
          <a:noFill/>
          <a:ln w="9525">
            <a:noFill/>
            <a:miter lim="800000"/>
            <a:headEnd/>
            <a:tailEnd/>
          </a:ln>
        </p:spPr>
        <p:txBody>
          <a:bodyPr>
            <a:spAutoFit/>
          </a:bodyPr>
          <a:lstStyle/>
          <a:p>
            <a:pPr>
              <a:spcBef>
                <a:spcPct val="50000"/>
              </a:spcBef>
            </a:pPr>
            <a:r>
              <a:rPr lang="en-US" sz="2800" b="1">
                <a:solidFill>
                  <a:srgbClr val="FF0000"/>
                </a:solidFill>
              </a:rPr>
              <a:t>“reset” mode     </a:t>
            </a:r>
            <a:r>
              <a:rPr lang="en-US" sz="2400" b="1">
                <a:solidFill>
                  <a:srgbClr val="FF0000"/>
                </a:solidFill>
              </a:rPr>
              <a:t>(by TOT technique)</a:t>
            </a:r>
          </a:p>
        </p:txBody>
      </p:sp>
      <p:sp>
        <p:nvSpPr>
          <p:cNvPr id="51206" name="Text Box 7"/>
          <p:cNvSpPr txBox="1">
            <a:spLocks noChangeArrowheads="1"/>
          </p:cNvSpPr>
          <p:nvPr/>
        </p:nvSpPr>
        <p:spPr bwMode="auto">
          <a:xfrm>
            <a:off x="5275263" y="5519738"/>
            <a:ext cx="3744912" cy="519112"/>
          </a:xfrm>
          <a:prstGeom prst="rect">
            <a:avLst/>
          </a:prstGeom>
          <a:noFill/>
          <a:ln w="9525">
            <a:noFill/>
            <a:miter lim="800000"/>
            <a:headEnd/>
            <a:tailEnd/>
          </a:ln>
        </p:spPr>
        <p:txBody>
          <a:bodyPr>
            <a:spAutoFit/>
          </a:bodyPr>
          <a:lstStyle/>
          <a:p>
            <a:pPr>
              <a:spcBef>
                <a:spcPct val="50000"/>
              </a:spcBef>
            </a:pPr>
            <a:r>
              <a:rPr lang="en-US" sz="2800" b="1">
                <a:solidFill>
                  <a:srgbClr val="0000FF"/>
                </a:solidFill>
              </a:rPr>
              <a:t>“pulse-height” mode</a:t>
            </a:r>
            <a:endParaRPr lang="en-US" sz="2400" b="1">
              <a:solidFill>
                <a:srgbClr val="0000FF"/>
              </a:solidFill>
            </a:endParaRPr>
          </a:p>
        </p:txBody>
      </p:sp>
      <p:graphicFrame>
        <p:nvGraphicFramePr>
          <p:cNvPr id="101478" name="Group 102"/>
          <p:cNvGraphicFramePr>
            <a:graphicFrameLocks noGrp="1"/>
          </p:cNvGraphicFramePr>
          <p:nvPr/>
        </p:nvGraphicFramePr>
        <p:xfrm>
          <a:off x="4500563" y="2582863"/>
          <a:ext cx="4464050" cy="1554480"/>
        </p:xfrm>
        <a:graphic>
          <a:graphicData uri="http://schemas.openxmlformats.org/drawingml/2006/table">
            <a:tbl>
              <a:tblPr/>
              <a:tblGrid>
                <a:gridCol w="1008062"/>
                <a:gridCol w="863600"/>
                <a:gridCol w="792163"/>
                <a:gridCol w="863600"/>
                <a:gridCol w="936625"/>
              </a:tblGrid>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Energy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Resolution (fwhm)</a:t>
                      </a:r>
                      <a:endParaRPr kumimoji="0" lang="en-US"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sng" strike="noStrike" cap="none" normalizeH="0" baseline="0" smtClean="0">
                          <a:ln>
                            <a:noFill/>
                          </a:ln>
                          <a:solidFill>
                            <a:srgbClr val="0000FF"/>
                          </a:solidFill>
                          <a:effectLst/>
                          <a:latin typeface="Arial" pitchFamily="34" charset="0"/>
                          <a:ea typeface="Arial Unicode MS" pitchFamily="34" charset="-128"/>
                          <a:cs typeface="Arial Unicode MS" pitchFamily="34" charset="-128"/>
                        </a:rPr>
                        <a:t>pulse-height mode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de-DE"/>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Resolution (fwhm)</a:t>
                      </a:r>
                      <a:endParaRPr kumimoji="0" lang="en-US"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sng" strike="noStrike" cap="none" normalizeH="0" baseline="0" smtClean="0">
                          <a:ln>
                            <a:noFill/>
                          </a:ln>
                          <a:solidFill>
                            <a:srgbClr val="FF0000"/>
                          </a:solidFill>
                          <a:effectLst/>
                          <a:latin typeface="Arial" pitchFamily="34" charset="0"/>
                          <a:ea typeface="Arial Unicode MS" pitchFamily="34" charset="-128"/>
                          <a:cs typeface="Arial Unicode MS" pitchFamily="34" charset="-128"/>
                        </a:rPr>
                        <a:t>reset mode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de-DE"/>
                    </a:p>
                  </a:txBody>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5.6 MeV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10.5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FF"/>
                          </a:solidFill>
                          <a:effectLst/>
                          <a:latin typeface="Arial" pitchFamily="34" charset="0"/>
                          <a:ea typeface="Arial Unicode MS" pitchFamily="34" charset="-128"/>
                          <a:cs typeface="Arial Unicode MS" pitchFamily="34" charset="-128"/>
                        </a:rPr>
                        <a:t>0.14 %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18.8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0000"/>
                          </a:solidFill>
                          <a:effectLst/>
                          <a:latin typeface="Arial" pitchFamily="34" charset="0"/>
                          <a:ea typeface="Arial Unicode MS" pitchFamily="34" charset="-128"/>
                          <a:cs typeface="Arial Unicode MS" pitchFamily="34" charset="-128"/>
                        </a:rPr>
                        <a:t>0.34 %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6.1 MeV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15.1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FF"/>
                          </a:solidFill>
                          <a:effectLst/>
                          <a:latin typeface="Arial" pitchFamily="34" charset="0"/>
                          <a:ea typeface="Arial Unicode MS" pitchFamily="34" charset="-128"/>
                          <a:cs typeface="Arial Unicode MS" pitchFamily="34" charset="-128"/>
                        </a:rPr>
                        <a:t>0.17 %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17.1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0000"/>
                          </a:solidFill>
                          <a:effectLst/>
                          <a:latin typeface="Arial" pitchFamily="34" charset="0"/>
                          <a:ea typeface="Arial Unicode MS" pitchFamily="34" charset="-128"/>
                          <a:cs typeface="Arial Unicode MS" pitchFamily="34" charset="-128"/>
                        </a:rPr>
                        <a:t>0.28 %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7.6 MeV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11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FF"/>
                          </a:solidFill>
                          <a:effectLst/>
                          <a:latin typeface="Arial" pitchFamily="34" charset="0"/>
                          <a:ea typeface="Arial Unicode MS" pitchFamily="34" charset="-128"/>
                          <a:cs typeface="Arial Unicode MS" pitchFamily="34" charset="-128"/>
                        </a:rPr>
                        <a:t>0.14 %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18.8 keV</a:t>
                      </a:r>
                      <a:endParaRPr kumimoji="0" lang="en-US"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0000"/>
                          </a:solidFill>
                          <a:effectLst/>
                          <a:latin typeface="Arial" pitchFamily="34" charset="0"/>
                          <a:ea typeface="Arial Unicode MS" pitchFamily="34" charset="-128"/>
                          <a:cs typeface="Arial Unicode MS" pitchFamily="34" charset="-128"/>
                        </a:rPr>
                        <a:t>0.25 %</a:t>
                      </a:r>
                      <a:endParaRPr kumimoji="0" lang="en-US" sz="1200" b="1" i="0" u="none" strike="noStrike" cap="none" normalizeH="0" baseline="0" smtClean="0">
                        <a:ln>
                          <a:noFill/>
                        </a:ln>
                        <a:solidFill>
                          <a:srgbClr val="FF0000"/>
                        </a:solidFill>
                        <a:effectLst/>
                        <a:latin typeface="Arial" pitchFamily="34" charset="0"/>
                        <a:ea typeface="Arial Unicode MS" pitchFamily="34" charset="-128"/>
                        <a:cs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9.0 MeV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15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FF"/>
                          </a:solidFill>
                          <a:effectLst/>
                          <a:latin typeface="Arial" pitchFamily="34" charset="0"/>
                          <a:ea typeface="Arial Unicode MS" pitchFamily="34" charset="-128"/>
                          <a:cs typeface="Arial Unicode MS" pitchFamily="34" charset="-128"/>
                        </a:rPr>
                        <a:t>0.17 %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rPr>
                        <a:t>18.9 keV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0000"/>
                          </a:solidFill>
                          <a:effectLst/>
                          <a:latin typeface="Arial" pitchFamily="34" charset="0"/>
                          <a:ea typeface="Arial Unicode MS" pitchFamily="34" charset="-128"/>
                          <a:cs typeface="Arial Unicode MS" pitchFamily="34" charset="-128"/>
                        </a:rPr>
                        <a:t>0.21 %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51243" name="Line 54"/>
          <p:cNvSpPr>
            <a:spLocks noChangeShapeType="1"/>
          </p:cNvSpPr>
          <p:nvPr/>
        </p:nvSpPr>
        <p:spPr bwMode="auto">
          <a:xfrm flipH="1">
            <a:off x="4376738" y="1957388"/>
            <a:ext cx="1008062" cy="0"/>
          </a:xfrm>
          <a:prstGeom prst="line">
            <a:avLst/>
          </a:prstGeom>
          <a:noFill/>
          <a:ln w="50800">
            <a:solidFill>
              <a:srgbClr val="FF0000"/>
            </a:solidFill>
            <a:round/>
            <a:headEnd/>
            <a:tailEnd type="triangle" w="lg" len="lg"/>
          </a:ln>
        </p:spPr>
        <p:txBody>
          <a:bodyPr/>
          <a:lstStyle/>
          <a:p>
            <a:endParaRPr lang="de-DE"/>
          </a:p>
        </p:txBody>
      </p:sp>
      <p:sp>
        <p:nvSpPr>
          <p:cNvPr id="51244" name="Line 55"/>
          <p:cNvSpPr>
            <a:spLocks noChangeShapeType="1"/>
          </p:cNvSpPr>
          <p:nvPr/>
        </p:nvSpPr>
        <p:spPr bwMode="auto">
          <a:xfrm flipH="1">
            <a:off x="4376738" y="5829300"/>
            <a:ext cx="1008062" cy="0"/>
          </a:xfrm>
          <a:prstGeom prst="line">
            <a:avLst/>
          </a:prstGeom>
          <a:noFill/>
          <a:ln w="50800">
            <a:solidFill>
              <a:srgbClr val="0000FF"/>
            </a:solidFill>
            <a:round/>
            <a:headEnd/>
            <a:tailEnd type="triangle" w="lg" len="lg"/>
          </a:ln>
        </p:spPr>
        <p:txBody>
          <a:bodyPr/>
          <a:lstStyle/>
          <a:p>
            <a:endParaRPr lang="de-DE"/>
          </a:p>
        </p:txBody>
      </p:sp>
      <p:sp>
        <p:nvSpPr>
          <p:cNvPr id="51245" name="Oval 58"/>
          <p:cNvSpPr>
            <a:spLocks noChangeArrowheads="1"/>
          </p:cNvSpPr>
          <p:nvPr/>
        </p:nvSpPr>
        <p:spPr bwMode="auto">
          <a:xfrm>
            <a:off x="757238" y="2330450"/>
            <a:ext cx="246062" cy="954088"/>
          </a:xfrm>
          <a:prstGeom prst="ellipse">
            <a:avLst/>
          </a:prstGeom>
          <a:noFill/>
          <a:ln w="19050">
            <a:solidFill>
              <a:srgbClr val="FF0000"/>
            </a:solidFill>
            <a:prstDash val="dash"/>
            <a:round/>
            <a:headEnd/>
            <a:tailEnd/>
          </a:ln>
        </p:spPr>
        <p:txBody>
          <a:bodyPr wrap="none" anchor="ctr"/>
          <a:lstStyle/>
          <a:p>
            <a:endParaRPr lang="de-DE" sz="1800">
              <a:solidFill>
                <a:srgbClr val="FF0000"/>
              </a:solidFill>
            </a:endParaRPr>
          </a:p>
        </p:txBody>
      </p:sp>
      <p:sp>
        <p:nvSpPr>
          <p:cNvPr id="51246" name="Text Box 59"/>
          <p:cNvSpPr txBox="1">
            <a:spLocks noChangeArrowheads="1"/>
          </p:cNvSpPr>
          <p:nvPr/>
        </p:nvSpPr>
        <p:spPr bwMode="auto">
          <a:xfrm>
            <a:off x="992188" y="3068638"/>
            <a:ext cx="1485900" cy="304800"/>
          </a:xfrm>
          <a:prstGeom prst="rect">
            <a:avLst/>
          </a:prstGeom>
          <a:noFill/>
          <a:ln w="9525">
            <a:noFill/>
            <a:miter lim="800000"/>
            <a:headEnd/>
            <a:tailEnd/>
          </a:ln>
        </p:spPr>
        <p:txBody>
          <a:bodyPr>
            <a:spAutoFit/>
          </a:bodyPr>
          <a:lstStyle/>
          <a:p>
            <a:pPr algn="l">
              <a:spcBef>
                <a:spcPct val="50000"/>
              </a:spcBef>
            </a:pPr>
            <a:r>
              <a:rPr lang="en-US" sz="1400">
                <a:solidFill>
                  <a:srgbClr val="FF0000"/>
                </a:solidFill>
              </a:rPr>
              <a:t>Reset threshold</a:t>
            </a:r>
          </a:p>
        </p:txBody>
      </p:sp>
      <p:sp>
        <p:nvSpPr>
          <p:cNvPr id="51247" name="Text Box 60"/>
          <p:cNvSpPr txBox="1">
            <a:spLocks noChangeArrowheads="1"/>
          </p:cNvSpPr>
          <p:nvPr/>
        </p:nvSpPr>
        <p:spPr bwMode="auto">
          <a:xfrm>
            <a:off x="4302125" y="4346575"/>
            <a:ext cx="4840288" cy="1004888"/>
          </a:xfrm>
          <a:prstGeom prst="rect">
            <a:avLst/>
          </a:prstGeom>
          <a:noFill/>
          <a:ln w="9525">
            <a:noFill/>
            <a:miter lim="800000"/>
            <a:headEnd/>
            <a:tailEnd/>
          </a:ln>
        </p:spPr>
        <p:txBody>
          <a:bodyPr>
            <a:spAutoFit/>
          </a:bodyPr>
          <a:lstStyle/>
          <a:p>
            <a:pPr>
              <a:spcBef>
                <a:spcPct val="50000"/>
              </a:spcBef>
            </a:pPr>
            <a:r>
              <a:rPr lang="en-US" sz="2400">
                <a:solidFill>
                  <a:schemeClr val="tx1"/>
                </a:solidFill>
              </a:rPr>
              <a:t>At high energies (&gt; 10 MeV)</a:t>
            </a:r>
          </a:p>
          <a:p>
            <a:pPr>
              <a:spcBef>
                <a:spcPct val="50000"/>
              </a:spcBef>
            </a:pPr>
            <a:r>
              <a:rPr lang="en-US" sz="2400">
                <a:solidFill>
                  <a:schemeClr val="tx1"/>
                </a:solidFill>
              </a:rPr>
              <a:t>TOT mode ~ pulse-height mode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Grp="1" noChangeArrowheads="1"/>
          </p:cNvSpPr>
          <p:nvPr>
            <p:ph type="title"/>
          </p:nvPr>
        </p:nvSpPr>
        <p:spPr>
          <a:xfrm>
            <a:off x="685800" y="-7938"/>
            <a:ext cx="7764463" cy="922338"/>
          </a:xfrm>
        </p:spPr>
        <p:txBody>
          <a:bodyPr/>
          <a:lstStyle/>
          <a:p>
            <a:pPr eaLnBrk="1" hangingPunct="1"/>
            <a:r>
              <a:rPr lang="en-GB" sz="3200" smtClean="0">
                <a:solidFill>
                  <a:schemeClr val="accent2"/>
                </a:solidFill>
                <a:latin typeface="Arial" pitchFamily="34" charset="0"/>
                <a:cs typeface="Arial" pitchFamily="34" charset="0"/>
              </a:rPr>
              <a:t>Characterization of Ge detectors</a:t>
            </a:r>
          </a:p>
        </p:txBody>
      </p:sp>
      <p:grpSp>
        <p:nvGrpSpPr>
          <p:cNvPr id="1028" name="Group 36"/>
          <p:cNvGrpSpPr>
            <a:grpSpLocks/>
          </p:cNvGrpSpPr>
          <p:nvPr/>
        </p:nvGrpSpPr>
        <p:grpSpPr bwMode="auto">
          <a:xfrm>
            <a:off x="309563" y="931863"/>
            <a:ext cx="3265487" cy="3611562"/>
            <a:chOff x="195" y="854"/>
            <a:chExt cx="2057" cy="2275"/>
          </a:xfrm>
        </p:grpSpPr>
        <p:graphicFrame>
          <p:nvGraphicFramePr>
            <p:cNvPr id="1026" name="Object 12"/>
            <p:cNvGraphicFramePr>
              <a:graphicFrameLocks noChangeAspect="1"/>
            </p:cNvGraphicFramePr>
            <p:nvPr/>
          </p:nvGraphicFramePr>
          <p:xfrm>
            <a:off x="195" y="854"/>
            <a:ext cx="2057" cy="2262"/>
          </p:xfrm>
          <a:graphic>
            <a:graphicData uri="http://schemas.openxmlformats.org/presentationml/2006/ole">
              <p:oleObj spid="_x0000_s1026" name="Photo Editor Photo" r:id="rId3" imgW="7497221" imgH="5619048" progId="MSPhotoEd.3">
                <p:embed/>
              </p:oleObj>
            </a:graphicData>
          </a:graphic>
        </p:graphicFrame>
        <p:sp>
          <p:nvSpPr>
            <p:cNvPr id="1063" name="Line 13"/>
            <p:cNvSpPr>
              <a:spLocks noChangeShapeType="1"/>
            </p:cNvSpPr>
            <p:nvPr/>
          </p:nvSpPr>
          <p:spPr bwMode="auto">
            <a:xfrm flipV="1">
              <a:off x="1133" y="2423"/>
              <a:ext cx="0" cy="494"/>
            </a:xfrm>
            <a:prstGeom prst="line">
              <a:avLst/>
            </a:prstGeom>
            <a:noFill/>
            <a:ln w="63500">
              <a:solidFill>
                <a:srgbClr val="FF9900"/>
              </a:solidFill>
              <a:round/>
              <a:headEnd/>
              <a:tailEnd type="triangle" w="med" len="med"/>
            </a:ln>
          </p:spPr>
          <p:txBody>
            <a:bodyPr/>
            <a:lstStyle/>
            <a:p>
              <a:endParaRPr lang="de-DE"/>
            </a:p>
          </p:txBody>
        </p:sp>
        <p:sp>
          <p:nvSpPr>
            <p:cNvPr id="1064" name="Line 14"/>
            <p:cNvSpPr>
              <a:spLocks noChangeShapeType="1"/>
            </p:cNvSpPr>
            <p:nvPr/>
          </p:nvSpPr>
          <p:spPr bwMode="auto">
            <a:xfrm rot="5400000" flipV="1">
              <a:off x="1343" y="2180"/>
              <a:ext cx="0" cy="420"/>
            </a:xfrm>
            <a:prstGeom prst="line">
              <a:avLst/>
            </a:prstGeom>
            <a:noFill/>
            <a:ln w="63500">
              <a:solidFill>
                <a:srgbClr val="FF9900"/>
              </a:solidFill>
              <a:round/>
              <a:headEnd/>
              <a:tailEnd type="triangle" w="med" len="med"/>
            </a:ln>
          </p:spPr>
          <p:txBody>
            <a:bodyPr/>
            <a:lstStyle/>
            <a:p>
              <a:endParaRPr lang="de-DE"/>
            </a:p>
          </p:txBody>
        </p:sp>
        <p:sp>
          <p:nvSpPr>
            <p:cNvPr id="1065" name="Text Box 15"/>
            <p:cNvSpPr txBox="1">
              <a:spLocks noChangeArrowheads="1"/>
            </p:cNvSpPr>
            <p:nvPr/>
          </p:nvSpPr>
          <p:spPr bwMode="auto">
            <a:xfrm>
              <a:off x="824" y="2917"/>
              <a:ext cx="738" cy="212"/>
            </a:xfrm>
            <a:prstGeom prst="rect">
              <a:avLst/>
            </a:prstGeom>
            <a:noFill/>
            <a:ln w="9525">
              <a:noFill/>
              <a:miter lim="800000"/>
              <a:headEnd/>
              <a:tailEnd/>
            </a:ln>
          </p:spPr>
          <p:txBody>
            <a:bodyPr>
              <a:spAutoFit/>
            </a:bodyPr>
            <a:lstStyle/>
            <a:p>
              <a:pPr>
                <a:spcBef>
                  <a:spcPct val="50000"/>
                </a:spcBef>
              </a:pPr>
              <a:r>
                <a:rPr lang="en-GB" sz="1600" b="1">
                  <a:solidFill>
                    <a:srgbClr val="FF9900"/>
                  </a:solidFill>
                  <a:latin typeface="Lucida Sans" pitchFamily="34" charset="0"/>
                  <a:cs typeface="Arial" pitchFamily="34" charset="0"/>
                </a:rPr>
                <a:t>662keV</a:t>
              </a:r>
            </a:p>
          </p:txBody>
        </p:sp>
        <p:sp>
          <p:nvSpPr>
            <p:cNvPr id="1066" name="Text Box 16"/>
            <p:cNvSpPr txBox="1">
              <a:spLocks noChangeArrowheads="1"/>
            </p:cNvSpPr>
            <p:nvPr/>
          </p:nvSpPr>
          <p:spPr bwMode="auto">
            <a:xfrm>
              <a:off x="461" y="2260"/>
              <a:ext cx="694" cy="231"/>
            </a:xfrm>
            <a:prstGeom prst="rect">
              <a:avLst/>
            </a:prstGeom>
            <a:noFill/>
            <a:ln w="9525">
              <a:noFill/>
              <a:miter lim="800000"/>
              <a:headEnd/>
              <a:tailEnd/>
            </a:ln>
          </p:spPr>
          <p:txBody>
            <a:bodyPr>
              <a:spAutoFit/>
            </a:bodyPr>
            <a:lstStyle/>
            <a:p>
              <a:pPr>
                <a:spcBef>
                  <a:spcPct val="50000"/>
                </a:spcBef>
              </a:pPr>
              <a:r>
                <a:rPr lang="en-GB" sz="1800" b="1">
                  <a:solidFill>
                    <a:srgbClr val="FF9900"/>
                  </a:solidFill>
                  <a:latin typeface="Lucida Sans" pitchFamily="34" charset="0"/>
                  <a:cs typeface="Arial" pitchFamily="34" charset="0"/>
                </a:rPr>
                <a:t>374keV</a:t>
              </a:r>
            </a:p>
          </p:txBody>
        </p:sp>
        <p:sp>
          <p:nvSpPr>
            <p:cNvPr id="1067" name="Text Box 17"/>
            <p:cNvSpPr txBox="1">
              <a:spLocks noChangeArrowheads="1"/>
            </p:cNvSpPr>
            <p:nvPr/>
          </p:nvSpPr>
          <p:spPr bwMode="auto">
            <a:xfrm>
              <a:off x="1132" y="2160"/>
              <a:ext cx="756" cy="212"/>
            </a:xfrm>
            <a:prstGeom prst="rect">
              <a:avLst/>
            </a:prstGeom>
            <a:noFill/>
            <a:ln w="9525">
              <a:noFill/>
              <a:miter lim="800000"/>
              <a:headEnd/>
              <a:tailEnd/>
            </a:ln>
          </p:spPr>
          <p:txBody>
            <a:bodyPr>
              <a:spAutoFit/>
            </a:bodyPr>
            <a:lstStyle/>
            <a:p>
              <a:pPr>
                <a:spcBef>
                  <a:spcPct val="50000"/>
                </a:spcBef>
              </a:pPr>
              <a:r>
                <a:rPr lang="en-GB" sz="1600" b="1">
                  <a:solidFill>
                    <a:srgbClr val="FF9900"/>
                  </a:solidFill>
                  <a:latin typeface="Lucida Sans" pitchFamily="34" charset="0"/>
                  <a:cs typeface="Arial" pitchFamily="34" charset="0"/>
                </a:rPr>
                <a:t>288keV</a:t>
              </a:r>
            </a:p>
          </p:txBody>
        </p:sp>
      </p:grpSp>
      <p:grpSp>
        <p:nvGrpSpPr>
          <p:cNvPr id="1029" name="Group 43"/>
          <p:cNvGrpSpPr>
            <a:grpSpLocks/>
          </p:cNvGrpSpPr>
          <p:nvPr/>
        </p:nvGrpSpPr>
        <p:grpSpPr bwMode="auto">
          <a:xfrm>
            <a:off x="2044700" y="4581525"/>
            <a:ext cx="7097713" cy="2233613"/>
            <a:chOff x="1288" y="2906"/>
            <a:chExt cx="4471" cy="1407"/>
          </a:xfrm>
        </p:grpSpPr>
        <p:grpSp>
          <p:nvGrpSpPr>
            <p:cNvPr id="1046" name="Group 35"/>
            <p:cNvGrpSpPr>
              <a:grpSpLocks/>
            </p:cNvGrpSpPr>
            <p:nvPr/>
          </p:nvGrpSpPr>
          <p:grpSpPr bwMode="auto">
            <a:xfrm>
              <a:off x="1288" y="2906"/>
              <a:ext cx="4471" cy="1407"/>
              <a:chOff x="1288" y="3003"/>
              <a:chExt cx="4471" cy="1407"/>
            </a:xfrm>
          </p:grpSpPr>
          <p:pic>
            <p:nvPicPr>
              <p:cNvPr id="1050" name="Picture 22"/>
              <p:cNvPicPr>
                <a:picLocks noChangeAspect="1" noChangeArrowheads="1"/>
              </p:cNvPicPr>
              <p:nvPr/>
            </p:nvPicPr>
            <p:blipFill>
              <a:blip r:embed="rId4"/>
              <a:srcRect r="14153"/>
              <a:stretch>
                <a:fillRect/>
              </a:stretch>
            </p:blipFill>
            <p:spPr bwMode="auto">
              <a:xfrm>
                <a:off x="2779" y="3011"/>
                <a:ext cx="1500" cy="1399"/>
              </a:xfrm>
              <a:prstGeom prst="rect">
                <a:avLst/>
              </a:prstGeom>
              <a:noFill/>
              <a:ln w="9525">
                <a:noFill/>
                <a:miter lim="800000"/>
                <a:headEnd/>
                <a:tailEnd/>
              </a:ln>
            </p:spPr>
          </p:pic>
          <p:pic>
            <p:nvPicPr>
              <p:cNvPr id="1051" name="Picture 23"/>
              <p:cNvPicPr>
                <a:picLocks noChangeAspect="1" noChangeArrowheads="1"/>
              </p:cNvPicPr>
              <p:nvPr/>
            </p:nvPicPr>
            <p:blipFill>
              <a:blip r:embed="rId5"/>
              <a:srcRect r="13696"/>
              <a:stretch>
                <a:fillRect/>
              </a:stretch>
            </p:blipFill>
            <p:spPr bwMode="auto">
              <a:xfrm>
                <a:off x="4258" y="3018"/>
                <a:ext cx="1501" cy="1392"/>
              </a:xfrm>
              <a:prstGeom prst="rect">
                <a:avLst/>
              </a:prstGeom>
              <a:noFill/>
              <a:ln w="9525">
                <a:noFill/>
                <a:miter lim="800000"/>
                <a:headEnd/>
                <a:tailEnd/>
              </a:ln>
            </p:spPr>
          </p:pic>
          <p:grpSp>
            <p:nvGrpSpPr>
              <p:cNvPr id="1052" name="Group 34"/>
              <p:cNvGrpSpPr>
                <a:grpSpLocks/>
              </p:cNvGrpSpPr>
              <p:nvPr/>
            </p:nvGrpSpPr>
            <p:grpSpPr bwMode="auto">
              <a:xfrm>
                <a:off x="1288" y="3003"/>
                <a:ext cx="1592" cy="1407"/>
                <a:chOff x="1288" y="3003"/>
                <a:chExt cx="1592" cy="1407"/>
              </a:xfrm>
            </p:grpSpPr>
            <p:pic>
              <p:nvPicPr>
                <p:cNvPr id="1053" name="Picture 21"/>
                <p:cNvPicPr>
                  <a:picLocks noChangeAspect="1" noChangeArrowheads="1"/>
                </p:cNvPicPr>
                <p:nvPr/>
              </p:nvPicPr>
              <p:blipFill>
                <a:blip r:embed="rId6"/>
                <a:srcRect r="13232"/>
                <a:stretch>
                  <a:fillRect/>
                </a:stretch>
              </p:blipFill>
              <p:spPr bwMode="auto">
                <a:xfrm>
                  <a:off x="1288" y="3003"/>
                  <a:ext cx="1495" cy="1407"/>
                </a:xfrm>
                <a:prstGeom prst="rect">
                  <a:avLst/>
                </a:prstGeom>
                <a:noFill/>
                <a:ln w="9525">
                  <a:noFill/>
                  <a:miter lim="800000"/>
                  <a:headEnd/>
                  <a:tailEnd/>
                </a:ln>
              </p:spPr>
            </p:pic>
            <p:sp>
              <p:nvSpPr>
                <p:cNvPr id="1054" name="Line 24"/>
                <p:cNvSpPr>
                  <a:spLocks noChangeShapeType="1"/>
                </p:cNvSpPr>
                <p:nvPr/>
              </p:nvSpPr>
              <p:spPr bwMode="auto">
                <a:xfrm flipV="1">
                  <a:off x="2103" y="3231"/>
                  <a:ext cx="341" cy="404"/>
                </a:xfrm>
                <a:prstGeom prst="line">
                  <a:avLst/>
                </a:prstGeom>
                <a:noFill/>
                <a:ln w="28575">
                  <a:solidFill>
                    <a:srgbClr val="000000"/>
                  </a:solidFill>
                  <a:round/>
                  <a:headEnd/>
                  <a:tailEnd type="triangle" w="sm" len="sm"/>
                </a:ln>
              </p:spPr>
              <p:txBody>
                <a:bodyPr/>
                <a:lstStyle/>
                <a:p>
                  <a:endParaRPr lang="de-DE"/>
                </a:p>
              </p:txBody>
            </p:sp>
            <p:sp>
              <p:nvSpPr>
                <p:cNvPr id="1055" name="Line 25"/>
                <p:cNvSpPr>
                  <a:spLocks noChangeShapeType="1"/>
                </p:cNvSpPr>
                <p:nvPr/>
              </p:nvSpPr>
              <p:spPr bwMode="auto">
                <a:xfrm flipH="1" flipV="1">
                  <a:off x="1913" y="3318"/>
                  <a:ext cx="181" cy="315"/>
                </a:xfrm>
                <a:prstGeom prst="line">
                  <a:avLst/>
                </a:prstGeom>
                <a:noFill/>
                <a:ln w="15875">
                  <a:solidFill>
                    <a:srgbClr val="000000"/>
                  </a:solidFill>
                  <a:prstDash val="sysDot"/>
                  <a:round/>
                  <a:headEnd/>
                  <a:tailEnd/>
                </a:ln>
              </p:spPr>
              <p:txBody>
                <a:bodyPr/>
                <a:lstStyle/>
                <a:p>
                  <a:endParaRPr lang="de-DE"/>
                </a:p>
              </p:txBody>
            </p:sp>
            <p:sp>
              <p:nvSpPr>
                <p:cNvPr id="1056" name="Line 26"/>
                <p:cNvSpPr>
                  <a:spLocks noChangeShapeType="1"/>
                </p:cNvSpPr>
                <p:nvPr/>
              </p:nvSpPr>
              <p:spPr bwMode="auto">
                <a:xfrm flipV="1">
                  <a:off x="1881" y="3630"/>
                  <a:ext cx="213" cy="330"/>
                </a:xfrm>
                <a:prstGeom prst="line">
                  <a:avLst/>
                </a:prstGeom>
                <a:noFill/>
                <a:ln w="15875">
                  <a:solidFill>
                    <a:srgbClr val="000000"/>
                  </a:solidFill>
                  <a:prstDash val="sysDot"/>
                  <a:round/>
                  <a:headEnd/>
                  <a:tailEnd/>
                </a:ln>
              </p:spPr>
              <p:txBody>
                <a:bodyPr/>
                <a:lstStyle/>
                <a:p>
                  <a:endParaRPr lang="de-DE"/>
                </a:p>
              </p:txBody>
            </p:sp>
            <p:sp>
              <p:nvSpPr>
                <p:cNvPr id="1057" name="Line 27"/>
                <p:cNvSpPr>
                  <a:spLocks noChangeShapeType="1"/>
                </p:cNvSpPr>
                <p:nvPr/>
              </p:nvSpPr>
              <p:spPr bwMode="auto">
                <a:xfrm rot="16200000" flipV="1">
                  <a:off x="1704" y="3246"/>
                  <a:ext cx="401" cy="372"/>
                </a:xfrm>
                <a:prstGeom prst="line">
                  <a:avLst/>
                </a:prstGeom>
                <a:noFill/>
                <a:ln w="28575">
                  <a:solidFill>
                    <a:srgbClr val="000000"/>
                  </a:solidFill>
                  <a:round/>
                  <a:headEnd/>
                  <a:tailEnd type="triangle" w="sm" len="sm"/>
                </a:ln>
              </p:spPr>
              <p:txBody>
                <a:bodyPr/>
                <a:lstStyle/>
                <a:p>
                  <a:endParaRPr lang="de-DE"/>
                </a:p>
              </p:txBody>
            </p:sp>
            <p:sp>
              <p:nvSpPr>
                <p:cNvPr id="1058" name="Line 28"/>
                <p:cNvSpPr>
                  <a:spLocks noChangeShapeType="1"/>
                </p:cNvSpPr>
                <p:nvPr/>
              </p:nvSpPr>
              <p:spPr bwMode="auto">
                <a:xfrm flipH="1" flipV="1">
                  <a:off x="2106" y="3639"/>
                  <a:ext cx="192" cy="324"/>
                </a:xfrm>
                <a:prstGeom prst="line">
                  <a:avLst/>
                </a:prstGeom>
                <a:noFill/>
                <a:ln w="15875">
                  <a:solidFill>
                    <a:srgbClr val="000000"/>
                  </a:solidFill>
                  <a:prstDash val="sysDot"/>
                  <a:round/>
                  <a:headEnd/>
                  <a:tailEnd/>
                </a:ln>
              </p:spPr>
              <p:txBody>
                <a:bodyPr/>
                <a:lstStyle/>
                <a:p>
                  <a:endParaRPr lang="de-DE"/>
                </a:p>
              </p:txBody>
            </p:sp>
            <p:sp>
              <p:nvSpPr>
                <p:cNvPr id="1059" name="Line 29"/>
                <p:cNvSpPr>
                  <a:spLocks noChangeShapeType="1"/>
                </p:cNvSpPr>
                <p:nvPr/>
              </p:nvSpPr>
              <p:spPr bwMode="auto">
                <a:xfrm>
                  <a:off x="2106" y="3636"/>
                  <a:ext cx="384" cy="0"/>
                </a:xfrm>
                <a:prstGeom prst="line">
                  <a:avLst/>
                </a:prstGeom>
                <a:noFill/>
                <a:ln w="15875">
                  <a:solidFill>
                    <a:srgbClr val="000000"/>
                  </a:solidFill>
                  <a:prstDash val="sysDot"/>
                  <a:round/>
                  <a:headEnd/>
                  <a:tailEnd/>
                </a:ln>
              </p:spPr>
              <p:txBody>
                <a:bodyPr/>
                <a:lstStyle/>
                <a:p>
                  <a:endParaRPr lang="de-DE"/>
                </a:p>
              </p:txBody>
            </p:sp>
            <p:sp>
              <p:nvSpPr>
                <p:cNvPr id="1060" name="Line 30"/>
                <p:cNvSpPr>
                  <a:spLocks noChangeShapeType="1"/>
                </p:cNvSpPr>
                <p:nvPr/>
              </p:nvSpPr>
              <p:spPr bwMode="auto">
                <a:xfrm>
                  <a:off x="1719" y="3639"/>
                  <a:ext cx="390" cy="0"/>
                </a:xfrm>
                <a:prstGeom prst="line">
                  <a:avLst/>
                </a:prstGeom>
                <a:noFill/>
                <a:ln w="15875">
                  <a:solidFill>
                    <a:srgbClr val="000000"/>
                  </a:solidFill>
                  <a:prstDash val="sysDot"/>
                  <a:round/>
                  <a:headEnd/>
                  <a:tailEnd/>
                </a:ln>
              </p:spPr>
              <p:txBody>
                <a:bodyPr/>
                <a:lstStyle/>
                <a:p>
                  <a:endParaRPr lang="de-DE"/>
                </a:p>
              </p:txBody>
            </p:sp>
            <p:sp>
              <p:nvSpPr>
                <p:cNvPr id="1061" name="Text Box 31"/>
                <p:cNvSpPr txBox="1">
                  <a:spLocks noChangeArrowheads="1"/>
                </p:cNvSpPr>
                <p:nvPr/>
              </p:nvSpPr>
              <p:spPr bwMode="auto">
                <a:xfrm>
                  <a:off x="1401" y="3231"/>
                  <a:ext cx="683" cy="206"/>
                </a:xfrm>
                <a:prstGeom prst="rect">
                  <a:avLst/>
                </a:prstGeom>
                <a:noFill/>
                <a:ln w="9525">
                  <a:noFill/>
                  <a:miter lim="800000"/>
                  <a:headEnd/>
                  <a:tailEnd/>
                </a:ln>
              </p:spPr>
              <p:txBody>
                <a:bodyPr/>
                <a:lstStyle/>
                <a:p>
                  <a:r>
                    <a:rPr lang="en-GB" sz="1600" b="1">
                      <a:cs typeface="Arial" pitchFamily="34" charset="0"/>
                    </a:rPr>
                    <a:t>&lt;010&gt;</a:t>
                  </a:r>
                  <a:endParaRPr lang="en-GB" sz="2400">
                    <a:cs typeface="Arial" pitchFamily="34" charset="0"/>
                  </a:endParaRPr>
                </a:p>
              </p:txBody>
            </p:sp>
            <p:sp>
              <p:nvSpPr>
                <p:cNvPr id="1062" name="Text Box 32"/>
                <p:cNvSpPr txBox="1">
                  <a:spLocks noChangeArrowheads="1"/>
                </p:cNvSpPr>
                <p:nvPr/>
              </p:nvSpPr>
              <p:spPr bwMode="auto">
                <a:xfrm>
                  <a:off x="2294" y="3067"/>
                  <a:ext cx="586" cy="206"/>
                </a:xfrm>
                <a:prstGeom prst="rect">
                  <a:avLst/>
                </a:prstGeom>
                <a:noFill/>
                <a:ln w="9525">
                  <a:noFill/>
                  <a:miter lim="800000"/>
                  <a:headEnd/>
                  <a:tailEnd/>
                </a:ln>
              </p:spPr>
              <p:txBody>
                <a:bodyPr/>
                <a:lstStyle/>
                <a:p>
                  <a:r>
                    <a:rPr lang="en-GB" sz="1600" b="1">
                      <a:cs typeface="Arial" pitchFamily="34" charset="0"/>
                    </a:rPr>
                    <a:t>&lt;110&gt;</a:t>
                  </a:r>
                  <a:endParaRPr lang="en-GB" sz="2400">
                    <a:cs typeface="Arial" pitchFamily="34" charset="0"/>
                  </a:endParaRPr>
                </a:p>
              </p:txBody>
            </p:sp>
          </p:grpSp>
        </p:grpSp>
        <p:sp>
          <p:nvSpPr>
            <p:cNvPr id="1047" name="Text Box 37"/>
            <p:cNvSpPr txBox="1">
              <a:spLocks noChangeArrowheads="1"/>
            </p:cNvSpPr>
            <p:nvPr/>
          </p:nvSpPr>
          <p:spPr bwMode="auto">
            <a:xfrm>
              <a:off x="2348" y="3985"/>
              <a:ext cx="484" cy="231"/>
            </a:xfrm>
            <a:prstGeom prst="rect">
              <a:avLst/>
            </a:prstGeom>
            <a:noFill/>
            <a:ln w="9525">
              <a:noFill/>
              <a:miter lim="800000"/>
              <a:headEnd/>
              <a:tailEnd/>
            </a:ln>
          </p:spPr>
          <p:txBody>
            <a:bodyPr>
              <a:spAutoFit/>
            </a:bodyPr>
            <a:lstStyle/>
            <a:p>
              <a:pPr>
                <a:spcBef>
                  <a:spcPct val="50000"/>
                </a:spcBef>
              </a:pPr>
              <a:r>
                <a:rPr lang="en-GB" sz="1800" b="1">
                  <a:cs typeface="Arial" pitchFamily="34" charset="0"/>
                </a:rPr>
                <a:t>T30  </a:t>
              </a:r>
            </a:p>
          </p:txBody>
        </p:sp>
        <p:sp>
          <p:nvSpPr>
            <p:cNvPr id="1048" name="Text Box 40"/>
            <p:cNvSpPr txBox="1">
              <a:spLocks noChangeArrowheads="1"/>
            </p:cNvSpPr>
            <p:nvPr/>
          </p:nvSpPr>
          <p:spPr bwMode="auto">
            <a:xfrm>
              <a:off x="3824" y="3985"/>
              <a:ext cx="484" cy="231"/>
            </a:xfrm>
            <a:prstGeom prst="rect">
              <a:avLst/>
            </a:prstGeom>
            <a:noFill/>
            <a:ln w="9525">
              <a:noFill/>
              <a:miter lim="800000"/>
              <a:headEnd/>
              <a:tailEnd/>
            </a:ln>
          </p:spPr>
          <p:txBody>
            <a:bodyPr>
              <a:spAutoFit/>
            </a:bodyPr>
            <a:lstStyle/>
            <a:p>
              <a:pPr>
                <a:spcBef>
                  <a:spcPct val="50000"/>
                </a:spcBef>
              </a:pPr>
              <a:r>
                <a:rPr lang="en-GB" sz="1800" b="1">
                  <a:cs typeface="Arial" pitchFamily="34" charset="0"/>
                </a:rPr>
                <a:t>T60  </a:t>
              </a:r>
            </a:p>
          </p:txBody>
        </p:sp>
        <p:sp>
          <p:nvSpPr>
            <p:cNvPr id="1049" name="Text Box 41"/>
            <p:cNvSpPr txBox="1">
              <a:spLocks noChangeArrowheads="1"/>
            </p:cNvSpPr>
            <p:nvPr/>
          </p:nvSpPr>
          <p:spPr bwMode="auto">
            <a:xfrm>
              <a:off x="5324" y="3985"/>
              <a:ext cx="387" cy="231"/>
            </a:xfrm>
            <a:prstGeom prst="rect">
              <a:avLst/>
            </a:prstGeom>
            <a:noFill/>
            <a:ln w="9525">
              <a:noFill/>
              <a:miter lim="800000"/>
              <a:headEnd/>
              <a:tailEnd/>
            </a:ln>
          </p:spPr>
          <p:txBody>
            <a:bodyPr>
              <a:spAutoFit/>
            </a:bodyPr>
            <a:lstStyle/>
            <a:p>
              <a:pPr>
                <a:spcBef>
                  <a:spcPct val="50000"/>
                </a:spcBef>
              </a:pPr>
              <a:r>
                <a:rPr lang="en-GB" sz="1800" b="1">
                  <a:cs typeface="Arial" pitchFamily="34" charset="0"/>
                </a:rPr>
                <a:t>T90</a:t>
              </a:r>
            </a:p>
          </p:txBody>
        </p:sp>
      </p:grpSp>
      <p:pic>
        <p:nvPicPr>
          <p:cNvPr id="1030" name="Picture 42"/>
          <p:cNvPicPr>
            <a:picLocks noChangeAspect="1" noChangeArrowheads="1"/>
          </p:cNvPicPr>
          <p:nvPr/>
        </p:nvPicPr>
        <p:blipFill>
          <a:blip r:embed="rId7"/>
          <a:srcRect/>
          <a:stretch>
            <a:fillRect/>
          </a:stretch>
        </p:blipFill>
        <p:spPr bwMode="auto">
          <a:xfrm>
            <a:off x="79375" y="4648200"/>
            <a:ext cx="1946275" cy="2276475"/>
          </a:xfrm>
          <a:prstGeom prst="rect">
            <a:avLst/>
          </a:prstGeom>
          <a:noFill/>
          <a:ln w="9525">
            <a:noFill/>
            <a:miter lim="800000"/>
            <a:headEnd/>
            <a:tailEnd/>
          </a:ln>
        </p:spPr>
      </p:pic>
      <p:grpSp>
        <p:nvGrpSpPr>
          <p:cNvPr id="1031" name="Group 56"/>
          <p:cNvGrpSpPr>
            <a:grpSpLocks/>
          </p:cNvGrpSpPr>
          <p:nvPr/>
        </p:nvGrpSpPr>
        <p:grpSpPr bwMode="auto">
          <a:xfrm>
            <a:off x="3649663" y="1085850"/>
            <a:ext cx="2419350" cy="3187700"/>
            <a:chOff x="2396" y="684"/>
            <a:chExt cx="1524" cy="2008"/>
          </a:xfrm>
        </p:grpSpPr>
        <p:pic>
          <p:nvPicPr>
            <p:cNvPr id="1035" name="Picture 45" descr="NaIvsGe"/>
            <p:cNvPicPr>
              <a:picLocks noChangeAspect="1" noChangeArrowheads="1"/>
            </p:cNvPicPr>
            <p:nvPr/>
          </p:nvPicPr>
          <p:blipFill>
            <a:blip r:embed="rId8"/>
            <a:srcRect/>
            <a:stretch>
              <a:fillRect/>
            </a:stretch>
          </p:blipFill>
          <p:spPr bwMode="auto">
            <a:xfrm>
              <a:off x="2585" y="704"/>
              <a:ext cx="1335" cy="1794"/>
            </a:xfrm>
            <a:prstGeom prst="rect">
              <a:avLst/>
            </a:prstGeom>
            <a:noFill/>
            <a:ln w="9525">
              <a:noFill/>
              <a:miter lim="800000"/>
              <a:headEnd/>
              <a:tailEnd/>
            </a:ln>
          </p:spPr>
        </p:pic>
        <p:sp>
          <p:nvSpPr>
            <p:cNvPr id="1036" name="Oval 46"/>
            <p:cNvSpPr>
              <a:spLocks noChangeArrowheads="1"/>
            </p:cNvSpPr>
            <p:nvPr/>
          </p:nvSpPr>
          <p:spPr bwMode="auto">
            <a:xfrm>
              <a:off x="3264" y="1864"/>
              <a:ext cx="250" cy="235"/>
            </a:xfrm>
            <a:prstGeom prst="ellipse">
              <a:avLst/>
            </a:prstGeom>
            <a:noFill/>
            <a:ln w="38100">
              <a:solidFill>
                <a:srgbClr val="FF0000"/>
              </a:solidFill>
              <a:round/>
              <a:headEnd/>
              <a:tailEnd/>
            </a:ln>
          </p:spPr>
          <p:txBody>
            <a:bodyPr wrap="none" anchor="ctr"/>
            <a:lstStyle/>
            <a:p>
              <a:endParaRPr lang="it-IT"/>
            </a:p>
          </p:txBody>
        </p:sp>
        <p:sp>
          <p:nvSpPr>
            <p:cNvPr id="1037" name="Text Box 47"/>
            <p:cNvSpPr txBox="1">
              <a:spLocks noChangeArrowheads="1"/>
            </p:cNvSpPr>
            <p:nvPr/>
          </p:nvSpPr>
          <p:spPr bwMode="auto">
            <a:xfrm>
              <a:off x="2977" y="1403"/>
              <a:ext cx="816" cy="442"/>
            </a:xfrm>
            <a:prstGeom prst="rect">
              <a:avLst/>
            </a:prstGeom>
            <a:noFill/>
            <a:ln w="9525">
              <a:noFill/>
              <a:miter lim="800000"/>
              <a:headEnd/>
              <a:tailEnd/>
            </a:ln>
          </p:spPr>
          <p:txBody>
            <a:bodyPr wrap="none">
              <a:spAutoFit/>
            </a:bodyPr>
            <a:lstStyle/>
            <a:p>
              <a:r>
                <a:rPr lang="en-GB" sz="2000">
                  <a:solidFill>
                    <a:srgbClr val="FF0000"/>
                  </a:solidFill>
                </a:rPr>
                <a:t>Region of</a:t>
              </a:r>
              <a:br>
                <a:rPr lang="en-GB" sz="2000">
                  <a:solidFill>
                    <a:srgbClr val="FF0000"/>
                  </a:solidFill>
                </a:rPr>
              </a:br>
              <a:r>
                <a:rPr lang="en-GB" sz="2000">
                  <a:solidFill>
                    <a:srgbClr val="FF0000"/>
                  </a:solidFill>
                </a:rPr>
                <a:t> Interest</a:t>
              </a:r>
            </a:p>
          </p:txBody>
        </p:sp>
        <p:sp>
          <p:nvSpPr>
            <p:cNvPr id="1038" name="Line 48"/>
            <p:cNvSpPr>
              <a:spLocks noChangeShapeType="1"/>
            </p:cNvSpPr>
            <p:nvPr/>
          </p:nvSpPr>
          <p:spPr bwMode="auto">
            <a:xfrm>
              <a:off x="2711" y="744"/>
              <a:ext cx="537" cy="0"/>
            </a:xfrm>
            <a:prstGeom prst="line">
              <a:avLst/>
            </a:prstGeom>
            <a:noFill/>
            <a:ln w="38100">
              <a:solidFill>
                <a:schemeClr val="tx1"/>
              </a:solidFill>
              <a:round/>
              <a:headEnd/>
              <a:tailEnd type="triangle" w="med" len="med"/>
            </a:ln>
          </p:spPr>
          <p:txBody>
            <a:bodyPr/>
            <a:lstStyle/>
            <a:p>
              <a:endParaRPr lang="de-DE"/>
            </a:p>
          </p:txBody>
        </p:sp>
        <p:sp>
          <p:nvSpPr>
            <p:cNvPr id="1039" name="Text Box 49"/>
            <p:cNvSpPr txBox="1">
              <a:spLocks noChangeArrowheads="1"/>
            </p:cNvSpPr>
            <p:nvPr/>
          </p:nvSpPr>
          <p:spPr bwMode="auto">
            <a:xfrm>
              <a:off x="2850" y="781"/>
              <a:ext cx="878" cy="250"/>
            </a:xfrm>
            <a:prstGeom prst="rect">
              <a:avLst/>
            </a:prstGeom>
            <a:noFill/>
            <a:ln w="9525">
              <a:noFill/>
              <a:miter lim="800000"/>
              <a:headEnd/>
              <a:tailEnd/>
            </a:ln>
          </p:spPr>
          <p:txBody>
            <a:bodyPr wrap="none">
              <a:spAutoFit/>
            </a:bodyPr>
            <a:lstStyle/>
            <a:p>
              <a:r>
                <a:rPr lang="en-GB" sz="2000">
                  <a:solidFill>
                    <a:schemeClr val="accent2"/>
                  </a:solidFill>
                </a:rPr>
                <a:t>Ge Energy</a:t>
              </a:r>
            </a:p>
          </p:txBody>
        </p:sp>
        <p:sp>
          <p:nvSpPr>
            <p:cNvPr id="1040" name="Text Box 50"/>
            <p:cNvSpPr txBox="1">
              <a:spLocks noChangeArrowheads="1"/>
            </p:cNvSpPr>
            <p:nvPr/>
          </p:nvSpPr>
          <p:spPr bwMode="auto">
            <a:xfrm rot="-5400000">
              <a:off x="2032" y="1048"/>
              <a:ext cx="978" cy="250"/>
            </a:xfrm>
            <a:prstGeom prst="rect">
              <a:avLst/>
            </a:prstGeom>
            <a:noFill/>
            <a:ln w="9525">
              <a:noFill/>
              <a:miter lim="800000"/>
              <a:headEnd/>
              <a:tailEnd/>
            </a:ln>
          </p:spPr>
          <p:txBody>
            <a:bodyPr wrap="none">
              <a:spAutoFit/>
            </a:bodyPr>
            <a:lstStyle/>
            <a:p>
              <a:r>
                <a:rPr lang="en-GB" sz="2000">
                  <a:solidFill>
                    <a:schemeClr val="accent2"/>
                  </a:solidFill>
                </a:rPr>
                <a:t>NaI Energy</a:t>
              </a:r>
            </a:p>
          </p:txBody>
        </p:sp>
        <p:sp>
          <p:nvSpPr>
            <p:cNvPr id="1041" name="Line 51"/>
            <p:cNvSpPr>
              <a:spLocks noChangeShapeType="1"/>
            </p:cNvSpPr>
            <p:nvPr/>
          </p:nvSpPr>
          <p:spPr bwMode="auto">
            <a:xfrm rot="-5400000">
              <a:off x="2490" y="1025"/>
              <a:ext cx="441" cy="1"/>
            </a:xfrm>
            <a:prstGeom prst="line">
              <a:avLst/>
            </a:prstGeom>
            <a:noFill/>
            <a:ln w="38100">
              <a:solidFill>
                <a:schemeClr val="tx1"/>
              </a:solidFill>
              <a:round/>
              <a:headEnd/>
              <a:tailEnd type="triangle" w="med" len="med"/>
            </a:ln>
          </p:spPr>
          <p:txBody>
            <a:bodyPr/>
            <a:lstStyle/>
            <a:p>
              <a:endParaRPr lang="de-DE"/>
            </a:p>
          </p:txBody>
        </p:sp>
        <p:sp>
          <p:nvSpPr>
            <p:cNvPr id="1042" name="Line 52"/>
            <p:cNvSpPr>
              <a:spLocks noChangeShapeType="1"/>
            </p:cNvSpPr>
            <p:nvPr/>
          </p:nvSpPr>
          <p:spPr bwMode="auto">
            <a:xfrm>
              <a:off x="3399" y="2099"/>
              <a:ext cx="0" cy="418"/>
            </a:xfrm>
            <a:prstGeom prst="line">
              <a:avLst/>
            </a:prstGeom>
            <a:noFill/>
            <a:ln w="28575">
              <a:solidFill>
                <a:srgbClr val="FF0000"/>
              </a:solidFill>
              <a:round/>
              <a:headEnd/>
              <a:tailEnd/>
            </a:ln>
          </p:spPr>
          <p:txBody>
            <a:bodyPr/>
            <a:lstStyle/>
            <a:p>
              <a:endParaRPr lang="de-DE"/>
            </a:p>
          </p:txBody>
        </p:sp>
        <p:sp>
          <p:nvSpPr>
            <p:cNvPr id="1043" name="Text Box 53"/>
            <p:cNvSpPr txBox="1">
              <a:spLocks noChangeArrowheads="1"/>
            </p:cNvSpPr>
            <p:nvPr/>
          </p:nvSpPr>
          <p:spPr bwMode="auto">
            <a:xfrm>
              <a:off x="3038" y="2442"/>
              <a:ext cx="737" cy="250"/>
            </a:xfrm>
            <a:prstGeom prst="rect">
              <a:avLst/>
            </a:prstGeom>
            <a:noFill/>
            <a:ln w="9525">
              <a:noFill/>
              <a:miter lim="800000"/>
              <a:headEnd/>
              <a:tailEnd/>
            </a:ln>
          </p:spPr>
          <p:txBody>
            <a:bodyPr wrap="none">
              <a:spAutoFit/>
            </a:bodyPr>
            <a:lstStyle/>
            <a:p>
              <a:r>
                <a:rPr lang="en-GB" sz="2000">
                  <a:solidFill>
                    <a:schemeClr val="accent2"/>
                  </a:solidFill>
                </a:rPr>
                <a:t>374 keV</a:t>
              </a:r>
            </a:p>
          </p:txBody>
        </p:sp>
        <p:sp>
          <p:nvSpPr>
            <p:cNvPr id="1044" name="Text Box 54"/>
            <p:cNvSpPr txBox="1">
              <a:spLocks noChangeArrowheads="1"/>
            </p:cNvSpPr>
            <p:nvPr/>
          </p:nvSpPr>
          <p:spPr bwMode="auto">
            <a:xfrm rot="-5400000">
              <a:off x="2169" y="1871"/>
              <a:ext cx="736" cy="250"/>
            </a:xfrm>
            <a:prstGeom prst="rect">
              <a:avLst/>
            </a:prstGeom>
            <a:noFill/>
            <a:ln w="9525">
              <a:noFill/>
              <a:miter lim="800000"/>
              <a:headEnd/>
              <a:tailEnd/>
            </a:ln>
          </p:spPr>
          <p:txBody>
            <a:bodyPr wrap="none">
              <a:spAutoFit/>
            </a:bodyPr>
            <a:lstStyle/>
            <a:p>
              <a:r>
                <a:rPr lang="en-GB" sz="2000">
                  <a:solidFill>
                    <a:schemeClr val="accent2"/>
                  </a:solidFill>
                </a:rPr>
                <a:t>288 keV</a:t>
              </a:r>
            </a:p>
          </p:txBody>
        </p:sp>
        <p:sp>
          <p:nvSpPr>
            <p:cNvPr id="1045" name="Line 55"/>
            <p:cNvSpPr>
              <a:spLocks noChangeShapeType="1"/>
            </p:cNvSpPr>
            <p:nvPr/>
          </p:nvSpPr>
          <p:spPr bwMode="auto">
            <a:xfrm flipH="1">
              <a:off x="2549" y="1988"/>
              <a:ext cx="715" cy="0"/>
            </a:xfrm>
            <a:prstGeom prst="line">
              <a:avLst/>
            </a:prstGeom>
            <a:noFill/>
            <a:ln w="28575">
              <a:solidFill>
                <a:srgbClr val="FF0000"/>
              </a:solidFill>
              <a:round/>
              <a:headEnd/>
              <a:tailEnd/>
            </a:ln>
          </p:spPr>
          <p:txBody>
            <a:bodyPr/>
            <a:lstStyle/>
            <a:p>
              <a:endParaRPr lang="de-DE"/>
            </a:p>
          </p:txBody>
        </p:sp>
      </p:grpSp>
      <p:pic>
        <p:nvPicPr>
          <p:cNvPr id="1032" name="Picture 57" descr="average"/>
          <p:cNvPicPr>
            <a:picLocks noChangeAspect="1" noChangeArrowheads="1"/>
          </p:cNvPicPr>
          <p:nvPr/>
        </p:nvPicPr>
        <p:blipFill>
          <a:blip r:embed="rId9"/>
          <a:srcRect/>
          <a:stretch>
            <a:fillRect/>
          </a:stretch>
        </p:blipFill>
        <p:spPr bwMode="auto">
          <a:xfrm>
            <a:off x="5954713" y="1085850"/>
            <a:ext cx="3113087" cy="2962275"/>
          </a:xfrm>
          <a:prstGeom prst="rect">
            <a:avLst/>
          </a:prstGeom>
          <a:noFill/>
          <a:ln w="9525">
            <a:noFill/>
            <a:miter lim="800000"/>
            <a:headEnd/>
            <a:tailEnd/>
          </a:ln>
        </p:spPr>
      </p:pic>
      <p:sp>
        <p:nvSpPr>
          <p:cNvPr id="1033" name="Text Box 58"/>
          <p:cNvSpPr txBox="1">
            <a:spLocks noChangeArrowheads="1"/>
          </p:cNvSpPr>
          <p:nvPr/>
        </p:nvSpPr>
        <p:spPr bwMode="auto">
          <a:xfrm>
            <a:off x="498475" y="1047750"/>
            <a:ext cx="2844800" cy="641350"/>
          </a:xfrm>
          <a:prstGeom prst="rect">
            <a:avLst/>
          </a:prstGeom>
          <a:noFill/>
          <a:ln w="9525">
            <a:noFill/>
            <a:miter lim="800000"/>
            <a:headEnd/>
            <a:tailEnd/>
          </a:ln>
        </p:spPr>
        <p:txBody>
          <a:bodyPr wrap="none">
            <a:spAutoFit/>
          </a:bodyPr>
          <a:lstStyle/>
          <a:p>
            <a:r>
              <a:rPr lang="en-GB" b="1">
                <a:solidFill>
                  <a:schemeClr val="bg1"/>
                </a:solidFill>
              </a:rPr>
              <a:t>U. Liverpool</a:t>
            </a:r>
          </a:p>
        </p:txBody>
      </p:sp>
      <p:sp>
        <p:nvSpPr>
          <p:cNvPr id="1034" name="Rectangle 59"/>
          <p:cNvSpPr>
            <a:spLocks noChangeArrowheads="1"/>
          </p:cNvSpPr>
          <p:nvPr/>
        </p:nvSpPr>
        <p:spPr bwMode="auto">
          <a:xfrm>
            <a:off x="269875" y="1652588"/>
            <a:ext cx="3332163" cy="701675"/>
          </a:xfrm>
          <a:prstGeom prst="rect">
            <a:avLst/>
          </a:prstGeom>
          <a:noFill/>
          <a:ln w="9525">
            <a:noFill/>
            <a:miter lim="800000"/>
            <a:headEnd/>
            <a:tailEnd/>
          </a:ln>
        </p:spPr>
        <p:txBody>
          <a:bodyPr wrap="none">
            <a:spAutoFit/>
          </a:bodyPr>
          <a:lstStyle/>
          <a:p>
            <a:r>
              <a:rPr lang="en-GB" sz="2000" b="1">
                <a:solidFill>
                  <a:schemeClr val="bg1"/>
                </a:solidFill>
              </a:rPr>
              <a:t>920 MBq </a:t>
            </a:r>
            <a:r>
              <a:rPr lang="en-GB" sz="2000" b="1" baseline="30000">
                <a:solidFill>
                  <a:schemeClr val="bg1"/>
                </a:solidFill>
              </a:rPr>
              <a:t>137</a:t>
            </a:r>
            <a:r>
              <a:rPr lang="en-GB" sz="2000" b="1">
                <a:solidFill>
                  <a:schemeClr val="bg1"/>
                </a:solidFill>
              </a:rPr>
              <a:t>Cs source</a:t>
            </a:r>
          </a:p>
          <a:p>
            <a:r>
              <a:rPr lang="en-GB" sz="2000" b="1">
                <a:solidFill>
                  <a:schemeClr val="bg1"/>
                </a:solidFill>
              </a:rPr>
              <a:t>1 mm diameter collimator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6877050" y="1557338"/>
            <a:ext cx="2189163" cy="2232025"/>
          </a:xfrm>
          <a:prstGeom prst="rect">
            <a:avLst/>
          </a:prstGeom>
          <a:solidFill>
            <a:srgbClr val="F20000"/>
          </a:solidFill>
          <a:ln w="9525">
            <a:noFill/>
            <a:miter lim="800000"/>
            <a:headEnd/>
            <a:tailEnd/>
          </a:ln>
        </p:spPr>
        <p:txBody>
          <a:bodyPr wrap="none"/>
          <a:lstStyle/>
          <a:p>
            <a:pPr>
              <a:spcBef>
                <a:spcPct val="50000"/>
              </a:spcBef>
            </a:pPr>
            <a:r>
              <a:rPr lang="en-US" sz="2800" b="1">
                <a:solidFill>
                  <a:schemeClr val="bg1"/>
                </a:solidFill>
              </a:rPr>
              <a:t>Result of </a:t>
            </a:r>
            <a:br>
              <a:rPr lang="en-US" sz="2800" b="1">
                <a:solidFill>
                  <a:schemeClr val="bg1"/>
                </a:solidFill>
              </a:rPr>
            </a:br>
            <a:r>
              <a:rPr lang="en-US" sz="2800" b="1" i="1">
                <a:solidFill>
                  <a:schemeClr val="bg1"/>
                </a:solidFill>
              </a:rPr>
              <a:t>Grid Search</a:t>
            </a:r>
            <a:br>
              <a:rPr lang="en-US" sz="2800" b="1" i="1">
                <a:solidFill>
                  <a:schemeClr val="bg1"/>
                </a:solidFill>
              </a:rPr>
            </a:br>
            <a:r>
              <a:rPr lang="en-US" sz="2800" b="1">
                <a:solidFill>
                  <a:schemeClr val="bg1"/>
                </a:solidFill>
              </a:rPr>
              <a:t>Algorithm</a:t>
            </a:r>
          </a:p>
        </p:txBody>
      </p:sp>
      <p:sp>
        <p:nvSpPr>
          <p:cNvPr id="58371" name="Rectangle 3"/>
          <p:cNvSpPr>
            <a:spLocks noGrp="1" noChangeArrowheads="1"/>
          </p:cNvSpPr>
          <p:nvPr>
            <p:ph type="title"/>
          </p:nvPr>
        </p:nvSpPr>
        <p:spPr>
          <a:xfrm>
            <a:off x="677863" y="49213"/>
            <a:ext cx="7772400" cy="892175"/>
          </a:xfrm>
        </p:spPr>
        <p:txBody>
          <a:bodyPr/>
          <a:lstStyle/>
          <a:p>
            <a:pPr algn="ctr" eaLnBrk="1" hangingPunct="1"/>
            <a:r>
              <a:rPr lang="en-US" smtClean="0">
                <a:solidFill>
                  <a:srgbClr val="002060"/>
                </a:solidFill>
              </a:rPr>
              <a:t>Pulse Shape Analysis concept</a:t>
            </a:r>
          </a:p>
        </p:txBody>
      </p:sp>
      <p:pic>
        <p:nvPicPr>
          <p:cNvPr id="58372" name="Picture 4" descr="p10p25p46"/>
          <p:cNvPicPr>
            <a:picLocks noChangeAspect="1" noChangeArrowheads="1"/>
          </p:cNvPicPr>
          <p:nvPr/>
        </p:nvPicPr>
        <p:blipFill>
          <a:blip r:embed="rId2"/>
          <a:srcRect l="3305" t="1907" r="3305"/>
          <a:stretch>
            <a:fillRect/>
          </a:stretch>
        </p:blipFill>
        <p:spPr bwMode="auto">
          <a:xfrm>
            <a:off x="611188" y="1268413"/>
            <a:ext cx="6191250" cy="4410075"/>
          </a:xfrm>
          <a:prstGeom prst="rect">
            <a:avLst/>
          </a:prstGeom>
          <a:noFill/>
          <a:ln w="9525">
            <a:noFill/>
            <a:miter lim="800000"/>
            <a:headEnd/>
            <a:tailEnd/>
          </a:ln>
        </p:spPr>
      </p:pic>
      <p:sp>
        <p:nvSpPr>
          <p:cNvPr id="58373" name="Line 5"/>
          <p:cNvSpPr>
            <a:spLocks noChangeShapeType="1"/>
          </p:cNvSpPr>
          <p:nvPr/>
        </p:nvSpPr>
        <p:spPr bwMode="auto">
          <a:xfrm>
            <a:off x="611188" y="2349500"/>
            <a:ext cx="6191250" cy="0"/>
          </a:xfrm>
          <a:prstGeom prst="line">
            <a:avLst/>
          </a:prstGeom>
          <a:noFill/>
          <a:ln w="38100">
            <a:solidFill>
              <a:schemeClr val="folHlink"/>
            </a:solidFill>
            <a:round/>
            <a:headEnd/>
            <a:tailEnd/>
          </a:ln>
        </p:spPr>
        <p:txBody>
          <a:bodyPr/>
          <a:lstStyle/>
          <a:p>
            <a:endParaRPr lang="de-DE"/>
          </a:p>
        </p:txBody>
      </p:sp>
      <p:sp>
        <p:nvSpPr>
          <p:cNvPr id="58374" name="Line 6"/>
          <p:cNvSpPr>
            <a:spLocks noChangeShapeType="1"/>
          </p:cNvSpPr>
          <p:nvPr/>
        </p:nvSpPr>
        <p:spPr bwMode="auto">
          <a:xfrm>
            <a:off x="611188" y="3429000"/>
            <a:ext cx="6191250" cy="0"/>
          </a:xfrm>
          <a:prstGeom prst="line">
            <a:avLst/>
          </a:prstGeom>
          <a:noFill/>
          <a:ln w="38100">
            <a:solidFill>
              <a:schemeClr val="folHlink"/>
            </a:solidFill>
            <a:round/>
            <a:headEnd/>
            <a:tailEnd/>
          </a:ln>
        </p:spPr>
        <p:txBody>
          <a:bodyPr/>
          <a:lstStyle/>
          <a:p>
            <a:endParaRPr lang="de-DE"/>
          </a:p>
        </p:txBody>
      </p:sp>
      <p:sp>
        <p:nvSpPr>
          <p:cNvPr id="58375" name="Line 7"/>
          <p:cNvSpPr>
            <a:spLocks noChangeShapeType="1"/>
          </p:cNvSpPr>
          <p:nvPr/>
        </p:nvSpPr>
        <p:spPr bwMode="auto">
          <a:xfrm>
            <a:off x="611188" y="4510088"/>
            <a:ext cx="6191250" cy="0"/>
          </a:xfrm>
          <a:prstGeom prst="line">
            <a:avLst/>
          </a:prstGeom>
          <a:noFill/>
          <a:ln w="38100">
            <a:solidFill>
              <a:schemeClr val="folHlink"/>
            </a:solidFill>
            <a:round/>
            <a:headEnd/>
            <a:tailEnd/>
          </a:ln>
        </p:spPr>
        <p:txBody>
          <a:bodyPr/>
          <a:lstStyle/>
          <a:p>
            <a:endParaRPr lang="de-DE"/>
          </a:p>
        </p:txBody>
      </p:sp>
      <p:sp>
        <p:nvSpPr>
          <p:cNvPr id="58376" name="Line 8"/>
          <p:cNvSpPr>
            <a:spLocks noChangeShapeType="1"/>
          </p:cNvSpPr>
          <p:nvPr/>
        </p:nvSpPr>
        <p:spPr bwMode="auto">
          <a:xfrm>
            <a:off x="611188" y="5661025"/>
            <a:ext cx="2087562" cy="0"/>
          </a:xfrm>
          <a:prstGeom prst="line">
            <a:avLst/>
          </a:prstGeom>
          <a:noFill/>
          <a:ln w="38100">
            <a:solidFill>
              <a:schemeClr val="folHlink"/>
            </a:solidFill>
            <a:round/>
            <a:headEnd/>
            <a:tailEnd/>
          </a:ln>
        </p:spPr>
        <p:txBody>
          <a:bodyPr/>
          <a:lstStyle/>
          <a:p>
            <a:endParaRPr lang="de-DE"/>
          </a:p>
        </p:txBody>
      </p:sp>
      <p:sp>
        <p:nvSpPr>
          <p:cNvPr id="58377" name="Line 9"/>
          <p:cNvSpPr>
            <a:spLocks noChangeShapeType="1"/>
          </p:cNvSpPr>
          <p:nvPr/>
        </p:nvSpPr>
        <p:spPr bwMode="auto">
          <a:xfrm>
            <a:off x="611188" y="1268413"/>
            <a:ext cx="6191250" cy="0"/>
          </a:xfrm>
          <a:prstGeom prst="line">
            <a:avLst/>
          </a:prstGeom>
          <a:noFill/>
          <a:ln w="38100">
            <a:solidFill>
              <a:schemeClr val="folHlink"/>
            </a:solidFill>
            <a:round/>
            <a:headEnd/>
            <a:tailEnd/>
          </a:ln>
        </p:spPr>
        <p:txBody>
          <a:bodyPr/>
          <a:lstStyle/>
          <a:p>
            <a:endParaRPr lang="de-DE"/>
          </a:p>
        </p:txBody>
      </p:sp>
      <p:sp>
        <p:nvSpPr>
          <p:cNvPr id="58378" name="Line 10"/>
          <p:cNvSpPr>
            <a:spLocks noChangeShapeType="1"/>
          </p:cNvSpPr>
          <p:nvPr/>
        </p:nvSpPr>
        <p:spPr bwMode="auto">
          <a:xfrm>
            <a:off x="2698750" y="1268413"/>
            <a:ext cx="0" cy="4392612"/>
          </a:xfrm>
          <a:prstGeom prst="line">
            <a:avLst/>
          </a:prstGeom>
          <a:noFill/>
          <a:ln w="38100">
            <a:solidFill>
              <a:schemeClr val="folHlink"/>
            </a:solidFill>
            <a:round/>
            <a:headEnd/>
            <a:tailEnd/>
          </a:ln>
        </p:spPr>
        <p:txBody>
          <a:bodyPr/>
          <a:lstStyle/>
          <a:p>
            <a:endParaRPr lang="de-DE"/>
          </a:p>
        </p:txBody>
      </p:sp>
      <p:sp>
        <p:nvSpPr>
          <p:cNvPr id="58379" name="Line 11"/>
          <p:cNvSpPr>
            <a:spLocks noChangeShapeType="1"/>
          </p:cNvSpPr>
          <p:nvPr/>
        </p:nvSpPr>
        <p:spPr bwMode="auto">
          <a:xfrm>
            <a:off x="4757738" y="1268413"/>
            <a:ext cx="0" cy="3241675"/>
          </a:xfrm>
          <a:prstGeom prst="line">
            <a:avLst/>
          </a:prstGeom>
          <a:noFill/>
          <a:ln w="38100">
            <a:solidFill>
              <a:schemeClr val="folHlink"/>
            </a:solidFill>
            <a:round/>
            <a:headEnd/>
            <a:tailEnd/>
          </a:ln>
        </p:spPr>
        <p:txBody>
          <a:bodyPr/>
          <a:lstStyle/>
          <a:p>
            <a:endParaRPr lang="de-DE"/>
          </a:p>
        </p:txBody>
      </p:sp>
      <p:sp>
        <p:nvSpPr>
          <p:cNvPr id="58380" name="Line 12"/>
          <p:cNvSpPr>
            <a:spLocks noChangeShapeType="1"/>
          </p:cNvSpPr>
          <p:nvPr/>
        </p:nvSpPr>
        <p:spPr bwMode="auto">
          <a:xfrm>
            <a:off x="6802438" y="1268413"/>
            <a:ext cx="0" cy="3241675"/>
          </a:xfrm>
          <a:prstGeom prst="line">
            <a:avLst/>
          </a:prstGeom>
          <a:noFill/>
          <a:ln w="38100">
            <a:solidFill>
              <a:schemeClr val="folHlink"/>
            </a:solidFill>
            <a:round/>
            <a:headEnd/>
            <a:tailEnd/>
          </a:ln>
        </p:spPr>
        <p:txBody>
          <a:bodyPr/>
          <a:lstStyle/>
          <a:p>
            <a:endParaRPr lang="de-DE"/>
          </a:p>
        </p:txBody>
      </p:sp>
      <p:sp>
        <p:nvSpPr>
          <p:cNvPr id="58381" name="Line 13"/>
          <p:cNvSpPr>
            <a:spLocks noChangeShapeType="1"/>
          </p:cNvSpPr>
          <p:nvPr/>
        </p:nvSpPr>
        <p:spPr bwMode="auto">
          <a:xfrm>
            <a:off x="611188" y="1268413"/>
            <a:ext cx="0" cy="4392612"/>
          </a:xfrm>
          <a:prstGeom prst="line">
            <a:avLst/>
          </a:prstGeom>
          <a:noFill/>
          <a:ln w="38100">
            <a:solidFill>
              <a:schemeClr val="folHlink"/>
            </a:solidFill>
            <a:round/>
            <a:headEnd/>
            <a:tailEnd/>
          </a:ln>
        </p:spPr>
        <p:txBody>
          <a:bodyPr/>
          <a:lstStyle/>
          <a:p>
            <a:endParaRPr lang="de-DE"/>
          </a:p>
        </p:txBody>
      </p:sp>
      <p:sp>
        <p:nvSpPr>
          <p:cNvPr id="58382" name="Text Box 14"/>
          <p:cNvSpPr txBox="1">
            <a:spLocks noChangeArrowheads="1"/>
          </p:cNvSpPr>
          <p:nvPr/>
        </p:nvSpPr>
        <p:spPr bwMode="auto">
          <a:xfrm>
            <a:off x="4211638" y="2420938"/>
            <a:ext cx="476250" cy="366712"/>
          </a:xfrm>
          <a:prstGeom prst="rect">
            <a:avLst/>
          </a:prstGeom>
          <a:solidFill>
            <a:schemeClr val="folHlink"/>
          </a:solidFill>
          <a:ln w="9525">
            <a:noFill/>
            <a:miter lim="800000"/>
            <a:headEnd/>
            <a:tailEnd/>
          </a:ln>
        </p:spPr>
        <p:txBody>
          <a:bodyPr wrap="none">
            <a:spAutoFit/>
          </a:bodyPr>
          <a:lstStyle/>
          <a:p>
            <a:pPr>
              <a:spcBef>
                <a:spcPct val="50000"/>
              </a:spcBef>
            </a:pPr>
            <a:r>
              <a:rPr lang="en-US" sz="1800" b="1">
                <a:solidFill>
                  <a:schemeClr val="bg1"/>
                </a:solidFill>
              </a:rPr>
              <a:t>B4</a:t>
            </a:r>
          </a:p>
        </p:txBody>
      </p:sp>
      <p:sp>
        <p:nvSpPr>
          <p:cNvPr id="58383" name="Text Box 15"/>
          <p:cNvSpPr txBox="1">
            <a:spLocks noChangeArrowheads="1"/>
          </p:cNvSpPr>
          <p:nvPr/>
        </p:nvSpPr>
        <p:spPr bwMode="auto">
          <a:xfrm>
            <a:off x="6254750" y="2420938"/>
            <a:ext cx="476250" cy="366712"/>
          </a:xfrm>
          <a:prstGeom prst="rect">
            <a:avLst/>
          </a:prstGeom>
          <a:solidFill>
            <a:schemeClr val="folHlink"/>
          </a:solidFill>
          <a:ln w="9525">
            <a:noFill/>
            <a:miter lim="800000"/>
            <a:headEnd/>
            <a:tailEnd/>
          </a:ln>
        </p:spPr>
        <p:txBody>
          <a:bodyPr wrap="none">
            <a:spAutoFit/>
          </a:bodyPr>
          <a:lstStyle/>
          <a:p>
            <a:pPr>
              <a:spcBef>
                <a:spcPct val="50000"/>
              </a:spcBef>
            </a:pPr>
            <a:r>
              <a:rPr lang="en-US" sz="1800" b="1">
                <a:solidFill>
                  <a:schemeClr val="bg1"/>
                </a:solidFill>
              </a:rPr>
              <a:t>B5</a:t>
            </a:r>
          </a:p>
        </p:txBody>
      </p:sp>
      <p:sp>
        <p:nvSpPr>
          <p:cNvPr id="58384" name="Text Box 16"/>
          <p:cNvSpPr txBox="1">
            <a:spLocks noChangeArrowheads="1"/>
          </p:cNvSpPr>
          <p:nvPr/>
        </p:nvSpPr>
        <p:spPr bwMode="auto">
          <a:xfrm>
            <a:off x="2173288" y="2420938"/>
            <a:ext cx="476250" cy="366712"/>
          </a:xfrm>
          <a:prstGeom prst="rect">
            <a:avLst/>
          </a:prstGeom>
          <a:solidFill>
            <a:schemeClr val="folHlink"/>
          </a:solidFill>
          <a:ln w="9525">
            <a:noFill/>
            <a:miter lim="800000"/>
            <a:headEnd/>
            <a:tailEnd/>
          </a:ln>
        </p:spPr>
        <p:txBody>
          <a:bodyPr wrap="none">
            <a:spAutoFit/>
          </a:bodyPr>
          <a:lstStyle/>
          <a:p>
            <a:pPr>
              <a:spcBef>
                <a:spcPct val="50000"/>
              </a:spcBef>
            </a:pPr>
            <a:r>
              <a:rPr lang="en-US" sz="1800" b="1">
                <a:solidFill>
                  <a:schemeClr val="bg1"/>
                </a:solidFill>
              </a:rPr>
              <a:t>B3</a:t>
            </a:r>
          </a:p>
        </p:txBody>
      </p:sp>
      <p:sp>
        <p:nvSpPr>
          <p:cNvPr id="58385" name="Text Box 17"/>
          <p:cNvSpPr txBox="1">
            <a:spLocks noChangeArrowheads="1"/>
          </p:cNvSpPr>
          <p:nvPr/>
        </p:nvSpPr>
        <p:spPr bwMode="auto">
          <a:xfrm>
            <a:off x="4211638" y="3494088"/>
            <a:ext cx="476250" cy="366712"/>
          </a:xfrm>
          <a:prstGeom prst="rect">
            <a:avLst/>
          </a:prstGeom>
          <a:solidFill>
            <a:schemeClr val="folHlink"/>
          </a:solidFill>
          <a:ln w="9525">
            <a:noFill/>
            <a:miter lim="800000"/>
            <a:headEnd/>
            <a:tailEnd/>
          </a:ln>
        </p:spPr>
        <p:txBody>
          <a:bodyPr wrap="none">
            <a:spAutoFit/>
          </a:bodyPr>
          <a:lstStyle/>
          <a:p>
            <a:pPr>
              <a:spcBef>
                <a:spcPct val="50000"/>
              </a:spcBef>
            </a:pPr>
            <a:r>
              <a:rPr lang="en-US" sz="1800" b="1">
                <a:solidFill>
                  <a:schemeClr val="bg1"/>
                </a:solidFill>
              </a:rPr>
              <a:t>C4</a:t>
            </a:r>
          </a:p>
        </p:txBody>
      </p:sp>
      <p:sp>
        <p:nvSpPr>
          <p:cNvPr id="58386" name="Text Box 18"/>
          <p:cNvSpPr txBox="1">
            <a:spLocks noChangeArrowheads="1"/>
          </p:cNvSpPr>
          <p:nvPr/>
        </p:nvSpPr>
        <p:spPr bwMode="auto">
          <a:xfrm>
            <a:off x="6254750" y="3494088"/>
            <a:ext cx="476250" cy="366712"/>
          </a:xfrm>
          <a:prstGeom prst="rect">
            <a:avLst/>
          </a:prstGeom>
          <a:solidFill>
            <a:schemeClr val="folHlink"/>
          </a:solidFill>
          <a:ln w="9525">
            <a:noFill/>
            <a:miter lim="800000"/>
            <a:headEnd/>
            <a:tailEnd/>
          </a:ln>
        </p:spPr>
        <p:txBody>
          <a:bodyPr wrap="none">
            <a:spAutoFit/>
          </a:bodyPr>
          <a:lstStyle/>
          <a:p>
            <a:pPr>
              <a:spcBef>
                <a:spcPct val="50000"/>
              </a:spcBef>
            </a:pPr>
            <a:r>
              <a:rPr lang="en-US" sz="1800" b="1">
                <a:solidFill>
                  <a:schemeClr val="bg1"/>
                </a:solidFill>
              </a:rPr>
              <a:t>C5</a:t>
            </a:r>
          </a:p>
        </p:txBody>
      </p:sp>
      <p:sp>
        <p:nvSpPr>
          <p:cNvPr id="58387" name="Text Box 19"/>
          <p:cNvSpPr txBox="1">
            <a:spLocks noChangeArrowheads="1"/>
          </p:cNvSpPr>
          <p:nvPr/>
        </p:nvSpPr>
        <p:spPr bwMode="auto">
          <a:xfrm>
            <a:off x="2173288" y="3494088"/>
            <a:ext cx="476250" cy="366712"/>
          </a:xfrm>
          <a:prstGeom prst="rect">
            <a:avLst/>
          </a:prstGeom>
          <a:solidFill>
            <a:schemeClr val="folHlink"/>
          </a:solidFill>
          <a:ln w="9525">
            <a:noFill/>
            <a:miter lim="800000"/>
            <a:headEnd/>
            <a:tailEnd/>
          </a:ln>
        </p:spPr>
        <p:txBody>
          <a:bodyPr wrap="none">
            <a:spAutoFit/>
          </a:bodyPr>
          <a:lstStyle/>
          <a:p>
            <a:pPr>
              <a:spcBef>
                <a:spcPct val="50000"/>
              </a:spcBef>
            </a:pPr>
            <a:r>
              <a:rPr lang="en-US" sz="1800" b="1">
                <a:solidFill>
                  <a:schemeClr val="bg1"/>
                </a:solidFill>
              </a:rPr>
              <a:t>C3</a:t>
            </a:r>
          </a:p>
        </p:txBody>
      </p:sp>
      <p:sp>
        <p:nvSpPr>
          <p:cNvPr id="58388" name="Text Box 20"/>
          <p:cNvSpPr txBox="1">
            <a:spLocks noChangeArrowheads="1"/>
          </p:cNvSpPr>
          <p:nvPr/>
        </p:nvSpPr>
        <p:spPr bwMode="auto">
          <a:xfrm>
            <a:off x="1762125" y="4581525"/>
            <a:ext cx="844550" cy="366713"/>
          </a:xfrm>
          <a:prstGeom prst="rect">
            <a:avLst/>
          </a:prstGeom>
          <a:solidFill>
            <a:schemeClr val="folHlink"/>
          </a:solidFill>
          <a:ln w="9525">
            <a:noFill/>
            <a:miter lim="800000"/>
            <a:headEnd/>
            <a:tailEnd/>
          </a:ln>
        </p:spPr>
        <p:txBody>
          <a:bodyPr wrap="none">
            <a:spAutoFit/>
          </a:bodyPr>
          <a:lstStyle/>
          <a:p>
            <a:pPr>
              <a:spcBef>
                <a:spcPct val="50000"/>
              </a:spcBef>
            </a:pPr>
            <a:r>
              <a:rPr lang="en-US" sz="1800" b="1">
                <a:solidFill>
                  <a:schemeClr val="bg1"/>
                </a:solidFill>
              </a:rPr>
              <a:t>CORE</a:t>
            </a:r>
          </a:p>
        </p:txBody>
      </p:sp>
      <p:sp>
        <p:nvSpPr>
          <p:cNvPr id="58389" name="Text Box 21"/>
          <p:cNvSpPr txBox="1">
            <a:spLocks noChangeArrowheads="1"/>
          </p:cNvSpPr>
          <p:nvPr/>
        </p:nvSpPr>
        <p:spPr bwMode="auto">
          <a:xfrm>
            <a:off x="4211638" y="1341438"/>
            <a:ext cx="476250" cy="366712"/>
          </a:xfrm>
          <a:prstGeom prst="rect">
            <a:avLst/>
          </a:prstGeom>
          <a:solidFill>
            <a:schemeClr val="folHlink"/>
          </a:solidFill>
          <a:ln w="9525">
            <a:noFill/>
            <a:miter lim="800000"/>
            <a:headEnd/>
            <a:tailEnd/>
          </a:ln>
        </p:spPr>
        <p:txBody>
          <a:bodyPr wrap="none">
            <a:spAutoFit/>
          </a:bodyPr>
          <a:lstStyle/>
          <a:p>
            <a:pPr>
              <a:spcBef>
                <a:spcPct val="50000"/>
              </a:spcBef>
            </a:pPr>
            <a:r>
              <a:rPr lang="en-US" sz="1800" b="1">
                <a:solidFill>
                  <a:schemeClr val="bg1"/>
                </a:solidFill>
              </a:rPr>
              <a:t>A4</a:t>
            </a:r>
          </a:p>
        </p:txBody>
      </p:sp>
      <p:sp>
        <p:nvSpPr>
          <p:cNvPr id="58390" name="Text Box 22"/>
          <p:cNvSpPr txBox="1">
            <a:spLocks noChangeArrowheads="1"/>
          </p:cNvSpPr>
          <p:nvPr/>
        </p:nvSpPr>
        <p:spPr bwMode="auto">
          <a:xfrm>
            <a:off x="6254750" y="1341438"/>
            <a:ext cx="476250" cy="366712"/>
          </a:xfrm>
          <a:prstGeom prst="rect">
            <a:avLst/>
          </a:prstGeom>
          <a:solidFill>
            <a:schemeClr val="folHlink"/>
          </a:solidFill>
          <a:ln w="9525">
            <a:noFill/>
            <a:miter lim="800000"/>
            <a:headEnd/>
            <a:tailEnd/>
          </a:ln>
        </p:spPr>
        <p:txBody>
          <a:bodyPr wrap="none">
            <a:spAutoFit/>
          </a:bodyPr>
          <a:lstStyle/>
          <a:p>
            <a:pPr>
              <a:spcBef>
                <a:spcPct val="50000"/>
              </a:spcBef>
            </a:pPr>
            <a:r>
              <a:rPr lang="en-US" sz="1800" b="1">
                <a:solidFill>
                  <a:schemeClr val="bg1"/>
                </a:solidFill>
              </a:rPr>
              <a:t>A5</a:t>
            </a:r>
          </a:p>
        </p:txBody>
      </p:sp>
      <p:sp>
        <p:nvSpPr>
          <p:cNvPr id="58391" name="Text Box 23"/>
          <p:cNvSpPr txBox="1">
            <a:spLocks noChangeArrowheads="1"/>
          </p:cNvSpPr>
          <p:nvPr/>
        </p:nvSpPr>
        <p:spPr bwMode="auto">
          <a:xfrm>
            <a:off x="2173288" y="1341438"/>
            <a:ext cx="476250" cy="366712"/>
          </a:xfrm>
          <a:prstGeom prst="rect">
            <a:avLst/>
          </a:prstGeom>
          <a:solidFill>
            <a:schemeClr val="folHlink"/>
          </a:solidFill>
          <a:ln w="9525">
            <a:noFill/>
            <a:miter lim="800000"/>
            <a:headEnd/>
            <a:tailEnd/>
          </a:ln>
        </p:spPr>
        <p:txBody>
          <a:bodyPr wrap="none">
            <a:spAutoFit/>
          </a:bodyPr>
          <a:lstStyle/>
          <a:p>
            <a:pPr>
              <a:spcBef>
                <a:spcPct val="50000"/>
              </a:spcBef>
            </a:pPr>
            <a:r>
              <a:rPr lang="en-US" sz="1800" b="1">
                <a:solidFill>
                  <a:schemeClr val="bg1"/>
                </a:solidFill>
              </a:rPr>
              <a:t>A3</a:t>
            </a:r>
          </a:p>
        </p:txBody>
      </p:sp>
      <p:sp>
        <p:nvSpPr>
          <p:cNvPr id="58392" name="Rectangle 24"/>
          <p:cNvSpPr>
            <a:spLocks noChangeArrowheads="1"/>
          </p:cNvSpPr>
          <p:nvPr/>
        </p:nvSpPr>
        <p:spPr bwMode="auto">
          <a:xfrm>
            <a:off x="6443663" y="5832475"/>
            <a:ext cx="2851150" cy="762000"/>
          </a:xfrm>
          <a:prstGeom prst="rect">
            <a:avLst/>
          </a:prstGeom>
          <a:solidFill>
            <a:schemeClr val="bg1"/>
          </a:solidFill>
          <a:ln w="76200">
            <a:noFill/>
            <a:miter lim="800000"/>
            <a:headEnd/>
            <a:tailEnd/>
          </a:ln>
        </p:spPr>
        <p:txBody>
          <a:bodyPr wrap="none" anchor="ctr"/>
          <a:lstStyle/>
          <a:p>
            <a:endParaRPr lang="it-IT"/>
          </a:p>
        </p:txBody>
      </p:sp>
      <p:sp>
        <p:nvSpPr>
          <p:cNvPr id="58393" name="Text Box 25"/>
          <p:cNvSpPr txBox="1">
            <a:spLocks noChangeAspect="1" noChangeArrowheads="1"/>
          </p:cNvSpPr>
          <p:nvPr/>
        </p:nvSpPr>
        <p:spPr bwMode="auto">
          <a:xfrm>
            <a:off x="7069138" y="4449763"/>
            <a:ext cx="420687" cy="314325"/>
          </a:xfrm>
          <a:prstGeom prst="rect">
            <a:avLst/>
          </a:prstGeom>
          <a:solidFill>
            <a:srgbClr val="006600"/>
          </a:solidFill>
          <a:ln w="9525">
            <a:solidFill>
              <a:schemeClr val="accent1"/>
            </a:solidFill>
            <a:miter lim="800000"/>
            <a:headEnd/>
            <a:tailEnd/>
          </a:ln>
        </p:spPr>
        <p:txBody>
          <a:bodyPr wrap="none">
            <a:spAutoFit/>
          </a:bodyPr>
          <a:lstStyle/>
          <a:p>
            <a:pPr>
              <a:spcBef>
                <a:spcPct val="50000"/>
              </a:spcBef>
            </a:pPr>
            <a:r>
              <a:rPr lang="en-US" sz="1400" b="1">
                <a:solidFill>
                  <a:schemeClr val="bg1"/>
                </a:solidFill>
                <a:cs typeface="Arial" pitchFamily="34" charset="0"/>
              </a:rPr>
              <a:t>C4</a:t>
            </a:r>
          </a:p>
        </p:txBody>
      </p:sp>
      <p:sp>
        <p:nvSpPr>
          <p:cNvPr id="58394" name="Text Box 26"/>
          <p:cNvSpPr txBox="1">
            <a:spLocks noChangeAspect="1" noChangeArrowheads="1"/>
          </p:cNvSpPr>
          <p:nvPr/>
        </p:nvSpPr>
        <p:spPr bwMode="auto">
          <a:xfrm>
            <a:off x="6816725" y="5129213"/>
            <a:ext cx="420688" cy="314325"/>
          </a:xfrm>
          <a:prstGeom prst="rect">
            <a:avLst/>
          </a:prstGeom>
          <a:solidFill>
            <a:srgbClr val="006600"/>
          </a:solidFill>
          <a:ln w="9525">
            <a:solidFill>
              <a:schemeClr val="accent1"/>
            </a:solidFill>
            <a:miter lim="800000"/>
            <a:headEnd/>
            <a:tailEnd/>
          </a:ln>
        </p:spPr>
        <p:txBody>
          <a:bodyPr wrap="none">
            <a:spAutoFit/>
          </a:bodyPr>
          <a:lstStyle/>
          <a:p>
            <a:pPr>
              <a:spcBef>
                <a:spcPct val="50000"/>
              </a:spcBef>
            </a:pPr>
            <a:r>
              <a:rPr lang="en-GB" sz="1400" b="1">
                <a:solidFill>
                  <a:schemeClr val="bg1"/>
                </a:solidFill>
                <a:cs typeface="Arial" pitchFamily="34" charset="0"/>
              </a:rPr>
              <a:t>D4</a:t>
            </a:r>
            <a:endParaRPr lang="en-US" sz="1400" b="1">
              <a:solidFill>
                <a:schemeClr val="bg1"/>
              </a:solidFill>
              <a:cs typeface="Arial" pitchFamily="34" charset="0"/>
            </a:endParaRPr>
          </a:p>
        </p:txBody>
      </p:sp>
      <p:sp>
        <p:nvSpPr>
          <p:cNvPr id="58395" name="Text Box 27"/>
          <p:cNvSpPr txBox="1">
            <a:spLocks noChangeAspect="1" noChangeArrowheads="1"/>
          </p:cNvSpPr>
          <p:nvPr/>
        </p:nvSpPr>
        <p:spPr bwMode="auto">
          <a:xfrm>
            <a:off x="7094538" y="5832475"/>
            <a:ext cx="411162" cy="314325"/>
          </a:xfrm>
          <a:prstGeom prst="rect">
            <a:avLst/>
          </a:prstGeom>
          <a:solidFill>
            <a:srgbClr val="006600"/>
          </a:solidFill>
          <a:ln w="9525">
            <a:solidFill>
              <a:schemeClr val="accent1"/>
            </a:solidFill>
            <a:miter lim="800000"/>
            <a:headEnd/>
            <a:tailEnd/>
          </a:ln>
        </p:spPr>
        <p:txBody>
          <a:bodyPr wrap="none">
            <a:spAutoFit/>
          </a:bodyPr>
          <a:lstStyle/>
          <a:p>
            <a:pPr>
              <a:spcBef>
                <a:spcPct val="50000"/>
              </a:spcBef>
            </a:pPr>
            <a:r>
              <a:rPr lang="en-GB" sz="1400" b="1">
                <a:solidFill>
                  <a:schemeClr val="bg1"/>
                </a:solidFill>
                <a:cs typeface="Arial" pitchFamily="34" charset="0"/>
              </a:rPr>
              <a:t>E4</a:t>
            </a:r>
            <a:endParaRPr lang="en-US" sz="1400" b="1">
              <a:solidFill>
                <a:schemeClr val="bg1"/>
              </a:solidFill>
              <a:cs typeface="Arial" pitchFamily="34" charset="0"/>
            </a:endParaRPr>
          </a:p>
        </p:txBody>
      </p:sp>
      <p:sp>
        <p:nvSpPr>
          <p:cNvPr id="58396" name="Text Box 28"/>
          <p:cNvSpPr txBox="1">
            <a:spLocks noChangeAspect="1" noChangeArrowheads="1"/>
          </p:cNvSpPr>
          <p:nvPr/>
        </p:nvSpPr>
        <p:spPr bwMode="auto">
          <a:xfrm>
            <a:off x="7961313" y="5813425"/>
            <a:ext cx="400050" cy="314325"/>
          </a:xfrm>
          <a:prstGeom prst="rect">
            <a:avLst/>
          </a:prstGeom>
          <a:solidFill>
            <a:srgbClr val="006600"/>
          </a:solidFill>
          <a:ln w="9525">
            <a:solidFill>
              <a:schemeClr val="accent1"/>
            </a:solidFill>
            <a:miter lim="800000"/>
            <a:headEnd/>
            <a:tailEnd/>
          </a:ln>
        </p:spPr>
        <p:txBody>
          <a:bodyPr wrap="none">
            <a:spAutoFit/>
          </a:bodyPr>
          <a:lstStyle/>
          <a:p>
            <a:pPr>
              <a:spcBef>
                <a:spcPct val="50000"/>
              </a:spcBef>
            </a:pPr>
            <a:r>
              <a:rPr lang="en-GB" sz="1400" b="1">
                <a:solidFill>
                  <a:schemeClr val="bg1"/>
                </a:solidFill>
                <a:cs typeface="Arial" pitchFamily="34" charset="0"/>
              </a:rPr>
              <a:t>F4</a:t>
            </a:r>
            <a:endParaRPr lang="en-US" sz="1400" b="1">
              <a:solidFill>
                <a:schemeClr val="bg1"/>
              </a:solidFill>
              <a:cs typeface="Arial" pitchFamily="34" charset="0"/>
            </a:endParaRPr>
          </a:p>
        </p:txBody>
      </p:sp>
      <p:sp>
        <p:nvSpPr>
          <p:cNvPr id="58397" name="Text Box 29"/>
          <p:cNvSpPr txBox="1">
            <a:spLocks noChangeAspect="1" noChangeArrowheads="1"/>
          </p:cNvSpPr>
          <p:nvPr/>
        </p:nvSpPr>
        <p:spPr bwMode="auto">
          <a:xfrm>
            <a:off x="8294688" y="5245100"/>
            <a:ext cx="420687" cy="314325"/>
          </a:xfrm>
          <a:prstGeom prst="rect">
            <a:avLst/>
          </a:prstGeom>
          <a:solidFill>
            <a:srgbClr val="006600"/>
          </a:solidFill>
          <a:ln w="9525">
            <a:solidFill>
              <a:schemeClr val="accent1"/>
            </a:solidFill>
            <a:miter lim="800000"/>
            <a:headEnd/>
            <a:tailEnd/>
          </a:ln>
        </p:spPr>
        <p:txBody>
          <a:bodyPr wrap="none">
            <a:spAutoFit/>
          </a:bodyPr>
          <a:lstStyle/>
          <a:p>
            <a:pPr>
              <a:spcBef>
                <a:spcPct val="50000"/>
              </a:spcBef>
            </a:pPr>
            <a:r>
              <a:rPr lang="en-GB" sz="1400" b="1">
                <a:solidFill>
                  <a:schemeClr val="bg1"/>
                </a:solidFill>
                <a:cs typeface="Arial" pitchFamily="34" charset="0"/>
              </a:rPr>
              <a:t>A4</a:t>
            </a:r>
            <a:endParaRPr lang="en-US" sz="1400" b="1">
              <a:solidFill>
                <a:schemeClr val="bg1"/>
              </a:solidFill>
              <a:cs typeface="Arial" pitchFamily="34" charset="0"/>
            </a:endParaRPr>
          </a:p>
        </p:txBody>
      </p:sp>
      <p:sp>
        <p:nvSpPr>
          <p:cNvPr id="58398" name="Text Box 30"/>
          <p:cNvSpPr txBox="1">
            <a:spLocks noChangeAspect="1" noChangeArrowheads="1"/>
          </p:cNvSpPr>
          <p:nvPr/>
        </p:nvSpPr>
        <p:spPr bwMode="auto">
          <a:xfrm>
            <a:off x="8027988" y="4445000"/>
            <a:ext cx="420687" cy="314325"/>
          </a:xfrm>
          <a:prstGeom prst="rect">
            <a:avLst/>
          </a:prstGeom>
          <a:solidFill>
            <a:srgbClr val="006600"/>
          </a:solidFill>
          <a:ln w="9525">
            <a:solidFill>
              <a:schemeClr val="accent1"/>
            </a:solidFill>
            <a:miter lim="800000"/>
            <a:headEnd/>
            <a:tailEnd/>
          </a:ln>
        </p:spPr>
        <p:txBody>
          <a:bodyPr wrap="none">
            <a:spAutoFit/>
          </a:bodyPr>
          <a:lstStyle/>
          <a:p>
            <a:pPr>
              <a:spcBef>
                <a:spcPct val="50000"/>
              </a:spcBef>
            </a:pPr>
            <a:r>
              <a:rPr lang="en-GB" sz="1400" b="1">
                <a:solidFill>
                  <a:schemeClr val="bg1"/>
                </a:solidFill>
                <a:cs typeface="Arial" pitchFamily="34" charset="0"/>
              </a:rPr>
              <a:t>B4</a:t>
            </a:r>
            <a:endParaRPr lang="en-US" sz="1400" b="1">
              <a:solidFill>
                <a:schemeClr val="bg1"/>
              </a:solidFill>
              <a:cs typeface="Arial" pitchFamily="34" charset="0"/>
            </a:endParaRPr>
          </a:p>
        </p:txBody>
      </p:sp>
      <p:sp>
        <p:nvSpPr>
          <p:cNvPr id="58399" name="Line 31"/>
          <p:cNvSpPr>
            <a:spLocks noChangeAspect="1" noChangeShapeType="1"/>
          </p:cNvSpPr>
          <p:nvPr/>
        </p:nvSpPr>
        <p:spPr bwMode="auto">
          <a:xfrm rot="5400000">
            <a:off x="7695407" y="3704431"/>
            <a:ext cx="0" cy="1154113"/>
          </a:xfrm>
          <a:prstGeom prst="line">
            <a:avLst/>
          </a:prstGeom>
          <a:noFill/>
          <a:ln w="19050">
            <a:solidFill>
              <a:schemeClr val="tx1"/>
            </a:solidFill>
            <a:round/>
            <a:headEnd/>
            <a:tailEnd/>
          </a:ln>
        </p:spPr>
        <p:txBody>
          <a:bodyPr/>
          <a:lstStyle/>
          <a:p>
            <a:endParaRPr lang="de-DE"/>
          </a:p>
        </p:txBody>
      </p:sp>
      <p:sp>
        <p:nvSpPr>
          <p:cNvPr id="58400" name="Line 32"/>
          <p:cNvSpPr>
            <a:spLocks noChangeAspect="1" noChangeShapeType="1"/>
          </p:cNvSpPr>
          <p:nvPr/>
        </p:nvSpPr>
        <p:spPr bwMode="auto">
          <a:xfrm rot="5400000" flipH="1" flipV="1">
            <a:off x="8064500" y="5435600"/>
            <a:ext cx="977900" cy="546100"/>
          </a:xfrm>
          <a:prstGeom prst="line">
            <a:avLst/>
          </a:prstGeom>
          <a:noFill/>
          <a:ln w="19050">
            <a:solidFill>
              <a:schemeClr val="tx1"/>
            </a:solidFill>
            <a:round/>
            <a:headEnd/>
            <a:tailEnd/>
          </a:ln>
        </p:spPr>
        <p:txBody>
          <a:bodyPr/>
          <a:lstStyle/>
          <a:p>
            <a:endParaRPr lang="de-DE"/>
          </a:p>
        </p:txBody>
      </p:sp>
      <p:sp>
        <p:nvSpPr>
          <p:cNvPr id="58401" name="Line 33"/>
          <p:cNvSpPr>
            <a:spLocks noChangeAspect="1" noChangeShapeType="1"/>
          </p:cNvSpPr>
          <p:nvPr/>
        </p:nvSpPr>
        <p:spPr bwMode="auto">
          <a:xfrm rot="5400000" flipV="1">
            <a:off x="6376194" y="5441156"/>
            <a:ext cx="958850" cy="554038"/>
          </a:xfrm>
          <a:prstGeom prst="line">
            <a:avLst/>
          </a:prstGeom>
          <a:noFill/>
          <a:ln w="19050">
            <a:solidFill>
              <a:schemeClr val="tx1"/>
            </a:solidFill>
            <a:round/>
            <a:headEnd/>
            <a:tailEnd/>
          </a:ln>
        </p:spPr>
        <p:txBody>
          <a:bodyPr/>
          <a:lstStyle/>
          <a:p>
            <a:endParaRPr lang="de-DE"/>
          </a:p>
        </p:txBody>
      </p:sp>
      <p:sp>
        <p:nvSpPr>
          <p:cNvPr id="58402" name="Line 34"/>
          <p:cNvSpPr>
            <a:spLocks noChangeAspect="1" noChangeShapeType="1"/>
          </p:cNvSpPr>
          <p:nvPr/>
        </p:nvSpPr>
        <p:spPr bwMode="auto">
          <a:xfrm rot="5400000" flipV="1">
            <a:off x="8080376" y="4473575"/>
            <a:ext cx="938212" cy="554037"/>
          </a:xfrm>
          <a:prstGeom prst="line">
            <a:avLst/>
          </a:prstGeom>
          <a:noFill/>
          <a:ln w="19050">
            <a:solidFill>
              <a:schemeClr val="tx1"/>
            </a:solidFill>
            <a:round/>
            <a:headEnd/>
            <a:tailEnd/>
          </a:ln>
        </p:spPr>
        <p:txBody>
          <a:bodyPr/>
          <a:lstStyle/>
          <a:p>
            <a:endParaRPr lang="de-DE"/>
          </a:p>
        </p:txBody>
      </p:sp>
      <p:sp>
        <p:nvSpPr>
          <p:cNvPr id="58403" name="Line 35"/>
          <p:cNvSpPr>
            <a:spLocks noChangeAspect="1" noChangeShapeType="1"/>
          </p:cNvSpPr>
          <p:nvPr/>
        </p:nvSpPr>
        <p:spPr bwMode="auto">
          <a:xfrm rot="5400000" flipH="1" flipV="1">
            <a:off x="6369844" y="4490244"/>
            <a:ext cx="957262" cy="539750"/>
          </a:xfrm>
          <a:prstGeom prst="line">
            <a:avLst/>
          </a:prstGeom>
          <a:noFill/>
          <a:ln w="19050">
            <a:solidFill>
              <a:schemeClr val="tx1"/>
            </a:solidFill>
            <a:round/>
            <a:headEnd/>
            <a:tailEnd/>
          </a:ln>
        </p:spPr>
        <p:txBody>
          <a:bodyPr/>
          <a:lstStyle/>
          <a:p>
            <a:endParaRPr lang="de-DE"/>
          </a:p>
        </p:txBody>
      </p:sp>
      <p:sp>
        <p:nvSpPr>
          <p:cNvPr id="58404" name="Line 36"/>
          <p:cNvSpPr>
            <a:spLocks noChangeAspect="1" noChangeShapeType="1"/>
          </p:cNvSpPr>
          <p:nvPr/>
        </p:nvSpPr>
        <p:spPr bwMode="auto">
          <a:xfrm rot="5400000">
            <a:off x="7706519" y="5623719"/>
            <a:ext cx="0" cy="1147762"/>
          </a:xfrm>
          <a:prstGeom prst="line">
            <a:avLst/>
          </a:prstGeom>
          <a:noFill/>
          <a:ln w="19050">
            <a:solidFill>
              <a:schemeClr val="tx1"/>
            </a:solidFill>
            <a:round/>
            <a:headEnd/>
            <a:tailEnd/>
          </a:ln>
        </p:spPr>
        <p:txBody>
          <a:bodyPr/>
          <a:lstStyle/>
          <a:p>
            <a:endParaRPr lang="de-DE"/>
          </a:p>
        </p:txBody>
      </p:sp>
      <p:sp>
        <p:nvSpPr>
          <p:cNvPr id="58405" name="Line 37"/>
          <p:cNvSpPr>
            <a:spLocks noChangeAspect="1" noChangeShapeType="1"/>
          </p:cNvSpPr>
          <p:nvPr/>
        </p:nvSpPr>
        <p:spPr bwMode="auto">
          <a:xfrm rot="5400000" flipV="1">
            <a:off x="7235825" y="4357688"/>
            <a:ext cx="966788" cy="1712912"/>
          </a:xfrm>
          <a:prstGeom prst="line">
            <a:avLst/>
          </a:prstGeom>
          <a:noFill/>
          <a:ln w="19050">
            <a:solidFill>
              <a:schemeClr val="tx1"/>
            </a:solidFill>
            <a:round/>
            <a:headEnd/>
            <a:tailEnd/>
          </a:ln>
        </p:spPr>
        <p:txBody>
          <a:bodyPr/>
          <a:lstStyle/>
          <a:p>
            <a:endParaRPr lang="de-DE"/>
          </a:p>
        </p:txBody>
      </p:sp>
      <p:sp>
        <p:nvSpPr>
          <p:cNvPr id="58406" name="Line 38"/>
          <p:cNvSpPr>
            <a:spLocks noChangeAspect="1" noChangeShapeType="1"/>
          </p:cNvSpPr>
          <p:nvPr/>
        </p:nvSpPr>
        <p:spPr bwMode="auto">
          <a:xfrm rot="5400000">
            <a:off x="7211218" y="4364832"/>
            <a:ext cx="957263" cy="1701800"/>
          </a:xfrm>
          <a:prstGeom prst="line">
            <a:avLst/>
          </a:prstGeom>
          <a:noFill/>
          <a:ln w="19050">
            <a:solidFill>
              <a:schemeClr val="tx1"/>
            </a:solidFill>
            <a:round/>
            <a:headEnd/>
            <a:tailEnd/>
          </a:ln>
        </p:spPr>
        <p:txBody>
          <a:bodyPr/>
          <a:lstStyle/>
          <a:p>
            <a:endParaRPr lang="de-DE"/>
          </a:p>
        </p:txBody>
      </p:sp>
      <p:sp>
        <p:nvSpPr>
          <p:cNvPr id="58407" name="Line 39"/>
          <p:cNvSpPr>
            <a:spLocks noChangeAspect="1" noChangeShapeType="1"/>
          </p:cNvSpPr>
          <p:nvPr/>
        </p:nvSpPr>
        <p:spPr bwMode="auto">
          <a:xfrm rot="5400000">
            <a:off x="6747669" y="5239544"/>
            <a:ext cx="1916112" cy="0"/>
          </a:xfrm>
          <a:prstGeom prst="line">
            <a:avLst/>
          </a:prstGeom>
          <a:noFill/>
          <a:ln w="19050">
            <a:solidFill>
              <a:schemeClr val="tx1"/>
            </a:solidFill>
            <a:round/>
            <a:headEnd/>
            <a:tailEnd/>
          </a:ln>
        </p:spPr>
        <p:txBody>
          <a:bodyPr/>
          <a:lstStyle/>
          <a:p>
            <a:endParaRPr lang="de-DE"/>
          </a:p>
        </p:txBody>
      </p:sp>
      <p:sp>
        <p:nvSpPr>
          <p:cNvPr id="58408" name="Line 40"/>
          <p:cNvSpPr>
            <a:spLocks noChangeAspect="1" noChangeShapeType="1"/>
          </p:cNvSpPr>
          <p:nvPr/>
        </p:nvSpPr>
        <p:spPr bwMode="auto">
          <a:xfrm rot="5400000" flipV="1">
            <a:off x="8420894" y="4504531"/>
            <a:ext cx="0" cy="1430338"/>
          </a:xfrm>
          <a:prstGeom prst="line">
            <a:avLst/>
          </a:prstGeom>
          <a:noFill/>
          <a:ln w="57150">
            <a:solidFill>
              <a:schemeClr val="tx1"/>
            </a:solidFill>
            <a:round/>
            <a:headEnd/>
            <a:tailEnd type="triangle" w="med" len="med"/>
          </a:ln>
        </p:spPr>
        <p:txBody>
          <a:bodyPr/>
          <a:lstStyle/>
          <a:p>
            <a:endParaRPr lang="de-DE"/>
          </a:p>
        </p:txBody>
      </p:sp>
      <p:sp>
        <p:nvSpPr>
          <p:cNvPr id="58409" name="Line 41"/>
          <p:cNvSpPr>
            <a:spLocks noChangeAspect="1" noChangeShapeType="1"/>
          </p:cNvSpPr>
          <p:nvPr/>
        </p:nvSpPr>
        <p:spPr bwMode="auto">
          <a:xfrm rot="16200000" flipV="1">
            <a:off x="7000081" y="4495007"/>
            <a:ext cx="1411287" cy="0"/>
          </a:xfrm>
          <a:prstGeom prst="line">
            <a:avLst/>
          </a:prstGeom>
          <a:noFill/>
          <a:ln w="57150">
            <a:solidFill>
              <a:schemeClr val="tx1"/>
            </a:solidFill>
            <a:round/>
            <a:headEnd/>
            <a:tailEnd type="triangle" w="med" len="med"/>
          </a:ln>
        </p:spPr>
        <p:txBody>
          <a:bodyPr/>
          <a:lstStyle/>
          <a:p>
            <a:endParaRPr lang="de-DE"/>
          </a:p>
        </p:txBody>
      </p:sp>
      <p:sp>
        <p:nvSpPr>
          <p:cNvPr id="58410" name="Line 42"/>
          <p:cNvSpPr>
            <a:spLocks noChangeAspect="1" noChangeShapeType="1"/>
          </p:cNvSpPr>
          <p:nvPr/>
        </p:nvSpPr>
        <p:spPr bwMode="auto">
          <a:xfrm flipV="1">
            <a:off x="7934325" y="4318000"/>
            <a:ext cx="0" cy="604838"/>
          </a:xfrm>
          <a:prstGeom prst="line">
            <a:avLst/>
          </a:prstGeom>
          <a:noFill/>
          <a:ln w="9525">
            <a:solidFill>
              <a:schemeClr val="tx1"/>
            </a:solidFill>
            <a:round/>
            <a:headEnd/>
            <a:tailEnd/>
          </a:ln>
        </p:spPr>
        <p:txBody>
          <a:bodyPr/>
          <a:lstStyle/>
          <a:p>
            <a:endParaRPr lang="de-DE"/>
          </a:p>
        </p:txBody>
      </p:sp>
      <p:sp>
        <p:nvSpPr>
          <p:cNvPr id="58411" name="Text Box 43"/>
          <p:cNvSpPr txBox="1">
            <a:spLocks noChangeAspect="1" noChangeArrowheads="1"/>
          </p:cNvSpPr>
          <p:nvPr/>
        </p:nvSpPr>
        <p:spPr bwMode="auto">
          <a:xfrm>
            <a:off x="8785225" y="5175250"/>
            <a:ext cx="755650" cy="396875"/>
          </a:xfrm>
          <a:prstGeom prst="rect">
            <a:avLst/>
          </a:prstGeom>
          <a:noFill/>
          <a:ln w="9525">
            <a:noFill/>
            <a:miter lim="800000"/>
            <a:headEnd/>
            <a:tailEnd/>
          </a:ln>
        </p:spPr>
        <p:txBody>
          <a:bodyPr>
            <a:spAutoFit/>
          </a:bodyPr>
          <a:lstStyle/>
          <a:p>
            <a:pPr>
              <a:spcBef>
                <a:spcPct val="50000"/>
              </a:spcBef>
            </a:pPr>
            <a:r>
              <a:rPr lang="en-US" sz="2000" b="1"/>
              <a:t>x</a:t>
            </a:r>
          </a:p>
        </p:txBody>
      </p:sp>
      <p:sp>
        <p:nvSpPr>
          <p:cNvPr id="58412" name="Text Box 44"/>
          <p:cNvSpPr txBox="1">
            <a:spLocks noChangeAspect="1" noChangeArrowheads="1"/>
          </p:cNvSpPr>
          <p:nvPr/>
        </p:nvSpPr>
        <p:spPr bwMode="auto">
          <a:xfrm>
            <a:off x="7724775" y="3813175"/>
            <a:ext cx="755650" cy="396875"/>
          </a:xfrm>
          <a:prstGeom prst="rect">
            <a:avLst/>
          </a:prstGeom>
          <a:noFill/>
          <a:ln w="9525">
            <a:noFill/>
            <a:miter lim="800000"/>
            <a:headEnd/>
            <a:tailEnd/>
          </a:ln>
        </p:spPr>
        <p:txBody>
          <a:bodyPr>
            <a:spAutoFit/>
          </a:bodyPr>
          <a:lstStyle/>
          <a:p>
            <a:pPr>
              <a:spcBef>
                <a:spcPct val="50000"/>
              </a:spcBef>
            </a:pPr>
            <a:r>
              <a:rPr lang="en-US" sz="2000" b="1"/>
              <a:t>y</a:t>
            </a:r>
          </a:p>
        </p:txBody>
      </p:sp>
      <p:sp>
        <p:nvSpPr>
          <p:cNvPr id="58413" name="Oval 45"/>
          <p:cNvSpPr>
            <a:spLocks noChangeAspect="1" noChangeArrowheads="1"/>
          </p:cNvSpPr>
          <p:nvPr/>
        </p:nvSpPr>
        <p:spPr bwMode="auto">
          <a:xfrm>
            <a:off x="7889875" y="4873625"/>
            <a:ext cx="87313" cy="88900"/>
          </a:xfrm>
          <a:prstGeom prst="ellipse">
            <a:avLst/>
          </a:prstGeom>
          <a:solidFill>
            <a:schemeClr val="folHlink"/>
          </a:solidFill>
          <a:ln w="9525">
            <a:noFill/>
            <a:round/>
            <a:headEnd/>
            <a:tailEnd/>
          </a:ln>
        </p:spPr>
        <p:txBody>
          <a:bodyPr wrap="none" anchor="ctr"/>
          <a:lstStyle/>
          <a:p>
            <a:endParaRPr lang="en-GB" sz="1200"/>
          </a:p>
        </p:txBody>
      </p:sp>
      <p:sp>
        <p:nvSpPr>
          <p:cNvPr id="58414" name="Oval 46"/>
          <p:cNvSpPr>
            <a:spLocks noChangeAspect="1" noChangeArrowheads="1"/>
          </p:cNvSpPr>
          <p:nvPr/>
        </p:nvSpPr>
        <p:spPr bwMode="auto">
          <a:xfrm>
            <a:off x="7889875" y="4581525"/>
            <a:ext cx="87313" cy="88900"/>
          </a:xfrm>
          <a:prstGeom prst="ellipse">
            <a:avLst/>
          </a:prstGeom>
          <a:solidFill>
            <a:schemeClr val="folHlink"/>
          </a:solidFill>
          <a:ln w="9525">
            <a:noFill/>
            <a:round/>
            <a:headEnd/>
            <a:tailEnd/>
          </a:ln>
        </p:spPr>
        <p:txBody>
          <a:bodyPr wrap="none" anchor="ctr"/>
          <a:lstStyle/>
          <a:p>
            <a:endParaRPr lang="en-GB" sz="1200"/>
          </a:p>
        </p:txBody>
      </p:sp>
      <p:sp>
        <p:nvSpPr>
          <p:cNvPr id="58415" name="Oval 47"/>
          <p:cNvSpPr>
            <a:spLocks noChangeAspect="1" noChangeArrowheads="1"/>
          </p:cNvSpPr>
          <p:nvPr/>
        </p:nvSpPr>
        <p:spPr bwMode="auto">
          <a:xfrm>
            <a:off x="7889875" y="4445000"/>
            <a:ext cx="87313" cy="88900"/>
          </a:xfrm>
          <a:prstGeom prst="ellipse">
            <a:avLst/>
          </a:prstGeom>
          <a:solidFill>
            <a:schemeClr val="folHlink"/>
          </a:solidFill>
          <a:ln w="9525">
            <a:noFill/>
            <a:round/>
            <a:headEnd/>
            <a:tailEnd/>
          </a:ln>
        </p:spPr>
        <p:txBody>
          <a:bodyPr wrap="none" anchor="ctr"/>
          <a:lstStyle/>
          <a:p>
            <a:endParaRPr lang="en-GB" sz="1200"/>
          </a:p>
        </p:txBody>
      </p:sp>
      <p:sp>
        <p:nvSpPr>
          <p:cNvPr id="58416" name="Oval 48"/>
          <p:cNvSpPr>
            <a:spLocks noChangeAspect="1" noChangeArrowheads="1"/>
          </p:cNvSpPr>
          <p:nvPr/>
        </p:nvSpPr>
        <p:spPr bwMode="auto">
          <a:xfrm>
            <a:off x="7889875" y="4305300"/>
            <a:ext cx="87313" cy="88900"/>
          </a:xfrm>
          <a:prstGeom prst="ellipse">
            <a:avLst/>
          </a:prstGeom>
          <a:solidFill>
            <a:schemeClr val="folHlink"/>
          </a:solidFill>
          <a:ln w="9525">
            <a:noFill/>
            <a:round/>
            <a:headEnd/>
            <a:tailEnd/>
          </a:ln>
        </p:spPr>
        <p:txBody>
          <a:bodyPr wrap="none" anchor="ctr"/>
          <a:lstStyle/>
          <a:p>
            <a:endParaRPr lang="en-GB" sz="1200"/>
          </a:p>
        </p:txBody>
      </p:sp>
      <p:sp>
        <p:nvSpPr>
          <p:cNvPr id="58417" name="Oval 49"/>
          <p:cNvSpPr>
            <a:spLocks noChangeAspect="1" noChangeArrowheads="1"/>
          </p:cNvSpPr>
          <p:nvPr/>
        </p:nvSpPr>
        <p:spPr bwMode="auto">
          <a:xfrm>
            <a:off x="7889875" y="4733925"/>
            <a:ext cx="87313" cy="88900"/>
          </a:xfrm>
          <a:prstGeom prst="ellipse">
            <a:avLst/>
          </a:prstGeom>
          <a:solidFill>
            <a:schemeClr val="folHlink"/>
          </a:solidFill>
          <a:ln w="9525">
            <a:noFill/>
            <a:round/>
            <a:headEnd/>
            <a:tailEnd/>
          </a:ln>
        </p:spPr>
        <p:txBody>
          <a:bodyPr wrap="none" anchor="ctr"/>
          <a:lstStyle/>
          <a:p>
            <a:endParaRPr lang="en-GB" sz="1200"/>
          </a:p>
        </p:txBody>
      </p:sp>
      <p:sp>
        <p:nvSpPr>
          <p:cNvPr id="58418" name="Text Box 50"/>
          <p:cNvSpPr txBox="1">
            <a:spLocks noChangeAspect="1" noChangeArrowheads="1"/>
          </p:cNvSpPr>
          <p:nvPr/>
        </p:nvSpPr>
        <p:spPr bwMode="auto">
          <a:xfrm>
            <a:off x="6954838" y="6197600"/>
            <a:ext cx="1539875" cy="396875"/>
          </a:xfrm>
          <a:prstGeom prst="rect">
            <a:avLst/>
          </a:prstGeom>
          <a:noFill/>
          <a:ln w="9525">
            <a:noFill/>
            <a:miter lim="800000"/>
            <a:headEnd/>
            <a:tailEnd/>
          </a:ln>
        </p:spPr>
        <p:txBody>
          <a:bodyPr>
            <a:spAutoFit/>
          </a:bodyPr>
          <a:lstStyle/>
          <a:p>
            <a:pPr>
              <a:spcBef>
                <a:spcPct val="50000"/>
              </a:spcBef>
            </a:pPr>
            <a:r>
              <a:rPr lang="en-US" sz="2000" b="1"/>
              <a:t>z = 46 mm</a:t>
            </a:r>
          </a:p>
        </p:txBody>
      </p:sp>
      <p:sp>
        <p:nvSpPr>
          <p:cNvPr id="58419" name="Oval 51"/>
          <p:cNvSpPr>
            <a:spLocks noChangeAspect="1" noChangeArrowheads="1"/>
          </p:cNvSpPr>
          <p:nvPr/>
        </p:nvSpPr>
        <p:spPr bwMode="auto">
          <a:xfrm>
            <a:off x="7888288" y="4443413"/>
            <a:ext cx="87312" cy="88900"/>
          </a:xfrm>
          <a:prstGeom prst="ellipse">
            <a:avLst/>
          </a:prstGeom>
          <a:solidFill>
            <a:srgbClr val="F20000"/>
          </a:solidFill>
          <a:ln w="9525">
            <a:noFill/>
            <a:round/>
            <a:headEnd/>
            <a:tailEnd/>
          </a:ln>
        </p:spPr>
        <p:txBody>
          <a:bodyPr wrap="none" anchor="ctr"/>
          <a:lstStyle/>
          <a:p>
            <a:endParaRPr lang="en-GB" sz="1200"/>
          </a:p>
        </p:txBody>
      </p:sp>
      <p:sp>
        <p:nvSpPr>
          <p:cNvPr id="58420" name="AutoShape 52"/>
          <p:cNvSpPr>
            <a:spLocks noChangeArrowheads="1"/>
          </p:cNvSpPr>
          <p:nvPr/>
        </p:nvSpPr>
        <p:spPr bwMode="auto">
          <a:xfrm>
            <a:off x="8027988" y="4330700"/>
            <a:ext cx="1108075" cy="306388"/>
          </a:xfrm>
          <a:prstGeom prst="leftArrow">
            <a:avLst>
              <a:gd name="adj1" fmla="val 50000"/>
              <a:gd name="adj2" fmla="val 90414"/>
            </a:avLst>
          </a:prstGeom>
          <a:solidFill>
            <a:srgbClr val="F20000"/>
          </a:solidFill>
          <a:ln w="9525">
            <a:solidFill>
              <a:schemeClr val="tx1"/>
            </a:solidFill>
            <a:miter lim="800000"/>
            <a:headEnd/>
            <a:tailEnd/>
          </a:ln>
        </p:spPr>
        <p:txBody>
          <a:bodyPr wrap="none" anchor="ctr"/>
          <a:lstStyle/>
          <a:p>
            <a:endParaRPr lang="it-IT"/>
          </a:p>
        </p:txBody>
      </p:sp>
      <p:sp>
        <p:nvSpPr>
          <p:cNvPr id="58421" name="Text Box 53"/>
          <p:cNvSpPr txBox="1">
            <a:spLocks noChangeArrowheads="1"/>
          </p:cNvSpPr>
          <p:nvPr/>
        </p:nvSpPr>
        <p:spPr bwMode="auto">
          <a:xfrm>
            <a:off x="611188" y="5949950"/>
            <a:ext cx="6251575" cy="366713"/>
          </a:xfrm>
          <a:prstGeom prst="rect">
            <a:avLst/>
          </a:prstGeom>
          <a:noFill/>
          <a:ln w="9525">
            <a:noFill/>
            <a:miter lim="800000"/>
            <a:headEnd/>
            <a:tailEnd/>
          </a:ln>
        </p:spPr>
        <p:txBody>
          <a:bodyPr>
            <a:spAutoFit/>
          </a:bodyPr>
          <a:lstStyle/>
          <a:p>
            <a:pPr>
              <a:spcBef>
                <a:spcPct val="50000"/>
              </a:spcBef>
            </a:pPr>
            <a:r>
              <a:rPr lang="en-US" sz="1800" b="1"/>
              <a:t>791 keV deposited in segment B4</a:t>
            </a:r>
          </a:p>
        </p:txBody>
      </p:sp>
      <p:sp>
        <p:nvSpPr>
          <p:cNvPr id="58422" name="Text Box 54"/>
          <p:cNvSpPr txBox="1">
            <a:spLocks noChangeArrowheads="1"/>
          </p:cNvSpPr>
          <p:nvPr/>
        </p:nvSpPr>
        <p:spPr bwMode="auto">
          <a:xfrm>
            <a:off x="6948488" y="3065463"/>
            <a:ext cx="2032000" cy="579437"/>
          </a:xfrm>
          <a:prstGeom prst="rect">
            <a:avLst/>
          </a:prstGeom>
          <a:solidFill>
            <a:schemeClr val="folHlink"/>
          </a:solidFill>
          <a:ln w="9525">
            <a:noFill/>
            <a:miter lim="800000"/>
            <a:headEnd/>
            <a:tailEnd/>
          </a:ln>
        </p:spPr>
        <p:txBody>
          <a:bodyPr>
            <a:spAutoFit/>
          </a:bodyPr>
          <a:lstStyle/>
          <a:p>
            <a:pPr>
              <a:spcBef>
                <a:spcPct val="50000"/>
              </a:spcBef>
            </a:pPr>
            <a:r>
              <a:rPr lang="en-US" b="1">
                <a:solidFill>
                  <a:schemeClr val="bg1"/>
                </a:solidFill>
              </a:rPr>
              <a:t>(10,</a:t>
            </a:r>
            <a:r>
              <a:rPr lang="en-US" b="1">
                <a:solidFill>
                  <a:srgbClr val="FF0000"/>
                </a:solidFill>
              </a:rPr>
              <a:t>25</a:t>
            </a:r>
            <a:r>
              <a:rPr lang="en-US" b="1">
                <a:solidFill>
                  <a:schemeClr val="bg1"/>
                </a:solidFill>
              </a:rPr>
              <a:t>,46)</a:t>
            </a:r>
          </a:p>
        </p:txBody>
      </p:sp>
      <p:sp>
        <p:nvSpPr>
          <p:cNvPr id="58423" name="Line 55"/>
          <p:cNvSpPr>
            <a:spLocks noChangeShapeType="1"/>
          </p:cNvSpPr>
          <p:nvPr/>
        </p:nvSpPr>
        <p:spPr bwMode="auto">
          <a:xfrm>
            <a:off x="3492500" y="5002213"/>
            <a:ext cx="503238" cy="0"/>
          </a:xfrm>
          <a:prstGeom prst="line">
            <a:avLst/>
          </a:prstGeom>
          <a:noFill/>
          <a:ln w="57150">
            <a:solidFill>
              <a:schemeClr val="tx1"/>
            </a:solidFill>
            <a:round/>
            <a:headEnd/>
            <a:tailEnd/>
          </a:ln>
        </p:spPr>
        <p:txBody>
          <a:bodyPr/>
          <a:lstStyle/>
          <a:p>
            <a:endParaRPr lang="de-DE"/>
          </a:p>
        </p:txBody>
      </p:sp>
      <p:sp>
        <p:nvSpPr>
          <p:cNvPr id="58424" name="Line 56"/>
          <p:cNvSpPr>
            <a:spLocks noChangeShapeType="1"/>
          </p:cNvSpPr>
          <p:nvPr/>
        </p:nvSpPr>
        <p:spPr bwMode="auto">
          <a:xfrm>
            <a:off x="3492500" y="5308600"/>
            <a:ext cx="503238" cy="0"/>
          </a:xfrm>
          <a:prstGeom prst="line">
            <a:avLst/>
          </a:prstGeom>
          <a:noFill/>
          <a:ln w="57150">
            <a:solidFill>
              <a:srgbClr val="FF0000"/>
            </a:solidFill>
            <a:round/>
            <a:headEnd/>
            <a:tailEnd/>
          </a:ln>
        </p:spPr>
        <p:txBody>
          <a:bodyPr/>
          <a:lstStyle/>
          <a:p>
            <a:endParaRPr lang="de-DE"/>
          </a:p>
        </p:txBody>
      </p:sp>
      <p:sp>
        <p:nvSpPr>
          <p:cNvPr id="58425" name="Text Box 57"/>
          <p:cNvSpPr txBox="1">
            <a:spLocks noChangeArrowheads="1"/>
          </p:cNvSpPr>
          <p:nvPr/>
        </p:nvSpPr>
        <p:spPr bwMode="auto">
          <a:xfrm>
            <a:off x="3995738" y="4803775"/>
            <a:ext cx="1439862" cy="641350"/>
          </a:xfrm>
          <a:prstGeom prst="rect">
            <a:avLst/>
          </a:prstGeom>
          <a:noFill/>
          <a:ln w="9525">
            <a:noFill/>
            <a:miter lim="800000"/>
            <a:headEnd/>
            <a:tailEnd/>
          </a:ln>
        </p:spPr>
        <p:txBody>
          <a:bodyPr>
            <a:spAutoFit/>
          </a:bodyPr>
          <a:lstStyle/>
          <a:p>
            <a:pPr>
              <a:spcBef>
                <a:spcPct val="50000"/>
              </a:spcBef>
            </a:pPr>
            <a:r>
              <a:rPr lang="en-US" sz="1800" b="1"/>
              <a:t>measured</a:t>
            </a:r>
            <a:br>
              <a:rPr lang="en-US" sz="1800" b="1"/>
            </a:br>
            <a:r>
              <a:rPr lang="en-US" sz="1800" b="1">
                <a:solidFill>
                  <a:srgbClr val="FF0000"/>
                </a:solidFill>
              </a:rPr>
              <a:t>calculated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33350" y="-38100"/>
            <a:ext cx="8877300" cy="952500"/>
          </a:xfrm>
        </p:spPr>
        <p:txBody>
          <a:bodyPr/>
          <a:lstStyle/>
          <a:p>
            <a:r>
              <a:rPr lang="it-IT" sz="4000" smtClean="0">
                <a:solidFill>
                  <a:srgbClr val="002060"/>
                </a:solidFill>
                <a:latin typeface="Arial" pitchFamily="34" charset="0"/>
                <a:cs typeface="Arial" pitchFamily="34" charset="0"/>
              </a:rPr>
              <a:t>Examples of signal decomposition</a:t>
            </a:r>
          </a:p>
        </p:txBody>
      </p:sp>
      <p:pic>
        <p:nvPicPr>
          <p:cNvPr id="59395" name="Picture 2"/>
          <p:cNvPicPr>
            <a:picLocks noChangeAspect="1" noChangeArrowheads="1"/>
          </p:cNvPicPr>
          <p:nvPr/>
        </p:nvPicPr>
        <p:blipFill>
          <a:blip r:embed="rId2"/>
          <a:srcRect l="2429" t="21902" r="722" b="9869"/>
          <a:stretch>
            <a:fillRect/>
          </a:stretch>
        </p:blipFill>
        <p:spPr bwMode="auto">
          <a:xfrm>
            <a:off x="387350" y="5351463"/>
            <a:ext cx="8375650" cy="1392237"/>
          </a:xfrm>
          <a:prstGeom prst="rect">
            <a:avLst/>
          </a:prstGeom>
          <a:noFill/>
          <a:ln w="9525">
            <a:noFill/>
            <a:miter lim="800000"/>
            <a:headEnd/>
            <a:tailEnd/>
          </a:ln>
        </p:spPr>
      </p:pic>
      <p:grpSp>
        <p:nvGrpSpPr>
          <p:cNvPr id="59396" name="Group 7"/>
          <p:cNvGrpSpPr>
            <a:grpSpLocks/>
          </p:cNvGrpSpPr>
          <p:nvPr/>
        </p:nvGrpSpPr>
        <p:grpSpPr bwMode="auto">
          <a:xfrm>
            <a:off x="309563" y="854075"/>
            <a:ext cx="8450262" cy="2193925"/>
            <a:chOff x="310326" y="853555"/>
            <a:chExt cx="8450026" cy="2194445"/>
          </a:xfrm>
        </p:grpSpPr>
        <p:pic>
          <p:nvPicPr>
            <p:cNvPr id="59403" name="Picture 3"/>
            <p:cNvPicPr>
              <a:picLocks noChangeAspect="1" noChangeArrowheads="1"/>
            </p:cNvPicPr>
            <p:nvPr/>
          </p:nvPicPr>
          <p:blipFill>
            <a:blip r:embed="rId3"/>
            <a:srcRect l="2666" t="32265" r="1250" b="12909"/>
            <a:stretch>
              <a:fillRect/>
            </a:stretch>
          </p:blipFill>
          <p:spPr bwMode="auto">
            <a:xfrm>
              <a:off x="310326" y="853555"/>
              <a:ext cx="8440193" cy="1121263"/>
            </a:xfrm>
            <a:prstGeom prst="rect">
              <a:avLst/>
            </a:prstGeom>
            <a:noFill/>
            <a:ln w="9525">
              <a:noFill/>
              <a:miter lim="800000"/>
              <a:headEnd/>
              <a:tailEnd/>
            </a:ln>
          </p:spPr>
        </p:pic>
        <p:pic>
          <p:nvPicPr>
            <p:cNvPr id="59404" name="Picture 4"/>
            <p:cNvPicPr>
              <a:picLocks noChangeAspect="1" noChangeArrowheads="1"/>
            </p:cNvPicPr>
            <p:nvPr/>
          </p:nvPicPr>
          <p:blipFill>
            <a:blip r:embed="rId4"/>
            <a:srcRect l="3056" t="33797" r="1163" b="12486"/>
            <a:stretch>
              <a:fillRect/>
            </a:stretch>
          </p:blipFill>
          <p:spPr bwMode="auto">
            <a:xfrm>
              <a:off x="346841" y="1949418"/>
              <a:ext cx="8413511" cy="1098582"/>
            </a:xfrm>
            <a:prstGeom prst="rect">
              <a:avLst/>
            </a:prstGeom>
            <a:noFill/>
            <a:ln w="9525">
              <a:noFill/>
              <a:miter lim="800000"/>
              <a:headEnd/>
              <a:tailEnd/>
            </a:ln>
          </p:spPr>
        </p:pic>
      </p:grpSp>
      <p:grpSp>
        <p:nvGrpSpPr>
          <p:cNvPr id="59397" name="Group 8"/>
          <p:cNvGrpSpPr>
            <a:grpSpLocks/>
          </p:cNvGrpSpPr>
          <p:nvPr/>
        </p:nvGrpSpPr>
        <p:grpSpPr bwMode="auto">
          <a:xfrm>
            <a:off x="328613" y="3162300"/>
            <a:ext cx="8455025" cy="2209800"/>
            <a:chOff x="328550" y="3162300"/>
            <a:chExt cx="8455553" cy="2209800"/>
          </a:xfrm>
        </p:grpSpPr>
        <p:pic>
          <p:nvPicPr>
            <p:cNvPr id="59401" name="Picture 5"/>
            <p:cNvPicPr>
              <a:picLocks noChangeAspect="1" noChangeArrowheads="1"/>
            </p:cNvPicPr>
            <p:nvPr/>
          </p:nvPicPr>
          <p:blipFill>
            <a:blip r:embed="rId5"/>
            <a:srcRect l="2699" t="32443" r="1215" b="13934"/>
            <a:stretch>
              <a:fillRect/>
            </a:stretch>
          </p:blipFill>
          <p:spPr bwMode="auto">
            <a:xfrm>
              <a:off x="334076" y="3162300"/>
              <a:ext cx="8440189" cy="1096598"/>
            </a:xfrm>
            <a:prstGeom prst="rect">
              <a:avLst/>
            </a:prstGeom>
            <a:noFill/>
            <a:ln w="9525">
              <a:noFill/>
              <a:miter lim="800000"/>
              <a:headEnd/>
              <a:tailEnd/>
            </a:ln>
          </p:spPr>
        </p:pic>
        <p:pic>
          <p:nvPicPr>
            <p:cNvPr id="59402" name="Picture 6"/>
            <p:cNvPicPr>
              <a:picLocks noChangeAspect="1" noChangeArrowheads="1"/>
            </p:cNvPicPr>
            <p:nvPr/>
          </p:nvPicPr>
          <p:blipFill>
            <a:blip r:embed="rId6"/>
            <a:srcRect l="2612" t="33223" r="1128" b="12439"/>
            <a:stretch>
              <a:fillRect/>
            </a:stretch>
          </p:blipFill>
          <p:spPr bwMode="auto">
            <a:xfrm>
              <a:off x="328550" y="4260850"/>
              <a:ext cx="8455553" cy="1111250"/>
            </a:xfrm>
            <a:prstGeom prst="rect">
              <a:avLst/>
            </a:prstGeom>
            <a:noFill/>
            <a:ln w="9525">
              <a:noFill/>
              <a:miter lim="800000"/>
              <a:headEnd/>
              <a:tailEnd/>
            </a:ln>
          </p:spPr>
        </p:pic>
      </p:grpSp>
      <p:sp>
        <p:nvSpPr>
          <p:cNvPr id="59398" name="TextBox 9"/>
          <p:cNvSpPr txBox="1">
            <a:spLocks noChangeArrowheads="1"/>
          </p:cNvSpPr>
          <p:nvPr/>
        </p:nvSpPr>
        <p:spPr bwMode="auto">
          <a:xfrm>
            <a:off x="536575" y="2933700"/>
            <a:ext cx="8302625" cy="338138"/>
          </a:xfrm>
          <a:prstGeom prst="rect">
            <a:avLst/>
          </a:prstGeom>
          <a:noFill/>
          <a:ln w="9525">
            <a:noFill/>
            <a:miter lim="800000"/>
            <a:headEnd/>
            <a:tailEnd/>
          </a:ln>
        </p:spPr>
        <p:txBody>
          <a:bodyPr wrap="none">
            <a:spAutoFit/>
          </a:bodyPr>
          <a:lstStyle/>
          <a:p>
            <a:r>
              <a:rPr lang="it-IT" sz="1600">
                <a:solidFill>
                  <a:srgbClr val="0033CC"/>
                </a:solidFill>
              </a:rPr>
              <a:t>     A                   B                    C                   D                       E                   F            CC</a:t>
            </a:r>
          </a:p>
        </p:txBody>
      </p:sp>
      <p:sp>
        <p:nvSpPr>
          <p:cNvPr id="59399" name="TextBox 10"/>
          <p:cNvSpPr txBox="1">
            <a:spLocks noChangeArrowheads="1"/>
          </p:cNvSpPr>
          <p:nvPr/>
        </p:nvSpPr>
        <p:spPr bwMode="auto">
          <a:xfrm>
            <a:off x="1143000" y="952500"/>
            <a:ext cx="5013325" cy="400050"/>
          </a:xfrm>
          <a:prstGeom prst="rect">
            <a:avLst/>
          </a:prstGeom>
          <a:noFill/>
          <a:ln w="9525">
            <a:noFill/>
            <a:miter lim="800000"/>
            <a:headEnd/>
            <a:tailEnd/>
          </a:ln>
        </p:spPr>
        <p:txBody>
          <a:bodyPr wrap="none">
            <a:spAutoFit/>
          </a:bodyPr>
          <a:lstStyle/>
          <a:p>
            <a:r>
              <a:rPr lang="it-IT" sz="2000">
                <a:solidFill>
                  <a:srgbClr val="FF0000"/>
                </a:solidFill>
              </a:rPr>
              <a:t>E</a:t>
            </a:r>
            <a:r>
              <a:rPr lang="it-IT" sz="2000">
                <a:solidFill>
                  <a:srgbClr val="FF0000"/>
                </a:solidFill>
                <a:latin typeface="Symbol" pitchFamily="18" charset="2"/>
              </a:rPr>
              <a:t>g</a:t>
            </a:r>
            <a:r>
              <a:rPr lang="it-IT" sz="2000">
                <a:solidFill>
                  <a:srgbClr val="FF0000"/>
                </a:solidFill>
              </a:rPr>
              <a:t> = 1172 keV               net-charge in A1 </a:t>
            </a:r>
          </a:p>
        </p:txBody>
      </p:sp>
      <p:sp>
        <p:nvSpPr>
          <p:cNvPr id="59400" name="TextBox 11"/>
          <p:cNvSpPr txBox="1">
            <a:spLocks noChangeArrowheads="1"/>
          </p:cNvSpPr>
          <p:nvPr/>
        </p:nvSpPr>
        <p:spPr bwMode="auto">
          <a:xfrm>
            <a:off x="1143000" y="3238500"/>
            <a:ext cx="6103938" cy="400050"/>
          </a:xfrm>
          <a:prstGeom prst="rect">
            <a:avLst/>
          </a:prstGeom>
          <a:noFill/>
          <a:ln w="9525">
            <a:noFill/>
            <a:miter lim="800000"/>
            <a:headEnd/>
            <a:tailEnd/>
          </a:ln>
        </p:spPr>
        <p:txBody>
          <a:bodyPr wrap="none">
            <a:spAutoFit/>
          </a:bodyPr>
          <a:lstStyle/>
          <a:p>
            <a:r>
              <a:rPr lang="it-IT" sz="2000">
                <a:solidFill>
                  <a:srgbClr val="FF0000"/>
                </a:solidFill>
              </a:rPr>
              <a:t>E</a:t>
            </a:r>
            <a:r>
              <a:rPr lang="it-IT" sz="2000">
                <a:solidFill>
                  <a:srgbClr val="FF0000"/>
                </a:solidFill>
                <a:latin typeface="Symbol" pitchFamily="18" charset="2"/>
              </a:rPr>
              <a:t>g</a:t>
            </a:r>
            <a:r>
              <a:rPr lang="it-IT" sz="2000">
                <a:solidFill>
                  <a:srgbClr val="FF0000"/>
                </a:solidFill>
              </a:rPr>
              <a:t> = 1332 keV               net-charge in C3, E1, E3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pec_det"/>
          <p:cNvPicPr>
            <a:picLocks noChangeAspect="1" noChangeArrowheads="1"/>
          </p:cNvPicPr>
          <p:nvPr/>
        </p:nvPicPr>
        <p:blipFill>
          <a:blip r:embed="rId2"/>
          <a:srcRect l="1628" t="21999"/>
          <a:stretch>
            <a:fillRect/>
          </a:stretch>
        </p:blipFill>
        <p:spPr bwMode="auto">
          <a:xfrm>
            <a:off x="0" y="3162300"/>
            <a:ext cx="6521450" cy="3506788"/>
          </a:xfrm>
          <a:prstGeom prst="rect">
            <a:avLst/>
          </a:prstGeom>
          <a:noFill/>
          <a:ln w="9525">
            <a:noFill/>
            <a:miter lim="800000"/>
            <a:headEnd/>
            <a:tailEnd/>
          </a:ln>
        </p:spPr>
      </p:pic>
      <p:sp>
        <p:nvSpPr>
          <p:cNvPr id="60419" name="Rectangle 4"/>
          <p:cNvSpPr>
            <a:spLocks noGrp="1" noChangeArrowheads="1"/>
          </p:cNvSpPr>
          <p:nvPr>
            <p:ph type="title"/>
          </p:nvPr>
        </p:nvSpPr>
        <p:spPr>
          <a:xfrm>
            <a:off x="1092200" y="11113"/>
            <a:ext cx="7694613" cy="730250"/>
          </a:xfrm>
        </p:spPr>
        <p:txBody>
          <a:bodyPr/>
          <a:lstStyle/>
          <a:p>
            <a:pPr eaLnBrk="1" hangingPunct="1"/>
            <a:r>
              <a:rPr lang="en-US" sz="3400" smtClean="0">
                <a:solidFill>
                  <a:srgbClr val="002060"/>
                </a:solidFill>
              </a:rPr>
              <a:t>Doppler correction using PSA results</a:t>
            </a:r>
          </a:p>
        </p:txBody>
      </p:sp>
      <p:pic>
        <p:nvPicPr>
          <p:cNvPr id="60420" name="Picture 7"/>
          <p:cNvPicPr>
            <a:picLocks noChangeAspect="1" noChangeArrowheads="1"/>
          </p:cNvPicPr>
          <p:nvPr/>
        </p:nvPicPr>
        <p:blipFill>
          <a:blip r:embed="rId3"/>
          <a:srcRect l="1379" t="3387"/>
          <a:stretch>
            <a:fillRect/>
          </a:stretch>
        </p:blipFill>
        <p:spPr bwMode="auto">
          <a:xfrm rot="5400000">
            <a:off x="777082" y="169069"/>
            <a:ext cx="2214562" cy="3765550"/>
          </a:xfrm>
          <a:prstGeom prst="rect">
            <a:avLst/>
          </a:prstGeom>
          <a:noFill/>
          <a:ln w="9525">
            <a:noFill/>
            <a:miter lim="800000"/>
            <a:headEnd/>
            <a:tailEnd/>
          </a:ln>
        </p:spPr>
      </p:pic>
      <p:sp>
        <p:nvSpPr>
          <p:cNvPr id="60421" name="Rectangle 8"/>
          <p:cNvSpPr>
            <a:spLocks noChangeArrowheads="1"/>
          </p:cNvSpPr>
          <p:nvPr/>
        </p:nvSpPr>
        <p:spPr bwMode="auto">
          <a:xfrm>
            <a:off x="-26988" y="971550"/>
            <a:ext cx="2284413" cy="519113"/>
          </a:xfrm>
          <a:prstGeom prst="rect">
            <a:avLst/>
          </a:prstGeom>
          <a:noFill/>
          <a:ln w="9525">
            <a:noFill/>
            <a:miter lim="800000"/>
            <a:headEnd/>
            <a:tailEnd/>
          </a:ln>
        </p:spPr>
        <p:txBody>
          <a:bodyPr wrap="none">
            <a:spAutoFit/>
          </a:bodyPr>
          <a:lstStyle/>
          <a:p>
            <a:r>
              <a:rPr lang="en-US" sz="2800" b="1">
                <a:solidFill>
                  <a:srgbClr val="FFFF00"/>
                </a:solidFill>
              </a:rPr>
              <a:t>d(</a:t>
            </a:r>
            <a:r>
              <a:rPr lang="en-US" sz="2800" b="1" baseline="30000">
                <a:solidFill>
                  <a:srgbClr val="FFFF00"/>
                </a:solidFill>
              </a:rPr>
              <a:t>48</a:t>
            </a:r>
            <a:r>
              <a:rPr lang="en-US" sz="2800" b="1">
                <a:solidFill>
                  <a:srgbClr val="FFFF00"/>
                </a:solidFill>
              </a:rPr>
              <a:t>Ti,</a:t>
            </a:r>
            <a:r>
              <a:rPr lang="en-US" sz="2800" b="1" baseline="30000">
                <a:solidFill>
                  <a:srgbClr val="FFFF00"/>
                </a:solidFill>
              </a:rPr>
              <a:t>49</a:t>
            </a:r>
            <a:r>
              <a:rPr lang="en-US" sz="2800" b="1">
                <a:solidFill>
                  <a:srgbClr val="FFFF00"/>
                </a:solidFill>
              </a:rPr>
              <a:t>Ti)p</a:t>
            </a:r>
            <a:endParaRPr lang="en-GB" sz="2800" b="1">
              <a:solidFill>
                <a:srgbClr val="FFFF00"/>
              </a:solidFill>
            </a:endParaRPr>
          </a:p>
        </p:txBody>
      </p:sp>
      <p:grpSp>
        <p:nvGrpSpPr>
          <p:cNvPr id="60422" name="Group 7"/>
          <p:cNvGrpSpPr>
            <a:grpSpLocks/>
          </p:cNvGrpSpPr>
          <p:nvPr/>
        </p:nvGrpSpPr>
        <p:grpSpPr bwMode="auto">
          <a:xfrm>
            <a:off x="3776663" y="1181100"/>
            <a:ext cx="5367337" cy="3713163"/>
            <a:chOff x="3776663" y="1181100"/>
            <a:chExt cx="5367337" cy="3713163"/>
          </a:xfrm>
        </p:grpSpPr>
        <p:pic>
          <p:nvPicPr>
            <p:cNvPr id="60438" name="Picture 3" descr="spec_det_zoom"/>
            <p:cNvPicPr>
              <a:picLocks noChangeAspect="1" noChangeArrowheads="1"/>
            </p:cNvPicPr>
            <p:nvPr/>
          </p:nvPicPr>
          <p:blipFill>
            <a:blip r:embed="rId4"/>
            <a:srcRect r="1971"/>
            <a:stretch>
              <a:fillRect/>
            </a:stretch>
          </p:blipFill>
          <p:spPr bwMode="auto">
            <a:xfrm>
              <a:off x="3776663" y="1181100"/>
              <a:ext cx="5367337" cy="3713163"/>
            </a:xfrm>
            <a:prstGeom prst="rect">
              <a:avLst/>
            </a:prstGeom>
            <a:noFill/>
            <a:ln w="9525">
              <a:noFill/>
              <a:miter lim="800000"/>
              <a:headEnd/>
              <a:tailEnd/>
            </a:ln>
          </p:spPr>
        </p:pic>
        <p:sp>
          <p:nvSpPr>
            <p:cNvPr id="60439" name="Text Box 6"/>
            <p:cNvSpPr txBox="1">
              <a:spLocks noChangeArrowheads="1"/>
            </p:cNvSpPr>
            <p:nvPr/>
          </p:nvSpPr>
          <p:spPr bwMode="auto">
            <a:xfrm>
              <a:off x="5553075" y="3429000"/>
              <a:ext cx="1179513" cy="485775"/>
            </a:xfrm>
            <a:prstGeom prst="rect">
              <a:avLst/>
            </a:prstGeom>
            <a:noFill/>
            <a:ln w="28575">
              <a:solidFill>
                <a:schemeClr val="tx1"/>
              </a:solidFill>
              <a:miter lim="800000"/>
              <a:headEnd/>
              <a:tailEnd/>
            </a:ln>
          </p:spPr>
          <p:txBody>
            <a:bodyPr wrap="none">
              <a:spAutoFit/>
            </a:bodyPr>
            <a:lstStyle/>
            <a:p>
              <a:pPr eaLnBrk="0" hangingPunct="0">
                <a:spcBef>
                  <a:spcPct val="50000"/>
                </a:spcBef>
              </a:pPr>
              <a:r>
                <a:rPr lang="en-US" sz="2400" b="1"/>
                <a:t>32 keV</a:t>
              </a:r>
            </a:p>
          </p:txBody>
        </p:sp>
      </p:grpSp>
      <p:cxnSp>
        <p:nvCxnSpPr>
          <p:cNvPr id="22" name="Straight Arrow Connector 21"/>
          <p:cNvCxnSpPr/>
          <p:nvPr/>
        </p:nvCxnSpPr>
        <p:spPr>
          <a:xfrm flipV="1">
            <a:off x="3467100" y="4305300"/>
            <a:ext cx="1714500" cy="990600"/>
          </a:xfrm>
          <a:prstGeom prst="straightConnector1">
            <a:avLst/>
          </a:prstGeom>
          <a:ln w="6032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2" descr="spec_detseg"/>
          <p:cNvPicPr>
            <a:picLocks noChangeAspect="1" noChangeArrowheads="1"/>
          </p:cNvPicPr>
          <p:nvPr/>
        </p:nvPicPr>
        <p:blipFill>
          <a:blip r:embed="rId5"/>
          <a:srcRect l="1628" t="21999"/>
          <a:stretch>
            <a:fillRect/>
          </a:stretch>
        </p:blipFill>
        <p:spPr bwMode="auto">
          <a:xfrm>
            <a:off x="0" y="3162300"/>
            <a:ext cx="6521450" cy="3506788"/>
          </a:xfrm>
          <a:prstGeom prst="rect">
            <a:avLst/>
          </a:prstGeom>
          <a:noFill/>
          <a:ln w="9525">
            <a:noFill/>
            <a:miter lim="800000"/>
            <a:headEnd/>
            <a:tailEnd/>
          </a:ln>
        </p:spPr>
      </p:pic>
      <p:grpSp>
        <p:nvGrpSpPr>
          <p:cNvPr id="3" name="Group 58"/>
          <p:cNvGrpSpPr>
            <a:grpSpLocks/>
          </p:cNvGrpSpPr>
          <p:nvPr/>
        </p:nvGrpSpPr>
        <p:grpSpPr bwMode="auto">
          <a:xfrm>
            <a:off x="3776663" y="1181100"/>
            <a:ext cx="5367337" cy="3713163"/>
            <a:chOff x="3776663" y="1181100"/>
            <a:chExt cx="5367337" cy="3713163"/>
          </a:xfrm>
        </p:grpSpPr>
        <p:pic>
          <p:nvPicPr>
            <p:cNvPr id="60435" name="Picture 3" descr="spec_detseg_zoom"/>
            <p:cNvPicPr>
              <a:picLocks noChangeAspect="1" noChangeArrowheads="1"/>
            </p:cNvPicPr>
            <p:nvPr/>
          </p:nvPicPr>
          <p:blipFill>
            <a:blip r:embed="rId6"/>
            <a:srcRect r="1971"/>
            <a:stretch>
              <a:fillRect/>
            </a:stretch>
          </p:blipFill>
          <p:spPr bwMode="auto">
            <a:xfrm>
              <a:off x="3776663" y="1181100"/>
              <a:ext cx="5367337" cy="3713163"/>
            </a:xfrm>
            <a:prstGeom prst="rect">
              <a:avLst/>
            </a:prstGeom>
            <a:noFill/>
            <a:ln w="9525">
              <a:noFill/>
              <a:miter lim="800000"/>
              <a:headEnd/>
              <a:tailEnd/>
            </a:ln>
          </p:spPr>
        </p:pic>
        <p:sp>
          <p:nvSpPr>
            <p:cNvPr id="60436" name="Text Box 6"/>
            <p:cNvSpPr txBox="1">
              <a:spLocks noChangeArrowheads="1"/>
            </p:cNvSpPr>
            <p:nvPr/>
          </p:nvSpPr>
          <p:spPr bwMode="auto">
            <a:xfrm>
              <a:off x="5553075" y="3429000"/>
              <a:ext cx="1179513" cy="485775"/>
            </a:xfrm>
            <a:prstGeom prst="rect">
              <a:avLst/>
            </a:prstGeom>
            <a:noFill/>
            <a:ln w="28575">
              <a:solidFill>
                <a:schemeClr val="tx1"/>
              </a:solidFill>
              <a:miter lim="800000"/>
              <a:headEnd/>
              <a:tailEnd/>
            </a:ln>
          </p:spPr>
          <p:txBody>
            <a:bodyPr wrap="none">
              <a:spAutoFit/>
            </a:bodyPr>
            <a:lstStyle/>
            <a:p>
              <a:pPr eaLnBrk="0" hangingPunct="0">
                <a:spcBef>
                  <a:spcPct val="50000"/>
                </a:spcBef>
              </a:pPr>
              <a:r>
                <a:rPr lang="en-US" sz="2400" b="1"/>
                <a:t>32 keV</a:t>
              </a:r>
            </a:p>
          </p:txBody>
        </p:sp>
        <p:sp>
          <p:nvSpPr>
            <p:cNvPr id="60437" name="Text Box 7"/>
            <p:cNvSpPr txBox="1">
              <a:spLocks noChangeArrowheads="1"/>
            </p:cNvSpPr>
            <p:nvPr/>
          </p:nvSpPr>
          <p:spPr bwMode="auto">
            <a:xfrm>
              <a:off x="5553075" y="2708275"/>
              <a:ext cx="1143903" cy="461665"/>
            </a:xfrm>
            <a:prstGeom prst="rect">
              <a:avLst/>
            </a:prstGeom>
            <a:noFill/>
            <a:ln w="28575">
              <a:solidFill>
                <a:srgbClr val="0033CC"/>
              </a:solidFill>
              <a:miter lim="800000"/>
              <a:headEnd/>
              <a:tailEnd/>
            </a:ln>
          </p:spPr>
          <p:txBody>
            <a:bodyPr wrap="none">
              <a:spAutoFit/>
            </a:bodyPr>
            <a:lstStyle/>
            <a:p>
              <a:pPr eaLnBrk="0" hangingPunct="0">
                <a:spcBef>
                  <a:spcPct val="50000"/>
                </a:spcBef>
              </a:pPr>
              <a:r>
                <a:rPr lang="en-US" sz="2400" b="1">
                  <a:solidFill>
                    <a:srgbClr val="0033CC"/>
                  </a:solidFill>
                </a:rPr>
                <a:t>11 keV</a:t>
              </a:r>
            </a:p>
          </p:txBody>
        </p:sp>
      </p:grpSp>
      <p:cxnSp>
        <p:nvCxnSpPr>
          <p:cNvPr id="63" name="Straight Arrow Connector 62"/>
          <p:cNvCxnSpPr/>
          <p:nvPr/>
        </p:nvCxnSpPr>
        <p:spPr>
          <a:xfrm flipV="1">
            <a:off x="3505200" y="3352800"/>
            <a:ext cx="1638300" cy="1295400"/>
          </a:xfrm>
          <a:prstGeom prst="straightConnector1">
            <a:avLst/>
          </a:prstGeom>
          <a:ln w="60325" cmpd="sng">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2" descr="spec_detsegpsa"/>
          <p:cNvPicPr>
            <a:picLocks noChangeAspect="1" noChangeArrowheads="1"/>
          </p:cNvPicPr>
          <p:nvPr/>
        </p:nvPicPr>
        <p:blipFill>
          <a:blip r:embed="rId7"/>
          <a:srcRect l="1628" t="21999"/>
          <a:stretch>
            <a:fillRect/>
          </a:stretch>
        </p:blipFill>
        <p:spPr bwMode="auto">
          <a:xfrm>
            <a:off x="0" y="3162300"/>
            <a:ext cx="6521450" cy="3506788"/>
          </a:xfrm>
          <a:prstGeom prst="rect">
            <a:avLst/>
          </a:prstGeom>
          <a:noFill/>
          <a:ln w="9525">
            <a:noFill/>
            <a:miter lim="800000"/>
            <a:headEnd/>
            <a:tailEnd/>
          </a:ln>
        </p:spPr>
      </p:pic>
      <p:grpSp>
        <p:nvGrpSpPr>
          <p:cNvPr id="4" name="Group 64"/>
          <p:cNvGrpSpPr>
            <a:grpSpLocks/>
          </p:cNvGrpSpPr>
          <p:nvPr/>
        </p:nvGrpSpPr>
        <p:grpSpPr bwMode="auto">
          <a:xfrm>
            <a:off x="3776663" y="1181100"/>
            <a:ext cx="5367337" cy="3713163"/>
            <a:chOff x="3776663" y="1181100"/>
            <a:chExt cx="5367337" cy="3713163"/>
          </a:xfrm>
        </p:grpSpPr>
        <p:pic>
          <p:nvPicPr>
            <p:cNvPr id="60431" name="Picture 3" descr="spec_detsegpsa_zoom"/>
            <p:cNvPicPr>
              <a:picLocks noChangeAspect="1" noChangeArrowheads="1"/>
            </p:cNvPicPr>
            <p:nvPr/>
          </p:nvPicPr>
          <p:blipFill>
            <a:blip r:embed="rId8"/>
            <a:srcRect r="1971"/>
            <a:stretch>
              <a:fillRect/>
            </a:stretch>
          </p:blipFill>
          <p:spPr bwMode="auto">
            <a:xfrm>
              <a:off x="3776663" y="1181100"/>
              <a:ext cx="5367337" cy="3713163"/>
            </a:xfrm>
            <a:prstGeom prst="rect">
              <a:avLst/>
            </a:prstGeom>
            <a:noFill/>
            <a:ln w="9525">
              <a:noFill/>
              <a:miter lim="800000"/>
              <a:headEnd/>
              <a:tailEnd/>
            </a:ln>
          </p:spPr>
        </p:pic>
        <p:sp>
          <p:nvSpPr>
            <p:cNvPr id="60432" name="Text Box 7"/>
            <p:cNvSpPr txBox="1">
              <a:spLocks noChangeArrowheads="1"/>
            </p:cNvSpPr>
            <p:nvPr/>
          </p:nvSpPr>
          <p:spPr bwMode="auto">
            <a:xfrm>
              <a:off x="5553075" y="3429000"/>
              <a:ext cx="1179513" cy="485775"/>
            </a:xfrm>
            <a:prstGeom prst="rect">
              <a:avLst/>
            </a:prstGeom>
            <a:noFill/>
            <a:ln w="28575">
              <a:solidFill>
                <a:schemeClr val="tx1"/>
              </a:solidFill>
              <a:miter lim="800000"/>
              <a:headEnd/>
              <a:tailEnd/>
            </a:ln>
          </p:spPr>
          <p:txBody>
            <a:bodyPr wrap="none">
              <a:spAutoFit/>
            </a:bodyPr>
            <a:lstStyle/>
            <a:p>
              <a:pPr eaLnBrk="0" hangingPunct="0">
                <a:spcBef>
                  <a:spcPct val="50000"/>
                </a:spcBef>
              </a:pPr>
              <a:r>
                <a:rPr lang="en-US" sz="2400" b="1"/>
                <a:t>32 keV</a:t>
              </a:r>
            </a:p>
          </p:txBody>
        </p:sp>
        <p:sp>
          <p:nvSpPr>
            <p:cNvPr id="60433" name="Text Box 8"/>
            <p:cNvSpPr txBox="1">
              <a:spLocks noChangeArrowheads="1"/>
            </p:cNvSpPr>
            <p:nvPr/>
          </p:nvSpPr>
          <p:spPr bwMode="auto">
            <a:xfrm>
              <a:off x="5553075" y="2708275"/>
              <a:ext cx="1143903" cy="461665"/>
            </a:xfrm>
            <a:prstGeom prst="rect">
              <a:avLst/>
            </a:prstGeom>
            <a:noFill/>
            <a:ln w="28575">
              <a:solidFill>
                <a:srgbClr val="0033CC"/>
              </a:solidFill>
              <a:miter lim="800000"/>
              <a:headEnd/>
              <a:tailEnd/>
            </a:ln>
          </p:spPr>
          <p:txBody>
            <a:bodyPr wrap="none">
              <a:spAutoFit/>
            </a:bodyPr>
            <a:lstStyle/>
            <a:p>
              <a:pPr eaLnBrk="0" hangingPunct="0">
                <a:spcBef>
                  <a:spcPct val="50000"/>
                </a:spcBef>
              </a:pPr>
              <a:r>
                <a:rPr lang="en-US" sz="2400" b="1">
                  <a:solidFill>
                    <a:srgbClr val="0033CC"/>
                  </a:solidFill>
                </a:rPr>
                <a:t>11 keV</a:t>
              </a:r>
            </a:p>
          </p:txBody>
        </p:sp>
        <p:sp>
          <p:nvSpPr>
            <p:cNvPr id="77" name="Text Box 9"/>
            <p:cNvSpPr txBox="1">
              <a:spLocks noChangeArrowheads="1"/>
            </p:cNvSpPr>
            <p:nvPr/>
          </p:nvSpPr>
          <p:spPr bwMode="auto">
            <a:xfrm>
              <a:off x="5440363" y="1628775"/>
              <a:ext cx="1292225" cy="514350"/>
            </a:xfrm>
            <a:prstGeom prst="rect">
              <a:avLst/>
            </a:prstGeom>
            <a:solidFill>
              <a:schemeClr val="accent2"/>
            </a:solidFill>
            <a:ln w="57150" cmpd="thinThick">
              <a:solidFill>
                <a:schemeClr val="accent2"/>
              </a:solidFill>
              <a:miter lim="800000"/>
              <a:headEnd/>
              <a:tailEnd/>
            </a:ln>
            <a:effectLst/>
          </p:spPr>
          <p:txBody>
            <a:bodyPr wrap="none">
              <a:spAutoFit/>
            </a:bodyPr>
            <a:lstStyle/>
            <a:p>
              <a:pPr eaLnBrk="0" hangingPunct="0">
                <a:spcBef>
                  <a:spcPct val="50000"/>
                </a:spcBef>
                <a:defRPr/>
              </a:pPr>
              <a:r>
                <a:rPr lang="en-US" sz="2400" b="1" i="1" dirty="0">
                  <a:solidFill>
                    <a:schemeClr val="bg1"/>
                  </a:solidFill>
                  <a:effectLst>
                    <a:outerShdw blurRad="38100" dist="38100" dir="2700000" algn="tl">
                      <a:srgbClr val="000000"/>
                    </a:outerShdw>
                  </a:effectLst>
                  <a:latin typeface="Arial" charset="0"/>
                </a:rPr>
                <a:t>4.8 keV</a:t>
              </a:r>
            </a:p>
          </p:txBody>
        </p:sp>
      </p:grpSp>
      <p:cxnSp>
        <p:nvCxnSpPr>
          <p:cNvPr id="78" name="Straight Arrow Connector 77"/>
          <p:cNvCxnSpPr/>
          <p:nvPr/>
        </p:nvCxnSpPr>
        <p:spPr>
          <a:xfrm rot="5400000" flipH="1" flipV="1">
            <a:off x="3505200" y="2057400"/>
            <a:ext cx="1638300" cy="1638300"/>
          </a:xfrm>
          <a:prstGeom prst="straightConnector1">
            <a:avLst/>
          </a:prstGeom>
          <a:ln w="6032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Text Box 12"/>
          <p:cNvSpPr txBox="1">
            <a:spLocks noChangeArrowheads="1"/>
          </p:cNvSpPr>
          <p:nvPr/>
        </p:nvSpPr>
        <p:spPr bwMode="auto">
          <a:xfrm>
            <a:off x="4876800" y="5121275"/>
            <a:ext cx="4114800" cy="1492250"/>
          </a:xfrm>
          <a:prstGeom prst="rect">
            <a:avLst/>
          </a:prstGeom>
          <a:solidFill>
            <a:srgbClr val="FFFF00"/>
          </a:solidFill>
          <a:ln w="9525">
            <a:noFill/>
            <a:miter lim="800000"/>
            <a:headEnd/>
            <a:tailEnd/>
          </a:ln>
        </p:spPr>
        <p:txBody>
          <a:bodyPr>
            <a:spAutoFit/>
          </a:bodyPr>
          <a:lstStyle/>
          <a:p>
            <a:r>
              <a:rPr lang="en-GB" sz="2400" b="1">
                <a:sym typeface="Wingdings" pitchFamily="2" charset="2"/>
              </a:rPr>
              <a:t>Position resolution derived by comparing with MC</a:t>
            </a:r>
          </a:p>
          <a:p>
            <a:endParaRPr lang="en-GB" sz="800" b="1">
              <a:sym typeface="Wingdings" pitchFamily="2" charset="2"/>
            </a:endParaRPr>
          </a:p>
          <a:p>
            <a:pPr>
              <a:buFont typeface="Wingdings" pitchFamily="2" charset="2"/>
              <a:buNone/>
            </a:pPr>
            <a:r>
              <a:rPr lang="en-GB" sz="2400" b="1">
                <a:sym typeface="Wingdings" pitchFamily="2" charset="2"/>
              </a:rPr>
              <a:t>  5 mm FWHM</a:t>
            </a:r>
          </a:p>
          <a:p>
            <a:pPr>
              <a:buFont typeface="Wingdings" pitchFamily="2" charset="2"/>
              <a:buNone/>
            </a:pPr>
            <a:endParaRPr lang="en-GB" sz="1100" b="1">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04800" y="76200"/>
            <a:ext cx="8534400" cy="647700"/>
          </a:xfrm>
        </p:spPr>
        <p:txBody>
          <a:bodyPr/>
          <a:lstStyle/>
          <a:p>
            <a:r>
              <a:rPr lang="en-GB" sz="4000" smtClean="0">
                <a:solidFill>
                  <a:srgbClr val="002060"/>
                </a:solidFill>
              </a:rPr>
              <a:t>AGATA Electronics</a:t>
            </a:r>
          </a:p>
        </p:txBody>
      </p:sp>
      <p:pic>
        <p:nvPicPr>
          <p:cNvPr id="61443" name="Picture 4" descr="CIMG1294"/>
          <p:cNvPicPr>
            <a:picLocks noChangeAspect="1" noChangeArrowheads="1"/>
          </p:cNvPicPr>
          <p:nvPr/>
        </p:nvPicPr>
        <p:blipFill>
          <a:blip r:embed="rId2"/>
          <a:srcRect l="4131" t="22549" r="60715"/>
          <a:stretch>
            <a:fillRect/>
          </a:stretch>
        </p:blipFill>
        <p:spPr bwMode="auto">
          <a:xfrm>
            <a:off x="495300" y="1290638"/>
            <a:ext cx="1449388" cy="2781300"/>
          </a:xfrm>
          <a:prstGeom prst="rect">
            <a:avLst/>
          </a:prstGeom>
          <a:noFill/>
          <a:ln w="9525">
            <a:noFill/>
            <a:miter lim="800000"/>
            <a:headEnd/>
            <a:tailEnd/>
          </a:ln>
        </p:spPr>
      </p:pic>
      <p:pic>
        <p:nvPicPr>
          <p:cNvPr id="61444" name="Picture 5" descr="CIMG1301"/>
          <p:cNvPicPr>
            <a:picLocks noChangeAspect="1" noChangeArrowheads="1"/>
          </p:cNvPicPr>
          <p:nvPr/>
        </p:nvPicPr>
        <p:blipFill>
          <a:blip r:embed="rId3"/>
          <a:srcRect l="14635"/>
          <a:stretch>
            <a:fillRect/>
          </a:stretch>
        </p:blipFill>
        <p:spPr bwMode="auto">
          <a:xfrm>
            <a:off x="1954213" y="1293813"/>
            <a:ext cx="1593850" cy="2778125"/>
          </a:xfrm>
          <a:prstGeom prst="rect">
            <a:avLst/>
          </a:prstGeom>
          <a:noFill/>
          <a:ln w="9525">
            <a:noFill/>
            <a:miter lim="800000"/>
            <a:headEnd/>
            <a:tailEnd/>
          </a:ln>
        </p:spPr>
      </p:pic>
      <p:sp>
        <p:nvSpPr>
          <p:cNvPr id="61445" name="Text Box 8"/>
          <p:cNvSpPr txBox="1">
            <a:spLocks noChangeArrowheads="1"/>
          </p:cNvSpPr>
          <p:nvPr/>
        </p:nvSpPr>
        <p:spPr bwMode="auto">
          <a:xfrm>
            <a:off x="500063" y="4298950"/>
            <a:ext cx="3048000" cy="1416050"/>
          </a:xfrm>
          <a:prstGeom prst="rect">
            <a:avLst/>
          </a:prstGeom>
          <a:noFill/>
          <a:ln w="9525">
            <a:noFill/>
            <a:miter lim="800000"/>
            <a:headEnd/>
            <a:tailEnd/>
          </a:ln>
        </p:spPr>
        <p:txBody>
          <a:bodyPr>
            <a:spAutoFit/>
          </a:bodyPr>
          <a:lstStyle/>
          <a:p>
            <a:r>
              <a:rPr lang="en-GB" sz="1600"/>
              <a:t>One digitizer per crystal:</a:t>
            </a:r>
            <a:r>
              <a:rPr lang="en-GB" sz="1400"/>
              <a:t/>
            </a:r>
            <a:br>
              <a:rPr lang="en-GB" sz="1400"/>
            </a:br>
            <a:r>
              <a:rPr lang="en-GB" sz="1400"/>
              <a:t>- core module with  </a:t>
            </a:r>
            <a:br>
              <a:rPr lang="en-GB" sz="1400"/>
            </a:br>
            <a:r>
              <a:rPr lang="en-GB" sz="1400"/>
              <a:t>    1 core board  (clock + 2 cores) </a:t>
            </a:r>
          </a:p>
          <a:p>
            <a:r>
              <a:rPr lang="en-GB" sz="1400"/>
              <a:t>    2 segment boards  (A B )</a:t>
            </a:r>
          </a:p>
          <a:p>
            <a:r>
              <a:rPr lang="en-GB" sz="1400"/>
              <a:t>- segment module with</a:t>
            </a:r>
            <a:br>
              <a:rPr lang="en-GB" sz="1400"/>
            </a:br>
            <a:r>
              <a:rPr lang="en-GB" sz="1400"/>
              <a:t>    4  segment boards (C D E F )</a:t>
            </a:r>
          </a:p>
        </p:txBody>
      </p:sp>
      <p:pic>
        <p:nvPicPr>
          <p:cNvPr id="61446" name="Picture 4" descr="CIMG1327"/>
          <p:cNvPicPr>
            <a:picLocks noChangeAspect="1" noChangeArrowheads="1"/>
          </p:cNvPicPr>
          <p:nvPr/>
        </p:nvPicPr>
        <p:blipFill>
          <a:blip r:embed="rId4"/>
          <a:srcRect l="2400" r="52254" b="2313"/>
          <a:stretch>
            <a:fillRect/>
          </a:stretch>
        </p:blipFill>
        <p:spPr bwMode="auto">
          <a:xfrm>
            <a:off x="3962400" y="1293813"/>
            <a:ext cx="2133600" cy="2757487"/>
          </a:xfrm>
          <a:prstGeom prst="rect">
            <a:avLst/>
          </a:prstGeom>
          <a:noFill/>
          <a:ln w="9525">
            <a:noFill/>
            <a:miter lim="800000"/>
            <a:headEnd/>
            <a:tailEnd/>
          </a:ln>
        </p:spPr>
      </p:pic>
      <p:sp>
        <p:nvSpPr>
          <p:cNvPr id="61447" name="Text Box 6"/>
          <p:cNvSpPr txBox="1">
            <a:spLocks noChangeArrowheads="1"/>
          </p:cNvSpPr>
          <p:nvPr/>
        </p:nvSpPr>
        <p:spPr bwMode="auto">
          <a:xfrm>
            <a:off x="3467100" y="4038600"/>
            <a:ext cx="3009900" cy="1416050"/>
          </a:xfrm>
          <a:prstGeom prst="rect">
            <a:avLst/>
          </a:prstGeom>
          <a:noFill/>
          <a:ln w="9525">
            <a:noFill/>
            <a:miter lim="800000"/>
            <a:headEnd/>
            <a:tailEnd/>
          </a:ln>
        </p:spPr>
        <p:txBody>
          <a:bodyPr>
            <a:spAutoFit/>
          </a:bodyPr>
          <a:lstStyle/>
          <a:p>
            <a:r>
              <a:rPr lang="en-GB" sz="1600"/>
              <a:t>2 ATCA carriers per crystal:</a:t>
            </a:r>
          </a:p>
          <a:p>
            <a:r>
              <a:rPr lang="en-GB" sz="1400"/>
              <a:t> - Master with </a:t>
            </a:r>
          </a:p>
          <a:p>
            <a:r>
              <a:rPr lang="en-GB" sz="1400"/>
              <a:t>     1 GTS mezzanine</a:t>
            </a:r>
          </a:p>
          <a:p>
            <a:r>
              <a:rPr lang="en-GB" sz="1400"/>
              <a:t>     3 proc. mezzanines (Core A B)</a:t>
            </a:r>
          </a:p>
          <a:p>
            <a:r>
              <a:rPr lang="en-GB" sz="1400"/>
              <a:t> - Slave with </a:t>
            </a:r>
          </a:p>
          <a:p>
            <a:r>
              <a:rPr lang="en-GB" sz="1400"/>
              <a:t>     4 proc. mezzanines (C D E F) </a:t>
            </a:r>
          </a:p>
        </p:txBody>
      </p:sp>
      <p:sp>
        <p:nvSpPr>
          <p:cNvPr id="61448" name="TextBox 7"/>
          <p:cNvSpPr txBox="1">
            <a:spLocks noChangeArrowheads="1"/>
          </p:cNvSpPr>
          <p:nvPr/>
        </p:nvSpPr>
        <p:spPr bwMode="auto">
          <a:xfrm>
            <a:off x="495300" y="723900"/>
            <a:ext cx="3009900" cy="584200"/>
          </a:xfrm>
          <a:prstGeom prst="rect">
            <a:avLst/>
          </a:prstGeom>
          <a:noFill/>
          <a:ln w="9525">
            <a:noFill/>
            <a:miter lim="800000"/>
            <a:headEnd/>
            <a:tailEnd/>
          </a:ln>
        </p:spPr>
        <p:txBody>
          <a:bodyPr>
            <a:spAutoFit/>
          </a:bodyPr>
          <a:lstStyle/>
          <a:p>
            <a:r>
              <a:rPr lang="en-GB" sz="1600">
                <a:solidFill>
                  <a:schemeClr val="accent2"/>
                </a:solidFill>
              </a:rPr>
              <a:t>Digitisers</a:t>
            </a:r>
            <a:br>
              <a:rPr lang="en-GB" sz="1600">
                <a:solidFill>
                  <a:schemeClr val="accent2"/>
                </a:solidFill>
              </a:rPr>
            </a:br>
            <a:r>
              <a:rPr lang="en-GB" sz="1600">
                <a:solidFill>
                  <a:schemeClr val="accent2"/>
                </a:solidFill>
              </a:rPr>
              <a:t>in the experimental hall</a:t>
            </a:r>
            <a:endParaRPr lang="it-IT" sz="1600"/>
          </a:p>
        </p:txBody>
      </p:sp>
      <p:sp>
        <p:nvSpPr>
          <p:cNvPr id="61449" name="TextBox 8"/>
          <p:cNvSpPr txBox="1">
            <a:spLocks noChangeArrowheads="1"/>
          </p:cNvSpPr>
          <p:nvPr/>
        </p:nvSpPr>
        <p:spPr bwMode="auto">
          <a:xfrm>
            <a:off x="3771900" y="723900"/>
            <a:ext cx="2476500" cy="584200"/>
          </a:xfrm>
          <a:prstGeom prst="rect">
            <a:avLst/>
          </a:prstGeom>
          <a:noFill/>
          <a:ln w="9525">
            <a:noFill/>
            <a:miter lim="800000"/>
            <a:headEnd/>
            <a:tailEnd/>
          </a:ln>
        </p:spPr>
        <p:txBody>
          <a:bodyPr>
            <a:spAutoFit/>
          </a:bodyPr>
          <a:lstStyle/>
          <a:p>
            <a:r>
              <a:rPr lang="en-GB" sz="1600">
                <a:solidFill>
                  <a:schemeClr val="accent2"/>
                </a:solidFill>
              </a:rPr>
              <a:t>Digital proc. electronics</a:t>
            </a:r>
            <a:br>
              <a:rPr lang="en-GB" sz="1600">
                <a:solidFill>
                  <a:schemeClr val="accent2"/>
                </a:solidFill>
              </a:rPr>
            </a:br>
            <a:r>
              <a:rPr lang="en-GB" sz="1600">
                <a:solidFill>
                  <a:schemeClr val="accent2"/>
                </a:solidFill>
              </a:rPr>
              <a:t>in the users area</a:t>
            </a:r>
            <a:endParaRPr lang="it-IT" sz="1600"/>
          </a:p>
        </p:txBody>
      </p:sp>
      <p:sp>
        <p:nvSpPr>
          <p:cNvPr id="61450" name="TextBox 9"/>
          <p:cNvSpPr txBox="1">
            <a:spLocks noChangeArrowheads="1"/>
          </p:cNvSpPr>
          <p:nvPr/>
        </p:nvSpPr>
        <p:spPr bwMode="auto">
          <a:xfrm rot="-5400000">
            <a:off x="2410619" y="2528094"/>
            <a:ext cx="2733675" cy="369887"/>
          </a:xfrm>
          <a:prstGeom prst="rect">
            <a:avLst/>
          </a:prstGeom>
          <a:noFill/>
          <a:ln w="9525">
            <a:noFill/>
            <a:miter lim="800000"/>
            <a:headEnd/>
            <a:tailEnd/>
          </a:ln>
        </p:spPr>
        <p:txBody>
          <a:bodyPr wrap="none">
            <a:spAutoFit/>
          </a:bodyPr>
          <a:lstStyle/>
          <a:p>
            <a:r>
              <a:rPr lang="en-US" sz="1800">
                <a:solidFill>
                  <a:srgbClr val="FF9900"/>
                </a:solidFill>
              </a:rPr>
              <a:t>80 m long optical fibers</a:t>
            </a:r>
            <a:endParaRPr lang="it-IT" sz="1800">
              <a:solidFill>
                <a:srgbClr val="FF9900"/>
              </a:solidFill>
            </a:endParaRPr>
          </a:p>
        </p:txBody>
      </p:sp>
      <p:sp>
        <p:nvSpPr>
          <p:cNvPr id="61451" name="TextBox 10"/>
          <p:cNvSpPr txBox="1">
            <a:spLocks noChangeArrowheads="1"/>
          </p:cNvSpPr>
          <p:nvPr/>
        </p:nvSpPr>
        <p:spPr bwMode="auto">
          <a:xfrm rot="-5400000">
            <a:off x="4963319" y="2528094"/>
            <a:ext cx="2733675" cy="369887"/>
          </a:xfrm>
          <a:prstGeom prst="rect">
            <a:avLst/>
          </a:prstGeom>
          <a:noFill/>
          <a:ln w="9525">
            <a:noFill/>
            <a:miter lim="800000"/>
            <a:headEnd/>
            <a:tailEnd/>
          </a:ln>
        </p:spPr>
        <p:txBody>
          <a:bodyPr wrap="none">
            <a:spAutoFit/>
          </a:bodyPr>
          <a:lstStyle/>
          <a:p>
            <a:r>
              <a:rPr lang="en-US" sz="1800">
                <a:solidFill>
                  <a:srgbClr val="FF9900"/>
                </a:solidFill>
              </a:rPr>
              <a:t>20 m long optical fibers</a:t>
            </a:r>
            <a:endParaRPr lang="it-IT" sz="1800">
              <a:solidFill>
                <a:srgbClr val="FF9900"/>
              </a:solidFill>
            </a:endParaRPr>
          </a:p>
        </p:txBody>
      </p:sp>
      <p:sp>
        <p:nvSpPr>
          <p:cNvPr id="61452" name="TextBox 11"/>
          <p:cNvSpPr txBox="1">
            <a:spLocks noChangeArrowheads="1"/>
          </p:cNvSpPr>
          <p:nvPr/>
        </p:nvSpPr>
        <p:spPr bwMode="auto">
          <a:xfrm rot="-5400000">
            <a:off x="-989012" y="2644775"/>
            <a:ext cx="2500312" cy="369888"/>
          </a:xfrm>
          <a:prstGeom prst="rect">
            <a:avLst/>
          </a:prstGeom>
          <a:noFill/>
          <a:ln w="9525">
            <a:noFill/>
            <a:miter lim="800000"/>
            <a:headEnd/>
            <a:tailEnd/>
          </a:ln>
        </p:spPr>
        <p:txBody>
          <a:bodyPr wrap="none">
            <a:spAutoFit/>
          </a:bodyPr>
          <a:lstStyle/>
          <a:p>
            <a:r>
              <a:rPr lang="en-US" sz="1800">
                <a:solidFill>
                  <a:srgbClr val="FF9900"/>
                </a:solidFill>
              </a:rPr>
              <a:t>10 m long MDR cables</a:t>
            </a:r>
            <a:endParaRPr lang="it-IT" sz="1800">
              <a:solidFill>
                <a:srgbClr val="FF9900"/>
              </a:solidFill>
            </a:endParaRPr>
          </a:p>
        </p:txBody>
      </p:sp>
      <p:pic>
        <p:nvPicPr>
          <p:cNvPr id="61453" name="Picture 5" descr="CIMG1337"/>
          <p:cNvPicPr>
            <a:picLocks noChangeAspect="1" noChangeArrowheads="1"/>
          </p:cNvPicPr>
          <p:nvPr/>
        </p:nvPicPr>
        <p:blipFill>
          <a:blip r:embed="rId5"/>
          <a:srcRect l="3572" r="1785"/>
          <a:stretch>
            <a:fillRect/>
          </a:stretch>
        </p:blipFill>
        <p:spPr bwMode="auto">
          <a:xfrm>
            <a:off x="6553200" y="1319213"/>
            <a:ext cx="2019300" cy="2732087"/>
          </a:xfrm>
          <a:prstGeom prst="rect">
            <a:avLst/>
          </a:prstGeom>
          <a:noFill/>
          <a:ln w="9525">
            <a:noFill/>
            <a:miter lim="800000"/>
            <a:headEnd/>
            <a:tailEnd/>
          </a:ln>
        </p:spPr>
      </p:pic>
      <p:sp>
        <p:nvSpPr>
          <p:cNvPr id="61454" name="TextBox 13"/>
          <p:cNvSpPr txBox="1">
            <a:spLocks noChangeArrowheads="1"/>
          </p:cNvSpPr>
          <p:nvPr/>
        </p:nvSpPr>
        <p:spPr bwMode="auto">
          <a:xfrm>
            <a:off x="6438900" y="723900"/>
            <a:ext cx="2400300" cy="584200"/>
          </a:xfrm>
          <a:prstGeom prst="rect">
            <a:avLst/>
          </a:prstGeom>
          <a:noFill/>
          <a:ln w="9525">
            <a:noFill/>
            <a:miter lim="800000"/>
            <a:headEnd/>
            <a:tailEnd/>
          </a:ln>
        </p:spPr>
        <p:txBody>
          <a:bodyPr>
            <a:spAutoFit/>
          </a:bodyPr>
          <a:lstStyle/>
          <a:p>
            <a:r>
              <a:rPr lang="en-GB" sz="1600">
                <a:solidFill>
                  <a:schemeClr val="accent2"/>
                </a:solidFill>
              </a:rPr>
              <a:t>Computer farm </a:t>
            </a:r>
            <a:br>
              <a:rPr lang="en-GB" sz="1600">
                <a:solidFill>
                  <a:schemeClr val="accent2"/>
                </a:solidFill>
              </a:rPr>
            </a:br>
            <a:r>
              <a:rPr lang="en-GB" sz="1600">
                <a:solidFill>
                  <a:schemeClr val="accent2"/>
                </a:solidFill>
              </a:rPr>
              <a:t>in the computing room</a:t>
            </a:r>
            <a:endParaRPr lang="it-IT" sz="1600"/>
          </a:p>
        </p:txBody>
      </p:sp>
      <p:sp>
        <p:nvSpPr>
          <p:cNvPr id="61455" name="Text Box 6"/>
          <p:cNvSpPr txBox="1">
            <a:spLocks noChangeArrowheads="1"/>
          </p:cNvSpPr>
          <p:nvPr/>
        </p:nvSpPr>
        <p:spPr bwMode="auto">
          <a:xfrm>
            <a:off x="6400800" y="4243388"/>
            <a:ext cx="2743200" cy="2185987"/>
          </a:xfrm>
          <a:prstGeom prst="rect">
            <a:avLst/>
          </a:prstGeom>
          <a:noFill/>
          <a:ln w="9525">
            <a:noFill/>
            <a:miter lim="800000"/>
            <a:headEnd/>
            <a:tailEnd/>
          </a:ln>
        </p:spPr>
        <p:txBody>
          <a:bodyPr>
            <a:spAutoFit/>
          </a:bodyPr>
          <a:lstStyle/>
          <a:p>
            <a:r>
              <a:rPr lang="en-GB" sz="1600"/>
              <a:t>1 pizza-box per crystal:</a:t>
            </a:r>
          </a:p>
          <a:p>
            <a:pPr>
              <a:buFontTx/>
              <a:buChar char="-"/>
            </a:pPr>
            <a:r>
              <a:rPr lang="en-GB" sz="1400"/>
              <a:t> Readout and save orig. data</a:t>
            </a:r>
          </a:p>
          <a:p>
            <a:pPr>
              <a:buFontTx/>
              <a:buChar char="-"/>
            </a:pPr>
            <a:r>
              <a:rPr lang="en-GB" sz="1400"/>
              <a:t> Pre-processing of events</a:t>
            </a:r>
          </a:p>
          <a:p>
            <a:pPr>
              <a:buFontTx/>
              <a:buChar char="-"/>
            </a:pPr>
            <a:r>
              <a:rPr lang="en-GB" sz="1400"/>
              <a:t> PSA</a:t>
            </a:r>
            <a:br>
              <a:rPr lang="en-GB" sz="1400"/>
            </a:br>
            <a:r>
              <a:rPr lang="en-GB" sz="1600"/>
              <a:t>10 pizza-boxes for</a:t>
            </a:r>
          </a:p>
          <a:p>
            <a:r>
              <a:rPr lang="en-GB" sz="1600"/>
              <a:t>   </a:t>
            </a:r>
            <a:r>
              <a:rPr lang="en-GB" sz="1400"/>
              <a:t>Event Builder and Merger</a:t>
            </a:r>
          </a:p>
          <a:p>
            <a:r>
              <a:rPr lang="en-GB" sz="1400"/>
              <a:t>    Ancillary and Tracking</a:t>
            </a:r>
          </a:p>
          <a:p>
            <a:r>
              <a:rPr lang="en-GB" sz="1600"/>
              <a:t>120 TB of storage  +</a:t>
            </a:r>
            <a:endParaRPr lang="en-GB" sz="1400"/>
          </a:p>
          <a:p>
            <a:r>
              <a:rPr lang="en-GB" sz="1400"/>
              <a:t> </a:t>
            </a:r>
            <a:r>
              <a:rPr lang="en-GB" sz="1600"/>
              <a:t>Archiving on Grid T1</a:t>
            </a:r>
            <a:endParaRPr lang="en-GB" sz="1200"/>
          </a:p>
        </p:txBody>
      </p:sp>
      <p:pic>
        <p:nvPicPr>
          <p:cNvPr id="61456" name="Picture 7" descr="P1010027_smaller"/>
          <p:cNvPicPr>
            <a:picLocks noChangeAspect="1" noChangeArrowheads="1"/>
          </p:cNvPicPr>
          <p:nvPr/>
        </p:nvPicPr>
        <p:blipFill>
          <a:blip r:embed="rId6"/>
          <a:srcRect/>
          <a:stretch>
            <a:fillRect/>
          </a:stretch>
        </p:blipFill>
        <p:spPr bwMode="auto">
          <a:xfrm>
            <a:off x="3771900" y="5448300"/>
            <a:ext cx="2362200" cy="990600"/>
          </a:xfrm>
          <a:prstGeom prst="rect">
            <a:avLst/>
          </a:prstGeom>
          <a:noFill/>
          <a:ln w="9525">
            <a:noFill/>
            <a:miter lim="800000"/>
            <a:headEnd/>
            <a:tailEnd/>
          </a:ln>
        </p:spPr>
      </p:pic>
      <p:sp>
        <p:nvSpPr>
          <p:cNvPr id="61457" name="TextBox 16"/>
          <p:cNvSpPr txBox="1">
            <a:spLocks noChangeArrowheads="1"/>
          </p:cNvSpPr>
          <p:nvPr/>
        </p:nvSpPr>
        <p:spPr bwMode="auto">
          <a:xfrm>
            <a:off x="3373438" y="6405563"/>
            <a:ext cx="3294062" cy="338137"/>
          </a:xfrm>
          <a:prstGeom prst="rect">
            <a:avLst/>
          </a:prstGeom>
          <a:noFill/>
          <a:ln w="9525">
            <a:noFill/>
            <a:miter lim="800000"/>
            <a:headEnd/>
            <a:tailEnd/>
          </a:ln>
        </p:spPr>
        <p:txBody>
          <a:bodyPr wrap="none">
            <a:spAutoFit/>
          </a:bodyPr>
          <a:lstStyle/>
          <a:p>
            <a:r>
              <a:rPr lang="it-IT" sz="1600">
                <a:solidFill>
                  <a:srgbClr val="0033CC"/>
                </a:solidFill>
              </a:rPr>
              <a:t>6 channels </a:t>
            </a:r>
            <a:r>
              <a:rPr lang="en-US" sz="1600">
                <a:solidFill>
                  <a:srgbClr val="0033CC"/>
                </a:solidFill>
              </a:rPr>
              <a:t>processing mezzanine</a:t>
            </a:r>
          </a:p>
        </p:txBody>
      </p:sp>
      <p:sp>
        <p:nvSpPr>
          <p:cNvPr id="61458" name="TextBox 17"/>
          <p:cNvSpPr txBox="1">
            <a:spLocks noChangeArrowheads="1"/>
          </p:cNvSpPr>
          <p:nvPr/>
        </p:nvSpPr>
        <p:spPr bwMode="auto">
          <a:xfrm rot="-5400000">
            <a:off x="7374732" y="2515394"/>
            <a:ext cx="2787650" cy="369887"/>
          </a:xfrm>
          <a:prstGeom prst="rect">
            <a:avLst/>
          </a:prstGeom>
          <a:noFill/>
          <a:ln w="9525">
            <a:noFill/>
            <a:miter lim="800000"/>
            <a:headEnd/>
            <a:tailEnd/>
          </a:ln>
        </p:spPr>
        <p:txBody>
          <a:bodyPr wrap="none">
            <a:spAutoFit/>
          </a:bodyPr>
          <a:lstStyle/>
          <a:p>
            <a:r>
              <a:rPr lang="en-US" sz="1800">
                <a:solidFill>
                  <a:srgbClr val="FF9900"/>
                </a:solidFill>
              </a:rPr>
              <a:t>LAN to the disk servers</a:t>
            </a:r>
            <a:endParaRPr lang="it-IT" sz="1800">
              <a:solidFill>
                <a:srgbClr val="FF99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l="11830" t="15802" r="1381" b="18855"/>
          <a:stretch>
            <a:fillRect/>
          </a:stretch>
        </p:blipFill>
        <p:spPr bwMode="auto">
          <a:xfrm>
            <a:off x="3009900" y="3373438"/>
            <a:ext cx="5867400" cy="3197225"/>
          </a:xfrm>
          <a:prstGeom prst="rect">
            <a:avLst/>
          </a:prstGeom>
          <a:noFill/>
          <a:ln w="9525">
            <a:noFill/>
            <a:miter lim="800000"/>
            <a:headEnd/>
            <a:tailEnd/>
          </a:ln>
        </p:spPr>
      </p:pic>
      <p:sp>
        <p:nvSpPr>
          <p:cNvPr id="62467" name="TextBox 4"/>
          <p:cNvSpPr txBox="1">
            <a:spLocks noChangeArrowheads="1"/>
          </p:cNvSpPr>
          <p:nvPr/>
        </p:nvSpPr>
        <p:spPr bwMode="auto">
          <a:xfrm>
            <a:off x="6781800" y="5091113"/>
            <a:ext cx="1931988" cy="646112"/>
          </a:xfrm>
          <a:prstGeom prst="rect">
            <a:avLst/>
          </a:prstGeom>
          <a:noFill/>
          <a:ln w="9525">
            <a:noFill/>
            <a:miter lim="800000"/>
            <a:headEnd/>
            <a:tailEnd/>
          </a:ln>
        </p:spPr>
        <p:txBody>
          <a:bodyPr>
            <a:spAutoFit/>
          </a:bodyPr>
          <a:lstStyle/>
          <a:p>
            <a:r>
              <a:rPr lang="en-US" sz="1200">
                <a:solidFill>
                  <a:srgbClr val="FF0000"/>
                </a:solidFill>
              </a:rPr>
              <a:t>Doppler correction using</a:t>
            </a:r>
            <a:br>
              <a:rPr lang="en-US" sz="1200">
                <a:solidFill>
                  <a:srgbClr val="FF0000"/>
                </a:solidFill>
              </a:rPr>
            </a:br>
            <a:r>
              <a:rPr lang="en-US" sz="1200">
                <a:solidFill>
                  <a:srgbClr val="FF0000"/>
                </a:solidFill>
              </a:rPr>
              <a:t>center of crystals</a:t>
            </a:r>
          </a:p>
          <a:p>
            <a:r>
              <a:rPr lang="en-US" sz="1200">
                <a:solidFill>
                  <a:srgbClr val="FF0000"/>
                </a:solidFill>
              </a:rPr>
              <a:t>FWHM ~</a:t>
            </a:r>
            <a:r>
              <a:rPr lang="en-US" sz="1200" b="1">
                <a:solidFill>
                  <a:srgbClr val="FF0000"/>
                </a:solidFill>
              </a:rPr>
              <a:t>20 keV</a:t>
            </a:r>
          </a:p>
        </p:txBody>
      </p:sp>
      <p:sp>
        <p:nvSpPr>
          <p:cNvPr id="62468" name="TextBox 5"/>
          <p:cNvSpPr txBox="1">
            <a:spLocks noChangeArrowheads="1"/>
          </p:cNvSpPr>
          <p:nvPr/>
        </p:nvSpPr>
        <p:spPr bwMode="auto">
          <a:xfrm>
            <a:off x="3157538" y="5091113"/>
            <a:ext cx="2147887" cy="461962"/>
          </a:xfrm>
          <a:prstGeom prst="rect">
            <a:avLst/>
          </a:prstGeom>
          <a:noFill/>
          <a:ln w="9525">
            <a:noFill/>
            <a:miter lim="800000"/>
            <a:headEnd/>
            <a:tailEnd/>
          </a:ln>
        </p:spPr>
        <p:txBody>
          <a:bodyPr>
            <a:spAutoFit/>
          </a:bodyPr>
          <a:lstStyle/>
          <a:p>
            <a:r>
              <a:rPr lang="en-US" sz="1200">
                <a:solidFill>
                  <a:srgbClr val="FF33CC"/>
                </a:solidFill>
              </a:rPr>
              <a:t>Total projection. </a:t>
            </a:r>
            <a:br>
              <a:rPr lang="en-US" sz="1200">
                <a:solidFill>
                  <a:srgbClr val="FF33CC"/>
                </a:solidFill>
              </a:rPr>
            </a:br>
            <a:r>
              <a:rPr lang="en-US" sz="1200">
                <a:solidFill>
                  <a:srgbClr val="FF33CC"/>
                </a:solidFill>
              </a:rPr>
              <a:t>Detector FWHM = </a:t>
            </a:r>
            <a:r>
              <a:rPr lang="en-US" sz="1200" b="1">
                <a:solidFill>
                  <a:srgbClr val="FF33CC"/>
                </a:solidFill>
              </a:rPr>
              <a:t>2.2 keV</a:t>
            </a:r>
            <a:endParaRPr lang="it-IT" sz="1200" b="1">
              <a:solidFill>
                <a:srgbClr val="FF33CC"/>
              </a:solidFill>
            </a:endParaRPr>
          </a:p>
        </p:txBody>
      </p:sp>
      <p:sp>
        <p:nvSpPr>
          <p:cNvPr id="7" name="TextBox 6"/>
          <p:cNvSpPr txBox="1"/>
          <p:nvPr/>
        </p:nvSpPr>
        <p:spPr>
          <a:xfrm>
            <a:off x="6743700" y="4367213"/>
            <a:ext cx="2012950" cy="646112"/>
          </a:xfrm>
          <a:prstGeom prst="rect">
            <a:avLst/>
          </a:prstGeom>
          <a:noFill/>
        </p:spPr>
        <p:txBody>
          <a:bodyPr>
            <a:spAutoFit/>
          </a:bodyPr>
          <a:lstStyle/>
          <a:p>
            <a:pPr>
              <a:defRPr/>
            </a:pPr>
            <a:r>
              <a:rPr lang="en-US" sz="1200" dirty="0">
                <a:solidFill>
                  <a:schemeClr val="accent5">
                    <a:lumMod val="50000"/>
                  </a:schemeClr>
                </a:solidFill>
              </a:rPr>
              <a:t>Doppler correction using </a:t>
            </a:r>
            <a:br>
              <a:rPr lang="en-US" sz="1200" dirty="0">
                <a:solidFill>
                  <a:schemeClr val="accent5">
                    <a:lumMod val="50000"/>
                  </a:schemeClr>
                </a:solidFill>
              </a:rPr>
            </a:br>
            <a:r>
              <a:rPr lang="en-US" sz="1200" dirty="0">
                <a:solidFill>
                  <a:schemeClr val="accent5">
                    <a:lumMod val="50000"/>
                  </a:schemeClr>
                </a:solidFill>
              </a:rPr>
              <a:t>center of hit segments</a:t>
            </a:r>
          </a:p>
          <a:p>
            <a:pPr>
              <a:defRPr/>
            </a:pPr>
            <a:r>
              <a:rPr lang="en-US" sz="1200" dirty="0">
                <a:solidFill>
                  <a:schemeClr val="accent5">
                    <a:lumMod val="50000"/>
                  </a:schemeClr>
                </a:solidFill>
              </a:rPr>
              <a:t>FWHM = </a:t>
            </a:r>
            <a:r>
              <a:rPr lang="en-US" sz="1200" b="1" dirty="0">
                <a:solidFill>
                  <a:schemeClr val="accent5">
                    <a:lumMod val="50000"/>
                  </a:schemeClr>
                </a:solidFill>
              </a:rPr>
              <a:t>7 keV</a:t>
            </a:r>
            <a:endParaRPr lang="it-IT" sz="1200" b="1" dirty="0">
              <a:solidFill>
                <a:schemeClr val="accent5">
                  <a:lumMod val="50000"/>
                </a:schemeClr>
              </a:solidFill>
            </a:endParaRPr>
          </a:p>
        </p:txBody>
      </p:sp>
      <p:sp>
        <p:nvSpPr>
          <p:cNvPr id="62470" name="Title 1"/>
          <p:cNvSpPr>
            <a:spLocks noGrp="1"/>
          </p:cNvSpPr>
          <p:nvPr>
            <p:ph type="title"/>
          </p:nvPr>
        </p:nvSpPr>
        <p:spPr>
          <a:xfrm>
            <a:off x="142875" y="1363663"/>
            <a:ext cx="2786063" cy="615950"/>
          </a:xfrm>
        </p:spPr>
        <p:txBody>
          <a:bodyPr/>
          <a:lstStyle/>
          <a:p>
            <a:pPr algn="l" eaLnBrk="1" hangingPunct="1"/>
            <a:r>
              <a:rPr lang="en-US" sz="2000" smtClean="0">
                <a:solidFill>
                  <a:srgbClr val="002060"/>
                </a:solidFill>
                <a:effectLst/>
                <a:latin typeface="Arial" pitchFamily="34" charset="0"/>
                <a:cs typeface="Arial" pitchFamily="34" charset="0"/>
              </a:rPr>
              <a:t>220 MeV </a:t>
            </a:r>
            <a:r>
              <a:rPr lang="en-US" sz="2000" baseline="30000" smtClean="0">
                <a:solidFill>
                  <a:srgbClr val="002060"/>
                </a:solidFill>
                <a:effectLst/>
                <a:latin typeface="Arial" pitchFamily="34" charset="0"/>
                <a:cs typeface="Arial" pitchFamily="34" charset="0"/>
              </a:rPr>
              <a:t>56</a:t>
            </a:r>
            <a:r>
              <a:rPr lang="en-US" sz="2000" smtClean="0">
                <a:solidFill>
                  <a:srgbClr val="002060"/>
                </a:solidFill>
                <a:effectLst/>
                <a:latin typeface="Arial" pitchFamily="34" charset="0"/>
                <a:cs typeface="Arial" pitchFamily="34" charset="0"/>
              </a:rPr>
              <a:t>Fe </a:t>
            </a:r>
            <a:r>
              <a:rPr lang="en-US" sz="2000" smtClean="0">
                <a:solidFill>
                  <a:srgbClr val="002060"/>
                </a:solidFill>
                <a:effectLst/>
                <a:latin typeface="Arial" pitchFamily="34" charset="0"/>
                <a:cs typeface="Arial" pitchFamily="34" charset="0"/>
                <a:sym typeface="Wingdings" pitchFamily="2" charset="2"/>
              </a:rPr>
              <a:t> </a:t>
            </a:r>
            <a:r>
              <a:rPr lang="en-US" sz="2000" baseline="30000" smtClean="0">
                <a:solidFill>
                  <a:srgbClr val="002060"/>
                </a:solidFill>
                <a:effectLst/>
                <a:latin typeface="Arial" pitchFamily="34" charset="0"/>
                <a:cs typeface="Arial" pitchFamily="34" charset="0"/>
                <a:sym typeface="Wingdings" pitchFamily="2" charset="2"/>
              </a:rPr>
              <a:t>197</a:t>
            </a:r>
            <a:r>
              <a:rPr lang="en-US" sz="2000" smtClean="0">
                <a:solidFill>
                  <a:srgbClr val="002060"/>
                </a:solidFill>
                <a:effectLst/>
                <a:latin typeface="Arial" pitchFamily="34" charset="0"/>
                <a:cs typeface="Arial" pitchFamily="34" charset="0"/>
                <a:sym typeface="Wingdings" pitchFamily="2" charset="2"/>
              </a:rPr>
              <a:t>Au</a:t>
            </a:r>
            <a:br>
              <a:rPr lang="en-US" sz="2000" smtClean="0">
                <a:solidFill>
                  <a:srgbClr val="002060"/>
                </a:solidFill>
                <a:effectLst/>
                <a:latin typeface="Arial" pitchFamily="34" charset="0"/>
                <a:cs typeface="Arial" pitchFamily="34" charset="0"/>
                <a:sym typeface="Wingdings" pitchFamily="2" charset="2"/>
              </a:rPr>
            </a:br>
            <a:r>
              <a:rPr lang="en-US" sz="1400" smtClean="0">
                <a:solidFill>
                  <a:srgbClr val="002060"/>
                </a:solidFill>
                <a:effectLst/>
                <a:latin typeface="Arial" pitchFamily="34" charset="0"/>
                <a:cs typeface="Arial" pitchFamily="34" charset="0"/>
                <a:sym typeface="Wingdings" pitchFamily="2" charset="2"/>
              </a:rPr>
              <a:t>ATC1 + DANTE - MCP</a:t>
            </a:r>
            <a:endParaRPr lang="it-IT" sz="2000" smtClean="0">
              <a:solidFill>
                <a:srgbClr val="002060"/>
              </a:solidFill>
              <a:effectLst/>
              <a:latin typeface="Arial" pitchFamily="34" charset="0"/>
              <a:cs typeface="Arial" pitchFamily="34" charset="0"/>
            </a:endParaRPr>
          </a:p>
        </p:txBody>
      </p:sp>
      <p:sp>
        <p:nvSpPr>
          <p:cNvPr id="62471" name="TextBox 8"/>
          <p:cNvSpPr txBox="1">
            <a:spLocks noChangeArrowheads="1"/>
          </p:cNvSpPr>
          <p:nvPr/>
        </p:nvSpPr>
        <p:spPr bwMode="auto">
          <a:xfrm>
            <a:off x="6472238" y="3529013"/>
            <a:ext cx="2290762" cy="831850"/>
          </a:xfrm>
          <a:prstGeom prst="rect">
            <a:avLst/>
          </a:prstGeom>
          <a:noFill/>
          <a:ln w="9525">
            <a:noFill/>
            <a:miter lim="800000"/>
            <a:headEnd/>
            <a:tailEnd/>
          </a:ln>
        </p:spPr>
        <p:txBody>
          <a:bodyPr>
            <a:spAutoFit/>
          </a:bodyPr>
          <a:lstStyle/>
          <a:p>
            <a:r>
              <a:rPr lang="en-US" sz="1200"/>
              <a:t>Doppler correction using </a:t>
            </a:r>
            <a:br>
              <a:rPr lang="en-US" sz="1200"/>
            </a:br>
            <a:r>
              <a:rPr lang="en-US" sz="1200"/>
              <a:t>PSA (AGS) and tracking</a:t>
            </a:r>
            <a:br>
              <a:rPr lang="en-US" sz="1200"/>
            </a:br>
            <a:r>
              <a:rPr lang="en-US" sz="1200"/>
              <a:t>FWHM = </a:t>
            </a:r>
            <a:r>
              <a:rPr lang="en-US" sz="1200" b="1"/>
              <a:t>3.7 keV</a:t>
            </a:r>
          </a:p>
          <a:p>
            <a:r>
              <a:rPr lang="en-US" sz="1200"/>
              <a:t>  (3.5 keV if only single hits)</a:t>
            </a:r>
            <a:endParaRPr lang="it-IT" sz="1200"/>
          </a:p>
        </p:txBody>
      </p:sp>
      <p:sp>
        <p:nvSpPr>
          <p:cNvPr id="62472" name="TextBox 9"/>
          <p:cNvSpPr txBox="1">
            <a:spLocks noChangeArrowheads="1"/>
          </p:cNvSpPr>
          <p:nvPr/>
        </p:nvSpPr>
        <p:spPr bwMode="auto">
          <a:xfrm>
            <a:off x="7737475" y="6499225"/>
            <a:ext cx="1101725" cy="338138"/>
          </a:xfrm>
          <a:prstGeom prst="rect">
            <a:avLst/>
          </a:prstGeom>
          <a:noFill/>
          <a:ln w="9525">
            <a:noFill/>
            <a:miter lim="800000"/>
            <a:headEnd/>
            <a:tailEnd/>
          </a:ln>
        </p:spPr>
        <p:txBody>
          <a:bodyPr>
            <a:spAutoFit/>
          </a:bodyPr>
          <a:lstStyle/>
          <a:p>
            <a:r>
              <a:rPr lang="en-US" sz="1600"/>
              <a:t>E</a:t>
            </a:r>
            <a:r>
              <a:rPr lang="en-US" sz="2000" baseline="-25000">
                <a:latin typeface="Symbol" pitchFamily="18" charset="2"/>
              </a:rPr>
              <a:t>g</a:t>
            </a:r>
            <a:r>
              <a:rPr lang="en-US" sz="1600"/>
              <a:t> (keV)</a:t>
            </a:r>
            <a:endParaRPr lang="it-IT" sz="1600"/>
          </a:p>
        </p:txBody>
      </p:sp>
      <p:cxnSp>
        <p:nvCxnSpPr>
          <p:cNvPr id="12" name="Straight Arrow Connector 11"/>
          <p:cNvCxnSpPr/>
          <p:nvPr/>
        </p:nvCxnSpPr>
        <p:spPr>
          <a:xfrm rot="10800000" flipV="1">
            <a:off x="6438900" y="5586413"/>
            <a:ext cx="381000" cy="76200"/>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a:xfrm rot="10800000" flipV="1">
            <a:off x="6248400" y="4862513"/>
            <a:ext cx="533400" cy="114300"/>
          </a:xfrm>
          <a:prstGeom prst="straightConnector1">
            <a:avLst/>
          </a:prstGeom>
          <a:ln>
            <a:solidFill>
              <a:schemeClr val="accent5">
                <a:lumMod val="50000"/>
              </a:schemeClr>
            </a:solidFill>
            <a:tailEnd type="arrow"/>
          </a:ln>
        </p:spPr>
        <p:style>
          <a:lnRef idx="3">
            <a:schemeClr val="accent4"/>
          </a:lnRef>
          <a:fillRef idx="0">
            <a:schemeClr val="accent4"/>
          </a:fillRef>
          <a:effectRef idx="2">
            <a:schemeClr val="accent4"/>
          </a:effectRef>
          <a:fontRef idx="minor">
            <a:schemeClr val="tx1"/>
          </a:fontRef>
        </p:style>
      </p:cxnSp>
      <p:pic>
        <p:nvPicPr>
          <p:cNvPr id="62475" name="Picture 4" descr="DSC00789"/>
          <p:cNvPicPr>
            <a:picLocks noChangeAspect="1" noChangeArrowheads="1"/>
          </p:cNvPicPr>
          <p:nvPr/>
        </p:nvPicPr>
        <p:blipFill>
          <a:blip r:embed="rId3"/>
          <a:srcRect r="22620"/>
          <a:stretch>
            <a:fillRect/>
          </a:stretch>
        </p:blipFill>
        <p:spPr bwMode="auto">
          <a:xfrm>
            <a:off x="142875" y="2149475"/>
            <a:ext cx="2628900" cy="1046163"/>
          </a:xfrm>
          <a:prstGeom prst="rect">
            <a:avLst/>
          </a:prstGeom>
          <a:noFill/>
          <a:ln w="9525">
            <a:noFill/>
            <a:miter lim="800000"/>
            <a:headEnd/>
            <a:tailEnd/>
          </a:ln>
        </p:spPr>
      </p:pic>
      <p:cxnSp>
        <p:nvCxnSpPr>
          <p:cNvPr id="29" name="Straight Arrow Connector 28"/>
          <p:cNvCxnSpPr/>
          <p:nvPr/>
        </p:nvCxnSpPr>
        <p:spPr>
          <a:xfrm rot="10800000" flipV="1">
            <a:off x="6134100" y="4024313"/>
            <a:ext cx="381000" cy="76200"/>
          </a:xfrm>
          <a:prstGeom prst="straightConnector1">
            <a:avLst/>
          </a:prstGeom>
          <a:ln>
            <a:solidFill>
              <a:schemeClr val="tx1"/>
            </a:solidFill>
            <a:tailEnd type="arrow"/>
          </a:ln>
        </p:spPr>
        <p:style>
          <a:lnRef idx="3">
            <a:schemeClr val="accent4"/>
          </a:lnRef>
          <a:fillRef idx="0">
            <a:schemeClr val="accent4"/>
          </a:fillRef>
          <a:effectRef idx="2">
            <a:schemeClr val="accent4"/>
          </a:effectRef>
          <a:fontRef idx="minor">
            <a:schemeClr val="tx1"/>
          </a:fontRef>
        </p:style>
      </p:cxnSp>
      <p:sp>
        <p:nvSpPr>
          <p:cNvPr id="8" name="TextBox 7"/>
          <p:cNvSpPr txBox="1"/>
          <p:nvPr/>
        </p:nvSpPr>
        <p:spPr>
          <a:xfrm>
            <a:off x="3314700" y="3675063"/>
            <a:ext cx="2095500" cy="646112"/>
          </a:xfrm>
          <a:prstGeom prst="rect">
            <a:avLst/>
          </a:prstGeom>
          <a:noFill/>
        </p:spPr>
        <p:txBody>
          <a:bodyPr>
            <a:spAutoFit/>
          </a:bodyPr>
          <a:lstStyle/>
          <a:p>
            <a:pPr>
              <a:defRPr/>
            </a:pPr>
            <a:r>
              <a:rPr lang="en-US" sz="1800" dirty="0">
                <a:latin typeface="+mj-lt"/>
              </a:rPr>
              <a:t>v/c   ~ 8%</a:t>
            </a:r>
          </a:p>
          <a:p>
            <a:pPr>
              <a:defRPr/>
            </a:pPr>
            <a:r>
              <a:rPr lang="en-US" sz="1800" dirty="0">
                <a:latin typeface="+mj-lt"/>
              </a:rPr>
              <a:t>E(2</a:t>
            </a:r>
            <a:r>
              <a:rPr lang="en-US" sz="1800" baseline="30000" dirty="0">
                <a:latin typeface="+mj-lt"/>
              </a:rPr>
              <a:t>+</a:t>
            </a:r>
            <a:r>
              <a:rPr lang="en-US" sz="1800" dirty="0">
                <a:latin typeface="+mj-lt"/>
              </a:rPr>
              <a:t>) = </a:t>
            </a:r>
            <a:r>
              <a:rPr lang="it-IT" sz="1800" dirty="0">
                <a:latin typeface="+mj-lt"/>
              </a:rPr>
              <a:t>846.8 keV</a:t>
            </a:r>
            <a:endParaRPr lang="en-US" sz="1800" dirty="0">
              <a:latin typeface="+mj-lt"/>
            </a:endParaRPr>
          </a:p>
        </p:txBody>
      </p:sp>
      <p:pic>
        <p:nvPicPr>
          <p:cNvPr id="62478" name="Picture 4"/>
          <p:cNvPicPr>
            <a:picLocks noChangeAspect="1" noChangeArrowheads="1"/>
          </p:cNvPicPr>
          <p:nvPr/>
        </p:nvPicPr>
        <p:blipFill>
          <a:blip r:embed="rId4"/>
          <a:srcRect l="8556" t="19312" r="1518" b="7190"/>
          <a:stretch>
            <a:fillRect/>
          </a:stretch>
        </p:blipFill>
        <p:spPr bwMode="auto">
          <a:xfrm>
            <a:off x="3009900" y="1285875"/>
            <a:ext cx="5797550" cy="2122488"/>
          </a:xfrm>
          <a:prstGeom prst="rect">
            <a:avLst/>
          </a:prstGeom>
          <a:noFill/>
          <a:ln w="9525">
            <a:noFill/>
            <a:miter lim="800000"/>
            <a:headEnd/>
            <a:tailEnd/>
          </a:ln>
        </p:spPr>
      </p:pic>
      <p:cxnSp>
        <p:nvCxnSpPr>
          <p:cNvPr id="38" name="Straight Connector 37"/>
          <p:cNvCxnSpPr/>
          <p:nvPr/>
        </p:nvCxnSpPr>
        <p:spPr>
          <a:xfrm>
            <a:off x="6934200" y="2874963"/>
            <a:ext cx="1828800" cy="5334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3124200" y="2684463"/>
            <a:ext cx="2895600" cy="7239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2481" name="TextBox 43"/>
          <p:cNvSpPr txBox="1">
            <a:spLocks noChangeArrowheads="1"/>
          </p:cNvSpPr>
          <p:nvPr/>
        </p:nvSpPr>
        <p:spPr bwMode="auto">
          <a:xfrm>
            <a:off x="5943600" y="1285875"/>
            <a:ext cx="1208088" cy="522288"/>
          </a:xfrm>
          <a:prstGeom prst="rect">
            <a:avLst/>
          </a:prstGeom>
          <a:noFill/>
          <a:ln w="9525">
            <a:noFill/>
            <a:miter lim="800000"/>
            <a:headEnd/>
            <a:tailEnd/>
          </a:ln>
        </p:spPr>
        <p:txBody>
          <a:bodyPr wrap="none">
            <a:spAutoFit/>
          </a:bodyPr>
          <a:lstStyle/>
          <a:p>
            <a:r>
              <a:rPr lang="en-US" sz="1400" baseline="30000">
                <a:solidFill>
                  <a:srgbClr val="0033CC"/>
                </a:solidFill>
              </a:rPr>
              <a:t>56</a:t>
            </a:r>
            <a:r>
              <a:rPr lang="en-US" sz="1400">
                <a:solidFill>
                  <a:srgbClr val="0033CC"/>
                </a:solidFill>
              </a:rPr>
              <a:t>Fe 2</a:t>
            </a:r>
            <a:r>
              <a:rPr lang="en-US" sz="1400" baseline="30000">
                <a:solidFill>
                  <a:srgbClr val="0033CC"/>
                </a:solidFill>
              </a:rPr>
              <a:t>+</a:t>
            </a:r>
            <a:r>
              <a:rPr lang="en-US" sz="1400">
                <a:solidFill>
                  <a:srgbClr val="0033CC"/>
                </a:solidFill>
              </a:rPr>
              <a:t> </a:t>
            </a:r>
            <a:r>
              <a:rPr lang="en-US" sz="1400">
                <a:solidFill>
                  <a:srgbClr val="0033CC"/>
                </a:solidFill>
                <a:sym typeface="Wingdings" pitchFamily="2" charset="2"/>
              </a:rPr>
              <a:t></a:t>
            </a:r>
            <a:r>
              <a:rPr lang="en-US" sz="1400">
                <a:solidFill>
                  <a:srgbClr val="0033CC"/>
                </a:solidFill>
              </a:rPr>
              <a:t> 0</a:t>
            </a:r>
            <a:r>
              <a:rPr lang="en-US" sz="1400" baseline="30000">
                <a:solidFill>
                  <a:srgbClr val="0033CC"/>
                </a:solidFill>
              </a:rPr>
              <a:t>+</a:t>
            </a:r>
          </a:p>
          <a:p>
            <a:r>
              <a:rPr lang="en-US" sz="1400">
                <a:solidFill>
                  <a:srgbClr val="0033CC"/>
                </a:solidFill>
              </a:rPr>
              <a:t>846.8 keV</a:t>
            </a:r>
            <a:endParaRPr lang="it-IT" sz="1400">
              <a:solidFill>
                <a:srgbClr val="0033CC"/>
              </a:solidFill>
            </a:endParaRPr>
          </a:p>
        </p:txBody>
      </p:sp>
      <p:sp>
        <p:nvSpPr>
          <p:cNvPr id="62482" name="TextBox 45"/>
          <p:cNvSpPr txBox="1">
            <a:spLocks noChangeArrowheads="1"/>
          </p:cNvSpPr>
          <p:nvPr/>
        </p:nvSpPr>
        <p:spPr bwMode="auto">
          <a:xfrm>
            <a:off x="7353300" y="1808163"/>
            <a:ext cx="1455738" cy="738187"/>
          </a:xfrm>
          <a:prstGeom prst="rect">
            <a:avLst/>
          </a:prstGeom>
          <a:noFill/>
          <a:ln w="9525">
            <a:noFill/>
            <a:miter lim="800000"/>
            <a:headEnd/>
            <a:tailEnd/>
          </a:ln>
        </p:spPr>
        <p:txBody>
          <a:bodyPr wrap="none">
            <a:spAutoFit/>
          </a:bodyPr>
          <a:lstStyle/>
          <a:p>
            <a:r>
              <a:rPr lang="en-US" sz="1400" baseline="30000">
                <a:solidFill>
                  <a:srgbClr val="0033CC"/>
                </a:solidFill>
              </a:rPr>
              <a:t>56</a:t>
            </a:r>
            <a:r>
              <a:rPr lang="en-US" sz="1400">
                <a:solidFill>
                  <a:srgbClr val="0033CC"/>
                </a:solidFill>
              </a:rPr>
              <a:t>Fe 4</a:t>
            </a:r>
            <a:r>
              <a:rPr lang="en-US" sz="1400" baseline="30000">
                <a:solidFill>
                  <a:srgbClr val="0033CC"/>
                </a:solidFill>
              </a:rPr>
              <a:t>+</a:t>
            </a:r>
            <a:r>
              <a:rPr lang="en-US" sz="1400">
                <a:solidFill>
                  <a:srgbClr val="0033CC"/>
                </a:solidFill>
              </a:rPr>
              <a:t> </a:t>
            </a:r>
            <a:r>
              <a:rPr lang="en-US" sz="1400">
                <a:solidFill>
                  <a:srgbClr val="0033CC"/>
                </a:solidFill>
                <a:sym typeface="Wingdings" pitchFamily="2" charset="2"/>
              </a:rPr>
              <a:t></a:t>
            </a:r>
            <a:r>
              <a:rPr lang="en-US" sz="1400">
                <a:solidFill>
                  <a:srgbClr val="0033CC"/>
                </a:solidFill>
              </a:rPr>
              <a:t> 2</a:t>
            </a:r>
            <a:r>
              <a:rPr lang="en-US" sz="1400" baseline="30000">
                <a:solidFill>
                  <a:srgbClr val="0033CC"/>
                </a:solidFill>
              </a:rPr>
              <a:t>+</a:t>
            </a:r>
          </a:p>
          <a:p>
            <a:r>
              <a:rPr lang="en-US" sz="1400">
                <a:solidFill>
                  <a:srgbClr val="0033CC"/>
                </a:solidFill>
              </a:rPr>
              <a:t>1238.3 keV</a:t>
            </a:r>
          </a:p>
          <a:p>
            <a:r>
              <a:rPr lang="en-US" sz="1400">
                <a:solidFill>
                  <a:srgbClr val="0033CC"/>
                </a:solidFill>
              </a:rPr>
              <a:t>4.8 keV FWHM</a:t>
            </a:r>
            <a:endParaRPr lang="it-IT" sz="1400">
              <a:solidFill>
                <a:srgbClr val="0033CC"/>
              </a:solidFill>
            </a:endParaRPr>
          </a:p>
        </p:txBody>
      </p:sp>
      <p:sp>
        <p:nvSpPr>
          <p:cNvPr id="52" name="TextBox 51"/>
          <p:cNvSpPr txBox="1"/>
          <p:nvPr/>
        </p:nvSpPr>
        <p:spPr>
          <a:xfrm>
            <a:off x="3086100" y="1350963"/>
            <a:ext cx="2632075" cy="307975"/>
          </a:xfrm>
          <a:prstGeom prst="rect">
            <a:avLst/>
          </a:prstGeom>
          <a:noFill/>
        </p:spPr>
        <p:txBody>
          <a:bodyPr wrap="none">
            <a:spAutoFit/>
          </a:bodyPr>
          <a:lstStyle/>
          <a:p>
            <a:pPr>
              <a:defRPr/>
            </a:pPr>
            <a:r>
              <a:rPr lang="en-US" sz="1400" dirty="0">
                <a:solidFill>
                  <a:schemeClr val="tx1">
                    <a:lumMod val="85000"/>
                    <a:lumOff val="15000"/>
                  </a:schemeClr>
                </a:solidFill>
              </a:rPr>
              <a:t>Au recoils also seen by Dante</a:t>
            </a:r>
            <a:endParaRPr lang="it-IT" sz="1400" dirty="0">
              <a:solidFill>
                <a:schemeClr val="tx1">
                  <a:lumMod val="85000"/>
                  <a:lumOff val="15000"/>
                </a:schemeClr>
              </a:solidFill>
            </a:endParaRPr>
          </a:p>
        </p:txBody>
      </p:sp>
      <p:sp>
        <p:nvSpPr>
          <p:cNvPr id="62484" name="TextBox 21"/>
          <p:cNvSpPr txBox="1">
            <a:spLocks noChangeArrowheads="1"/>
          </p:cNvSpPr>
          <p:nvPr/>
        </p:nvSpPr>
        <p:spPr bwMode="auto">
          <a:xfrm>
            <a:off x="3276600" y="2417763"/>
            <a:ext cx="1284288" cy="646112"/>
          </a:xfrm>
          <a:prstGeom prst="rect">
            <a:avLst/>
          </a:prstGeom>
          <a:noFill/>
          <a:ln w="9525">
            <a:noFill/>
            <a:miter lim="800000"/>
            <a:headEnd/>
            <a:tailEnd/>
          </a:ln>
        </p:spPr>
        <p:txBody>
          <a:bodyPr wrap="none">
            <a:spAutoFit/>
          </a:bodyPr>
          <a:lstStyle/>
          <a:p>
            <a:r>
              <a:rPr lang="it-IT" sz="1800">
                <a:solidFill>
                  <a:srgbClr val="FF33CC"/>
                </a:solidFill>
              </a:rPr>
              <a:t>Original</a:t>
            </a:r>
          </a:p>
          <a:p>
            <a:r>
              <a:rPr lang="it-IT" sz="1800"/>
              <a:t>Corrected</a:t>
            </a:r>
          </a:p>
        </p:txBody>
      </p:sp>
      <p:pic>
        <p:nvPicPr>
          <p:cNvPr id="62485" name="Picture 18"/>
          <p:cNvPicPr>
            <a:picLocks noChangeAspect="1" noChangeArrowheads="1"/>
          </p:cNvPicPr>
          <p:nvPr/>
        </p:nvPicPr>
        <p:blipFill>
          <a:blip r:embed="rId5"/>
          <a:srcRect/>
          <a:stretch>
            <a:fillRect/>
          </a:stretch>
        </p:blipFill>
        <p:spPr bwMode="auto">
          <a:xfrm>
            <a:off x="142875" y="3363913"/>
            <a:ext cx="2628900" cy="2049462"/>
          </a:xfrm>
          <a:prstGeom prst="rect">
            <a:avLst/>
          </a:prstGeom>
          <a:noFill/>
          <a:ln w="9525">
            <a:noFill/>
            <a:miter lim="800000"/>
            <a:headEnd/>
            <a:tailEnd/>
          </a:ln>
        </p:spPr>
      </p:pic>
      <p:sp>
        <p:nvSpPr>
          <p:cNvPr id="22" name="Rectangle 2"/>
          <p:cNvSpPr txBox="1">
            <a:spLocks noChangeArrowheads="1"/>
          </p:cNvSpPr>
          <p:nvPr/>
        </p:nvSpPr>
        <p:spPr bwMode="auto">
          <a:xfrm>
            <a:off x="107950" y="0"/>
            <a:ext cx="8856663" cy="1200150"/>
          </a:xfrm>
          <a:prstGeom prst="rect">
            <a:avLst/>
          </a:prstGeom>
          <a:noFill/>
          <a:ln w="9525">
            <a:noFill/>
            <a:miter lim="800000"/>
            <a:headEnd/>
            <a:tailEnd/>
          </a:ln>
          <a:effectLst/>
        </p:spPr>
        <p:txBody>
          <a:bodyPr anchor="ctr">
            <a:spAutoFit/>
          </a:bodyPr>
          <a:lstStyle/>
          <a:p>
            <a:pPr eaLnBrk="0" hangingPunct="0">
              <a:defRPr/>
            </a:pPr>
            <a:r>
              <a:rPr lang="en-GB" sz="3600" kern="0" dirty="0">
                <a:solidFill>
                  <a:srgbClr val="002060"/>
                </a:solidFill>
                <a:effectLst>
                  <a:outerShdw blurRad="38100" dist="38100" dir="2700000" algn="tl">
                    <a:srgbClr val="C0C0C0"/>
                  </a:outerShdw>
                </a:effectLst>
                <a:latin typeface="+mj-lt"/>
                <a:ea typeface="+mj-ea"/>
                <a:cs typeface="+mj-cs"/>
              </a:rPr>
              <a:t>Commissioning phase in 2009           INFN Legnaro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9 Imagen" descr="AGATA_Logo.jpg"/>
          <p:cNvPicPr>
            <a:picLocks noChangeAspect="1"/>
          </p:cNvPicPr>
          <p:nvPr/>
        </p:nvPicPr>
        <p:blipFill>
          <a:blip r:embed="rId3"/>
          <a:srcRect/>
          <a:stretch>
            <a:fillRect/>
          </a:stretch>
        </p:blipFill>
        <p:spPr bwMode="auto">
          <a:xfrm>
            <a:off x="8296275" y="0"/>
            <a:ext cx="812800" cy="1098550"/>
          </a:xfrm>
          <a:prstGeom prst="rect">
            <a:avLst/>
          </a:prstGeom>
          <a:noFill/>
          <a:ln w="9525">
            <a:noFill/>
            <a:miter lim="800000"/>
            <a:headEnd/>
            <a:tailEnd/>
          </a:ln>
        </p:spPr>
      </p:pic>
      <p:sp>
        <p:nvSpPr>
          <p:cNvPr id="63491" name="Rectangle 2"/>
          <p:cNvSpPr>
            <a:spLocks noGrp="1" noChangeArrowheads="1"/>
          </p:cNvSpPr>
          <p:nvPr>
            <p:ph type="title"/>
          </p:nvPr>
        </p:nvSpPr>
        <p:spPr>
          <a:xfrm>
            <a:off x="428625" y="0"/>
            <a:ext cx="8229600" cy="857250"/>
          </a:xfrm>
        </p:spPr>
        <p:txBody>
          <a:bodyPr/>
          <a:lstStyle/>
          <a:p>
            <a:pPr eaLnBrk="1" hangingPunct="1"/>
            <a:r>
              <a:rPr lang="en-US" sz="4000" smtClean="0">
                <a:solidFill>
                  <a:schemeClr val="accent2"/>
                </a:solidFill>
              </a:rPr>
              <a:t>AGATA PSA online</a:t>
            </a:r>
          </a:p>
        </p:txBody>
      </p:sp>
      <p:pic>
        <p:nvPicPr>
          <p:cNvPr id="63492" name="Picture 7" descr="Bildschirmfoto-27"/>
          <p:cNvPicPr>
            <a:picLocks noChangeAspect="1" noChangeArrowheads="1"/>
          </p:cNvPicPr>
          <p:nvPr/>
        </p:nvPicPr>
        <p:blipFill>
          <a:blip r:embed="rId4"/>
          <a:srcRect l="1500" t="15601" r="16499" b="9000"/>
          <a:stretch>
            <a:fillRect/>
          </a:stretch>
        </p:blipFill>
        <p:spPr bwMode="auto">
          <a:xfrm>
            <a:off x="0" y="3763963"/>
            <a:ext cx="4143375" cy="2379662"/>
          </a:xfrm>
          <a:prstGeom prst="rect">
            <a:avLst/>
          </a:prstGeom>
          <a:noFill/>
          <a:ln w="9525">
            <a:noFill/>
            <a:miter lim="800000"/>
            <a:headEnd/>
            <a:tailEnd/>
          </a:ln>
        </p:spPr>
      </p:pic>
      <p:pic>
        <p:nvPicPr>
          <p:cNvPr id="63493" name="Picture 6" descr="Bildschirmfoto-7"/>
          <p:cNvPicPr>
            <a:picLocks noChangeAspect="1" noChangeArrowheads="1"/>
          </p:cNvPicPr>
          <p:nvPr/>
        </p:nvPicPr>
        <p:blipFill>
          <a:blip r:embed="rId5"/>
          <a:srcRect l="1500" t="17999" r="33749" b="8400"/>
          <a:stretch>
            <a:fillRect/>
          </a:stretch>
        </p:blipFill>
        <p:spPr bwMode="auto">
          <a:xfrm>
            <a:off x="0" y="1000125"/>
            <a:ext cx="4143375" cy="2598738"/>
          </a:xfrm>
          <a:prstGeom prst="rect">
            <a:avLst/>
          </a:prstGeom>
          <a:noFill/>
          <a:ln w="9525">
            <a:noFill/>
            <a:miter lim="800000"/>
            <a:headEnd/>
            <a:tailEnd/>
          </a:ln>
        </p:spPr>
      </p:pic>
      <p:pic>
        <p:nvPicPr>
          <p:cNvPr id="33799" name="Picture 6" descr="CIMG1346"/>
          <p:cNvPicPr>
            <a:picLocks noChangeAspect="1" noChangeArrowheads="1"/>
          </p:cNvPicPr>
          <p:nvPr/>
        </p:nvPicPr>
        <p:blipFill>
          <a:blip r:embed="rId6" cstate="print"/>
          <a:srcRect l="34738" t="23158" r="26054" b="34738"/>
          <a:stretch>
            <a:fillRect/>
          </a:stretch>
        </p:blipFill>
        <p:spPr bwMode="auto">
          <a:xfrm>
            <a:off x="5149942" y="1071546"/>
            <a:ext cx="3136834" cy="2528058"/>
          </a:xfrm>
          <a:prstGeom prst="rect">
            <a:avLst/>
          </a:prstGeom>
          <a:noFill/>
          <a:ln w="9525">
            <a:noFill/>
            <a:miter lim="800000"/>
            <a:headEnd/>
            <a:tailEnd/>
          </a:ln>
          <a:scene3d>
            <a:camera prst="orthographicFront">
              <a:rot lat="0" lon="0" rev="10800000"/>
            </a:camera>
            <a:lightRig rig="threePt" dir="t"/>
          </a:scene3d>
        </p:spPr>
      </p:pic>
      <p:pic>
        <p:nvPicPr>
          <p:cNvPr id="63495" name="Picture 2" descr="C:\Users\andi\Desktop\screenshots_psa_online\scheiben_3b.jpg"/>
          <p:cNvPicPr>
            <a:picLocks noChangeAspect="1" noChangeArrowheads="1"/>
          </p:cNvPicPr>
          <p:nvPr/>
        </p:nvPicPr>
        <p:blipFill>
          <a:blip r:embed="rId7"/>
          <a:srcRect/>
          <a:stretch>
            <a:fillRect/>
          </a:stretch>
        </p:blipFill>
        <p:spPr bwMode="auto">
          <a:xfrm>
            <a:off x="4429125" y="3662363"/>
            <a:ext cx="4681538"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38100" y="0"/>
            <a:ext cx="8953500" cy="1143000"/>
          </a:xfrm>
        </p:spPr>
        <p:txBody>
          <a:bodyPr/>
          <a:lstStyle/>
          <a:p>
            <a:r>
              <a:rPr lang="it-IT" sz="3600" smtClean="0">
                <a:solidFill>
                  <a:srgbClr val="0033CC"/>
                </a:solidFill>
              </a:rPr>
              <a:t>AGATA Demonstrator + PRISMA</a:t>
            </a:r>
            <a:br>
              <a:rPr lang="it-IT" sz="3600" smtClean="0">
                <a:solidFill>
                  <a:srgbClr val="0033CC"/>
                </a:solidFill>
              </a:rPr>
            </a:br>
            <a:r>
              <a:rPr lang="it-IT" sz="2400" smtClean="0">
                <a:solidFill>
                  <a:srgbClr val="0033CC"/>
                </a:solidFill>
              </a:rPr>
              <a:t>installation started mid 2008, completed mid 2009</a:t>
            </a:r>
            <a:endParaRPr lang="it-IT" sz="3600" smtClean="0">
              <a:solidFill>
                <a:srgbClr val="0033CC"/>
              </a:solidFill>
            </a:endParaRPr>
          </a:p>
        </p:txBody>
      </p:sp>
      <p:pic>
        <p:nvPicPr>
          <p:cNvPr id="64515" name="Picture 9" descr="IMGP0308"/>
          <p:cNvPicPr>
            <a:picLocks noChangeAspect="1" noChangeArrowheads="1"/>
          </p:cNvPicPr>
          <p:nvPr/>
        </p:nvPicPr>
        <p:blipFill>
          <a:blip r:embed="rId3"/>
          <a:srcRect l="6242" r="38560" b="9641"/>
          <a:stretch>
            <a:fillRect/>
          </a:stretch>
        </p:blipFill>
        <p:spPr bwMode="auto">
          <a:xfrm>
            <a:off x="190500" y="1101725"/>
            <a:ext cx="5224463" cy="5680075"/>
          </a:xfrm>
          <a:prstGeom prst="rect">
            <a:avLst/>
          </a:prstGeom>
          <a:noFill/>
          <a:ln w="9525">
            <a:noFill/>
            <a:miter lim="800000"/>
            <a:headEnd/>
            <a:tailEnd/>
          </a:ln>
        </p:spPr>
      </p:pic>
      <p:pic>
        <p:nvPicPr>
          <p:cNvPr id="64516" name="Picture 6" descr="CIMG1525.JPG"/>
          <p:cNvPicPr>
            <a:picLocks noChangeAspect="1"/>
          </p:cNvPicPr>
          <p:nvPr/>
        </p:nvPicPr>
        <p:blipFill>
          <a:blip r:embed="rId4"/>
          <a:srcRect l="17084" t="11111" r="21667" b="16151"/>
          <a:stretch>
            <a:fillRect/>
          </a:stretch>
        </p:blipFill>
        <p:spPr bwMode="auto">
          <a:xfrm>
            <a:off x="5454650" y="4033838"/>
            <a:ext cx="3086100" cy="2747962"/>
          </a:xfrm>
          <a:prstGeom prst="rect">
            <a:avLst/>
          </a:prstGeom>
          <a:noFill/>
          <a:ln w="9525">
            <a:noFill/>
            <a:miter lim="800000"/>
            <a:headEnd/>
            <a:tailEnd/>
          </a:ln>
        </p:spPr>
      </p:pic>
      <p:pic>
        <p:nvPicPr>
          <p:cNvPr id="64517" name="Picture 7" descr="CIMG1535.JPG"/>
          <p:cNvPicPr>
            <a:picLocks noChangeAspect="1"/>
          </p:cNvPicPr>
          <p:nvPr/>
        </p:nvPicPr>
        <p:blipFill>
          <a:blip r:embed="rId5"/>
          <a:srcRect t="2222" r="30833" b="12222"/>
          <a:stretch>
            <a:fillRect/>
          </a:stretch>
        </p:blipFill>
        <p:spPr bwMode="auto">
          <a:xfrm>
            <a:off x="5448300" y="1104900"/>
            <a:ext cx="3086100" cy="2862263"/>
          </a:xfrm>
          <a:prstGeom prst="rect">
            <a:avLst/>
          </a:prstGeom>
          <a:noFill/>
          <a:ln w="9525">
            <a:noFill/>
            <a:miter lim="800000"/>
            <a:headEnd/>
            <a:tailEnd/>
          </a:ln>
        </p:spPr>
      </p:pic>
      <p:sp>
        <p:nvSpPr>
          <p:cNvPr id="64518" name="TextBox 8"/>
          <p:cNvSpPr txBox="1">
            <a:spLocks noChangeArrowheads="1"/>
          </p:cNvSpPr>
          <p:nvPr/>
        </p:nvSpPr>
        <p:spPr bwMode="auto">
          <a:xfrm>
            <a:off x="1731963" y="6172200"/>
            <a:ext cx="2306637" cy="461963"/>
          </a:xfrm>
          <a:prstGeom prst="rect">
            <a:avLst/>
          </a:prstGeom>
          <a:noFill/>
          <a:ln w="9525">
            <a:noFill/>
            <a:miter lim="800000"/>
            <a:headEnd/>
            <a:tailEnd/>
          </a:ln>
        </p:spPr>
        <p:txBody>
          <a:bodyPr wrap="none">
            <a:spAutoFit/>
          </a:bodyPr>
          <a:lstStyle/>
          <a:p>
            <a:r>
              <a:rPr lang="en-US" sz="2400"/>
              <a:t>31 March 2010</a:t>
            </a:r>
            <a:endParaRPr lang="it-IT" sz="24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15 Imagen" descr="IMGP0314.JPG"/>
          <p:cNvPicPr>
            <a:picLocks noChangeAspect="1"/>
          </p:cNvPicPr>
          <p:nvPr/>
        </p:nvPicPr>
        <p:blipFill>
          <a:blip r:embed="rId3"/>
          <a:srcRect l="32031"/>
          <a:stretch>
            <a:fillRect/>
          </a:stretch>
        </p:blipFill>
        <p:spPr bwMode="auto">
          <a:xfrm>
            <a:off x="785813" y="4357688"/>
            <a:ext cx="1973262" cy="1928812"/>
          </a:xfrm>
          <a:prstGeom prst="rect">
            <a:avLst/>
          </a:prstGeom>
          <a:noFill/>
          <a:ln w="9525">
            <a:noFill/>
            <a:miter lim="800000"/>
            <a:headEnd/>
            <a:tailEnd/>
          </a:ln>
        </p:spPr>
      </p:pic>
      <p:pic>
        <p:nvPicPr>
          <p:cNvPr id="65539" name="Picture 2" descr="186-10182-2-A0-200"/>
          <p:cNvPicPr>
            <a:picLocks noChangeAspect="1" noChangeArrowheads="1"/>
          </p:cNvPicPr>
          <p:nvPr/>
        </p:nvPicPr>
        <p:blipFill>
          <a:blip r:embed="rId4"/>
          <a:srcRect l="15463" r="21085"/>
          <a:stretch>
            <a:fillRect/>
          </a:stretch>
        </p:blipFill>
        <p:spPr bwMode="auto">
          <a:xfrm>
            <a:off x="357188" y="642938"/>
            <a:ext cx="3127375" cy="3538537"/>
          </a:xfrm>
          <a:prstGeom prst="rect">
            <a:avLst/>
          </a:prstGeom>
          <a:noFill/>
          <a:ln w="9525">
            <a:noFill/>
            <a:miter lim="800000"/>
            <a:headEnd/>
            <a:tailEnd/>
          </a:ln>
        </p:spPr>
      </p:pic>
      <p:sp>
        <p:nvSpPr>
          <p:cNvPr id="65540" name="Rectangle 3"/>
          <p:cNvSpPr>
            <a:spLocks noGrp="1" noChangeArrowheads="1"/>
          </p:cNvSpPr>
          <p:nvPr>
            <p:ph type="title"/>
          </p:nvPr>
        </p:nvSpPr>
        <p:spPr>
          <a:xfrm>
            <a:off x="381000" y="71438"/>
            <a:ext cx="8382000" cy="785812"/>
          </a:xfrm>
        </p:spPr>
        <p:txBody>
          <a:bodyPr/>
          <a:lstStyle/>
          <a:p>
            <a:pPr eaLnBrk="1" hangingPunct="1"/>
            <a:r>
              <a:rPr lang="en-US" sz="3600" b="1" smtClean="0">
                <a:solidFill>
                  <a:schemeClr val="accent2"/>
                </a:solidFill>
                <a:latin typeface="Arial" pitchFamily="34" charset="0"/>
              </a:rPr>
              <a:t>AGATA Demonstrator</a:t>
            </a:r>
            <a:endParaRPr lang="en-US" sz="4000" smtClean="0">
              <a:latin typeface="Arial" pitchFamily="34" charset="0"/>
            </a:endParaRPr>
          </a:p>
        </p:txBody>
      </p:sp>
      <p:sp>
        <p:nvSpPr>
          <p:cNvPr id="65541" name="Text Box 4"/>
          <p:cNvSpPr txBox="1">
            <a:spLocks noChangeArrowheads="1"/>
          </p:cNvSpPr>
          <p:nvPr/>
        </p:nvSpPr>
        <p:spPr bwMode="auto">
          <a:xfrm>
            <a:off x="3571875" y="928688"/>
            <a:ext cx="5321300" cy="4025900"/>
          </a:xfrm>
          <a:prstGeom prst="rect">
            <a:avLst/>
          </a:prstGeom>
          <a:noFill/>
          <a:ln w="9525">
            <a:noFill/>
            <a:miter lim="800000"/>
            <a:headEnd/>
            <a:tailEnd/>
          </a:ln>
        </p:spPr>
        <p:txBody>
          <a:bodyPr>
            <a:spAutoFit/>
          </a:bodyPr>
          <a:lstStyle/>
          <a:p>
            <a:pPr algn="l" defTabSz="168275">
              <a:lnSpc>
                <a:spcPct val="110000"/>
              </a:lnSpc>
              <a:spcAft>
                <a:spcPct val="15000"/>
              </a:spcAft>
            </a:pPr>
            <a:r>
              <a:rPr lang="en-US" sz="2400" b="1">
                <a:cs typeface="Arial" pitchFamily="34" charset="0"/>
              </a:rPr>
              <a:t>5 asymmetric triple-clusters</a:t>
            </a:r>
          </a:p>
          <a:p>
            <a:pPr algn="l" defTabSz="168275">
              <a:lnSpc>
                <a:spcPct val="110000"/>
              </a:lnSpc>
              <a:spcAft>
                <a:spcPct val="15000"/>
              </a:spcAft>
            </a:pPr>
            <a:r>
              <a:rPr lang="en-US" sz="2400">
                <a:cs typeface="Arial" pitchFamily="34" charset="0"/>
              </a:rPr>
              <a:t>	15 ×36-fold segmented crystals</a:t>
            </a:r>
            <a:br>
              <a:rPr lang="en-US" sz="2400">
                <a:cs typeface="Arial" pitchFamily="34" charset="0"/>
              </a:rPr>
            </a:br>
            <a:r>
              <a:rPr lang="en-US" sz="2400">
                <a:cs typeface="Arial" pitchFamily="34" charset="0"/>
              </a:rPr>
              <a:t>	540 	segments</a:t>
            </a:r>
            <a:br>
              <a:rPr lang="en-US" sz="2400">
                <a:cs typeface="Arial" pitchFamily="34" charset="0"/>
              </a:rPr>
            </a:br>
            <a:r>
              <a:rPr lang="en-US" sz="2400">
                <a:cs typeface="Arial" pitchFamily="34" charset="0"/>
              </a:rPr>
              <a:t>	555 	high resolution digital-channels</a:t>
            </a:r>
          </a:p>
          <a:p>
            <a:pPr algn="l" defTabSz="168275">
              <a:lnSpc>
                <a:spcPct val="110000"/>
              </a:lnSpc>
              <a:spcAft>
                <a:spcPct val="15000"/>
              </a:spcAft>
            </a:pPr>
            <a:r>
              <a:rPr lang="en-US" sz="2400">
                <a:cs typeface="Arial" pitchFamily="34" charset="0"/>
              </a:rPr>
              <a:t/>
            </a:r>
            <a:br>
              <a:rPr lang="en-US" sz="2400">
                <a:cs typeface="Arial" pitchFamily="34" charset="0"/>
              </a:rPr>
            </a:br>
            <a:r>
              <a:rPr lang="en-US" sz="2400">
                <a:solidFill>
                  <a:schemeClr val="accent2"/>
                </a:solidFill>
                <a:cs typeface="Arial" pitchFamily="34" charset="0"/>
              </a:rPr>
              <a:t>Efficiency:  3 – 6 % (M</a:t>
            </a:r>
            <a:r>
              <a:rPr lang="en-US" sz="2400" baseline="-25000">
                <a:solidFill>
                  <a:schemeClr val="accent2"/>
                </a:solidFill>
                <a:latin typeface="Symbol" pitchFamily="18" charset="2"/>
                <a:cs typeface="Arial" pitchFamily="34" charset="0"/>
              </a:rPr>
              <a:t>g</a:t>
            </a:r>
            <a:r>
              <a:rPr lang="en-US" sz="2400">
                <a:solidFill>
                  <a:schemeClr val="accent2"/>
                </a:solidFill>
                <a:cs typeface="Arial" pitchFamily="34" charset="0"/>
              </a:rPr>
              <a:t>=1) </a:t>
            </a:r>
          </a:p>
          <a:p>
            <a:pPr algn="l" defTabSz="168275">
              <a:lnSpc>
                <a:spcPct val="110000"/>
              </a:lnSpc>
              <a:spcAft>
                <a:spcPct val="15000"/>
              </a:spcAft>
            </a:pPr>
            <a:r>
              <a:rPr lang="en-US" sz="2400">
                <a:solidFill>
                  <a:schemeClr val="accent2"/>
                </a:solidFill>
                <a:cs typeface="Arial" pitchFamily="34" charset="0"/>
              </a:rPr>
              <a:t>                  2 – 4 % (M</a:t>
            </a:r>
            <a:r>
              <a:rPr lang="en-US" sz="2400" baseline="-25000">
                <a:solidFill>
                  <a:schemeClr val="accent2"/>
                </a:solidFill>
                <a:latin typeface="Symbol" pitchFamily="18" charset="2"/>
                <a:cs typeface="Arial" pitchFamily="34" charset="0"/>
              </a:rPr>
              <a:t>g</a:t>
            </a:r>
            <a:r>
              <a:rPr lang="en-US" sz="2400">
                <a:solidFill>
                  <a:schemeClr val="accent2"/>
                </a:solidFill>
                <a:cs typeface="Arial" pitchFamily="34" charset="0"/>
              </a:rPr>
              <a:t>=30)</a:t>
            </a:r>
          </a:p>
          <a:p>
            <a:pPr algn="l" defTabSz="168275">
              <a:lnSpc>
                <a:spcPct val="110000"/>
              </a:lnSpc>
              <a:spcAft>
                <a:spcPct val="15000"/>
              </a:spcAft>
            </a:pPr>
            <a:endParaRPr lang="en-US" sz="2400">
              <a:solidFill>
                <a:schemeClr val="accent2"/>
              </a:solidFill>
              <a:cs typeface="Arial" pitchFamily="34" charset="0"/>
            </a:endParaRPr>
          </a:p>
          <a:p>
            <a:pPr algn="l" defTabSz="168275">
              <a:lnSpc>
                <a:spcPct val="110000"/>
              </a:lnSpc>
              <a:spcAft>
                <a:spcPct val="15000"/>
              </a:spcAft>
            </a:pPr>
            <a:r>
              <a:rPr lang="en-US" sz="2400">
                <a:solidFill>
                  <a:schemeClr val="accent2"/>
                </a:solidFill>
                <a:cs typeface="Arial" pitchFamily="34" charset="0"/>
              </a:rPr>
              <a:t>Improved energy resolution</a:t>
            </a:r>
          </a:p>
        </p:txBody>
      </p:sp>
      <p:sp>
        <p:nvSpPr>
          <p:cNvPr id="65542" name="5 CuadroTexto"/>
          <p:cNvSpPr txBox="1">
            <a:spLocks noChangeArrowheads="1"/>
          </p:cNvSpPr>
          <p:nvPr/>
        </p:nvSpPr>
        <p:spPr bwMode="auto">
          <a:xfrm>
            <a:off x="3857625" y="5286375"/>
            <a:ext cx="3429000" cy="1200150"/>
          </a:xfrm>
          <a:prstGeom prst="rect">
            <a:avLst/>
          </a:prstGeom>
          <a:noFill/>
          <a:ln w="9525">
            <a:noFill/>
            <a:miter lim="800000"/>
            <a:headEnd/>
            <a:tailEnd/>
          </a:ln>
        </p:spPr>
        <p:txBody>
          <a:bodyPr>
            <a:spAutoFit/>
          </a:bodyPr>
          <a:lstStyle/>
          <a:p>
            <a:pPr algn="l"/>
            <a:r>
              <a:rPr lang="en-US" sz="2400" b="1">
                <a:cs typeface="Arial" pitchFamily="34" charset="0"/>
              </a:rPr>
              <a:t>Operate in real time: </a:t>
            </a:r>
          </a:p>
          <a:p>
            <a:pPr algn="l">
              <a:buFont typeface="Arial" pitchFamily="34" charset="0"/>
              <a:buChar char="•"/>
            </a:pPr>
            <a:r>
              <a:rPr lang="en-US" sz="2400">
                <a:cs typeface="Arial" pitchFamily="34" charset="0"/>
              </a:rPr>
              <a:t> pulse shape analysis  </a:t>
            </a:r>
          </a:p>
          <a:p>
            <a:pPr algn="l">
              <a:buFont typeface="Arial" pitchFamily="34" charset="0"/>
              <a:buChar char="•"/>
            </a:pPr>
            <a:r>
              <a:rPr lang="en-US" sz="2400">
                <a:latin typeface="Symbol" pitchFamily="18" charset="2"/>
                <a:cs typeface="Arial" pitchFamily="34" charset="0"/>
              </a:rPr>
              <a:t> g-</a:t>
            </a:r>
            <a:r>
              <a:rPr lang="en-US" sz="2400">
                <a:cs typeface="Arial" pitchFamily="34" charset="0"/>
              </a:rPr>
              <a:t>tracking</a:t>
            </a:r>
          </a:p>
        </p:txBody>
      </p:sp>
      <p:sp>
        <p:nvSpPr>
          <p:cNvPr id="65543" name="11 CuadroTexto"/>
          <p:cNvSpPr txBox="1">
            <a:spLocks noChangeArrowheads="1"/>
          </p:cNvSpPr>
          <p:nvPr/>
        </p:nvSpPr>
        <p:spPr bwMode="auto">
          <a:xfrm>
            <a:off x="785813" y="6357938"/>
            <a:ext cx="1938337" cy="400050"/>
          </a:xfrm>
          <a:prstGeom prst="rect">
            <a:avLst/>
          </a:prstGeom>
          <a:noFill/>
          <a:ln w="9525">
            <a:noFill/>
            <a:miter lim="800000"/>
            <a:headEnd/>
            <a:tailEnd/>
          </a:ln>
        </p:spPr>
        <p:txBody>
          <a:bodyPr>
            <a:spAutoFit/>
          </a:bodyPr>
          <a:lstStyle/>
          <a:p>
            <a:r>
              <a:rPr lang="en-US" sz="2000" b="1">
                <a:solidFill>
                  <a:srgbClr val="FF0000"/>
                </a:solidFill>
                <a:cs typeface="Arial" pitchFamily="34" charset="0"/>
              </a:rPr>
              <a:t>LNL  PRISMA </a:t>
            </a:r>
            <a:endParaRPr lang="en-US" sz="2000" b="1">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p2-picture1"/>
          <p:cNvPicPr>
            <a:picLocks noChangeAspect="1" noChangeArrowheads="1"/>
          </p:cNvPicPr>
          <p:nvPr/>
        </p:nvPicPr>
        <p:blipFill>
          <a:blip r:embed="rId3"/>
          <a:srcRect/>
          <a:stretch>
            <a:fillRect/>
          </a:stretch>
        </p:blipFill>
        <p:spPr bwMode="auto">
          <a:xfrm>
            <a:off x="6084888" y="830263"/>
            <a:ext cx="2987675" cy="2024062"/>
          </a:xfrm>
          <a:prstGeom prst="rect">
            <a:avLst/>
          </a:prstGeom>
          <a:noFill/>
          <a:ln w="9525">
            <a:noFill/>
            <a:miter lim="800000"/>
            <a:headEnd/>
            <a:tailEnd/>
          </a:ln>
        </p:spPr>
      </p:pic>
      <p:sp>
        <p:nvSpPr>
          <p:cNvPr id="43011" name="Rectangle 3"/>
          <p:cNvSpPr>
            <a:spLocks noChangeArrowheads="1"/>
          </p:cNvSpPr>
          <p:nvPr/>
        </p:nvSpPr>
        <p:spPr bwMode="auto">
          <a:xfrm>
            <a:off x="3419475" y="5438775"/>
            <a:ext cx="5724525" cy="1412875"/>
          </a:xfrm>
          <a:prstGeom prst="rect">
            <a:avLst/>
          </a:prstGeom>
          <a:solidFill>
            <a:schemeClr val="bg1"/>
          </a:solidFill>
          <a:ln w="9525">
            <a:noFill/>
            <a:miter lim="800000"/>
            <a:headEnd/>
            <a:tailEnd/>
          </a:ln>
        </p:spPr>
        <p:txBody>
          <a:bodyPr wrap="none" anchor="ctr"/>
          <a:lstStyle/>
          <a:p>
            <a:endParaRPr lang="de-DE"/>
          </a:p>
        </p:txBody>
      </p:sp>
      <p:pic>
        <p:nvPicPr>
          <p:cNvPr id="43012" name="Picture 4" descr="design_pic"/>
          <p:cNvPicPr>
            <a:picLocks noChangeAspect="1" noChangeArrowheads="1"/>
          </p:cNvPicPr>
          <p:nvPr/>
        </p:nvPicPr>
        <p:blipFill>
          <a:blip r:embed="rId4"/>
          <a:srcRect/>
          <a:stretch>
            <a:fillRect/>
          </a:stretch>
        </p:blipFill>
        <p:spPr bwMode="auto">
          <a:xfrm>
            <a:off x="3378200" y="2990850"/>
            <a:ext cx="2590800" cy="2765425"/>
          </a:xfrm>
          <a:prstGeom prst="rect">
            <a:avLst/>
          </a:prstGeom>
          <a:noFill/>
          <a:ln w="9525">
            <a:noFill/>
            <a:miter lim="800000"/>
            <a:headEnd/>
            <a:tailEnd/>
          </a:ln>
        </p:spPr>
      </p:pic>
      <p:pic>
        <p:nvPicPr>
          <p:cNvPr id="43013" name="Picture 5"/>
          <p:cNvPicPr>
            <a:picLocks noChangeAspect="1" noChangeArrowheads="1"/>
          </p:cNvPicPr>
          <p:nvPr/>
        </p:nvPicPr>
        <p:blipFill>
          <a:blip r:embed="rId5"/>
          <a:srcRect/>
          <a:stretch>
            <a:fillRect/>
          </a:stretch>
        </p:blipFill>
        <p:spPr bwMode="auto">
          <a:xfrm>
            <a:off x="6084888" y="4070350"/>
            <a:ext cx="2916237" cy="2198688"/>
          </a:xfrm>
          <a:prstGeom prst="rect">
            <a:avLst/>
          </a:prstGeom>
          <a:noFill/>
          <a:ln w="9525">
            <a:noFill/>
            <a:miter lim="800000"/>
            <a:headEnd/>
            <a:tailEnd/>
          </a:ln>
        </p:spPr>
      </p:pic>
      <p:sp>
        <p:nvSpPr>
          <p:cNvPr id="43014" name="Text Box 7"/>
          <p:cNvSpPr txBox="1">
            <a:spLocks noChangeArrowheads="1"/>
          </p:cNvSpPr>
          <p:nvPr/>
        </p:nvSpPr>
        <p:spPr bwMode="auto">
          <a:xfrm>
            <a:off x="7451725" y="6230938"/>
            <a:ext cx="1327150" cy="366712"/>
          </a:xfrm>
          <a:prstGeom prst="rect">
            <a:avLst/>
          </a:prstGeom>
          <a:noFill/>
          <a:ln w="9525">
            <a:noFill/>
            <a:miter lim="800000"/>
            <a:headEnd/>
            <a:tailEnd/>
          </a:ln>
        </p:spPr>
        <p:txBody>
          <a:bodyPr wrap="none">
            <a:spAutoFit/>
          </a:bodyPr>
          <a:lstStyle/>
          <a:p>
            <a:pPr algn="l"/>
            <a:r>
              <a:rPr lang="en-GB" sz="1800" b="1">
                <a:solidFill>
                  <a:srgbClr val="FF0000"/>
                </a:solidFill>
                <a:cs typeface="Arial" pitchFamily="34" charset="0"/>
              </a:rPr>
              <a:t>LEGNARO</a:t>
            </a:r>
          </a:p>
        </p:txBody>
      </p:sp>
      <p:sp>
        <p:nvSpPr>
          <p:cNvPr id="43015" name="Rectangle 8"/>
          <p:cNvSpPr>
            <a:spLocks noChangeArrowheads="1"/>
          </p:cNvSpPr>
          <p:nvPr/>
        </p:nvSpPr>
        <p:spPr bwMode="auto">
          <a:xfrm>
            <a:off x="7956550" y="938213"/>
            <a:ext cx="1079500" cy="547687"/>
          </a:xfrm>
          <a:prstGeom prst="rect">
            <a:avLst/>
          </a:prstGeom>
          <a:solidFill>
            <a:schemeClr val="bg1"/>
          </a:solidFill>
          <a:ln w="9525">
            <a:solidFill>
              <a:schemeClr val="tx1"/>
            </a:solidFill>
            <a:miter lim="800000"/>
            <a:headEnd/>
            <a:tailEnd/>
          </a:ln>
        </p:spPr>
        <p:txBody>
          <a:bodyPr wrap="none" anchor="ctr"/>
          <a:lstStyle/>
          <a:p>
            <a:r>
              <a:rPr lang="en-GB" sz="1800" b="1">
                <a:solidFill>
                  <a:srgbClr val="FF0000"/>
                </a:solidFill>
                <a:cs typeface="Arial" pitchFamily="34" charset="0"/>
              </a:rPr>
              <a:t>GANIL</a:t>
            </a:r>
          </a:p>
          <a:p>
            <a:r>
              <a:rPr lang="en-GB" sz="1800" b="1">
                <a:solidFill>
                  <a:srgbClr val="FF0000"/>
                </a:solidFill>
                <a:cs typeface="Arial" pitchFamily="34" charset="0"/>
              </a:rPr>
              <a:t>SPIRAL 2</a:t>
            </a:r>
          </a:p>
        </p:txBody>
      </p:sp>
      <p:sp>
        <p:nvSpPr>
          <p:cNvPr id="43016" name="Text Box 9"/>
          <p:cNvSpPr txBox="1">
            <a:spLocks noChangeArrowheads="1"/>
          </p:cNvSpPr>
          <p:nvPr/>
        </p:nvSpPr>
        <p:spPr bwMode="auto">
          <a:xfrm>
            <a:off x="3635375" y="5889625"/>
            <a:ext cx="1989138" cy="701675"/>
          </a:xfrm>
          <a:prstGeom prst="rect">
            <a:avLst/>
          </a:prstGeom>
          <a:noFill/>
          <a:ln w="9525">
            <a:noFill/>
            <a:miter lim="800000"/>
            <a:headEnd/>
            <a:tailEnd/>
          </a:ln>
        </p:spPr>
        <p:txBody>
          <a:bodyPr wrap="none">
            <a:spAutoFit/>
          </a:bodyPr>
          <a:lstStyle/>
          <a:p>
            <a:pPr algn="l"/>
            <a:r>
              <a:rPr lang="en-GB" sz="4000" b="1">
                <a:solidFill>
                  <a:schemeClr val="accent2"/>
                </a:solidFill>
                <a:cs typeface="Arial" pitchFamily="34" charset="0"/>
              </a:rPr>
              <a:t>AGATA</a:t>
            </a:r>
          </a:p>
        </p:txBody>
      </p:sp>
      <p:pic>
        <p:nvPicPr>
          <p:cNvPr id="43017" name="Picture 15" descr="ISOLDElayout"/>
          <p:cNvPicPr>
            <a:picLocks noChangeAspect="1" noChangeArrowheads="1"/>
          </p:cNvPicPr>
          <p:nvPr/>
        </p:nvPicPr>
        <p:blipFill>
          <a:blip r:embed="rId6"/>
          <a:srcRect/>
          <a:stretch>
            <a:fillRect/>
          </a:stretch>
        </p:blipFill>
        <p:spPr bwMode="auto">
          <a:xfrm>
            <a:off x="3203575" y="982663"/>
            <a:ext cx="2808288" cy="2098675"/>
          </a:xfrm>
          <a:prstGeom prst="rect">
            <a:avLst/>
          </a:prstGeom>
          <a:noFill/>
          <a:ln w="9525">
            <a:noFill/>
            <a:miter lim="800000"/>
            <a:headEnd/>
            <a:tailEnd/>
          </a:ln>
        </p:spPr>
      </p:pic>
      <p:pic>
        <p:nvPicPr>
          <p:cNvPr id="43018" name="Picture 16"/>
          <p:cNvPicPr>
            <a:picLocks noChangeAspect="1" noChangeArrowheads="1"/>
          </p:cNvPicPr>
          <p:nvPr/>
        </p:nvPicPr>
        <p:blipFill>
          <a:blip r:embed="rId7"/>
          <a:srcRect/>
          <a:stretch>
            <a:fillRect/>
          </a:stretch>
        </p:blipFill>
        <p:spPr bwMode="auto">
          <a:xfrm>
            <a:off x="6156325" y="3206750"/>
            <a:ext cx="2314575" cy="819150"/>
          </a:xfrm>
          <a:prstGeom prst="rect">
            <a:avLst/>
          </a:prstGeom>
          <a:noFill/>
          <a:ln w="9525">
            <a:noFill/>
            <a:miter lim="800000"/>
            <a:headEnd/>
            <a:tailEnd/>
          </a:ln>
        </p:spPr>
      </p:pic>
      <p:sp>
        <p:nvSpPr>
          <p:cNvPr id="43019" name="Text Box 17"/>
          <p:cNvSpPr txBox="1">
            <a:spLocks noChangeArrowheads="1"/>
          </p:cNvSpPr>
          <p:nvPr/>
        </p:nvSpPr>
        <p:spPr bwMode="auto">
          <a:xfrm>
            <a:off x="4643438" y="785813"/>
            <a:ext cx="1492250" cy="366712"/>
          </a:xfrm>
          <a:prstGeom prst="rect">
            <a:avLst/>
          </a:prstGeom>
          <a:noFill/>
          <a:ln w="9525">
            <a:noFill/>
            <a:miter lim="800000"/>
            <a:headEnd/>
            <a:tailEnd/>
          </a:ln>
        </p:spPr>
        <p:txBody>
          <a:bodyPr wrap="none">
            <a:spAutoFit/>
          </a:bodyPr>
          <a:lstStyle/>
          <a:p>
            <a:pPr algn="l"/>
            <a:r>
              <a:rPr lang="en-GB" sz="1800" b="1">
                <a:solidFill>
                  <a:srgbClr val="FF0000"/>
                </a:solidFill>
                <a:cs typeface="Arial" pitchFamily="34" charset="0"/>
              </a:rPr>
              <a:t>HIE-ISOLDE</a:t>
            </a:r>
          </a:p>
        </p:txBody>
      </p:sp>
      <p:pic>
        <p:nvPicPr>
          <p:cNvPr id="43020" name="Picture 18" descr="c11"/>
          <p:cNvPicPr>
            <a:picLocks noChangeAspect="1" noChangeArrowheads="1"/>
          </p:cNvPicPr>
          <p:nvPr/>
        </p:nvPicPr>
        <p:blipFill>
          <a:blip r:embed="rId8"/>
          <a:srcRect t="4713"/>
          <a:stretch>
            <a:fillRect/>
          </a:stretch>
        </p:blipFill>
        <p:spPr bwMode="auto">
          <a:xfrm>
            <a:off x="0" y="793750"/>
            <a:ext cx="3203575" cy="2225675"/>
          </a:xfrm>
          <a:prstGeom prst="rect">
            <a:avLst/>
          </a:prstGeom>
          <a:noFill/>
          <a:ln w="9525">
            <a:noFill/>
            <a:miter lim="800000"/>
            <a:headEnd/>
            <a:tailEnd/>
          </a:ln>
        </p:spPr>
      </p:pic>
      <p:sp>
        <p:nvSpPr>
          <p:cNvPr id="43021" name="Text Box 19"/>
          <p:cNvSpPr txBox="1">
            <a:spLocks noChangeArrowheads="1"/>
          </p:cNvSpPr>
          <p:nvPr/>
        </p:nvSpPr>
        <p:spPr bwMode="auto">
          <a:xfrm>
            <a:off x="1042988" y="2486025"/>
            <a:ext cx="777875" cy="396875"/>
          </a:xfrm>
          <a:prstGeom prst="rect">
            <a:avLst/>
          </a:prstGeom>
          <a:solidFill>
            <a:schemeClr val="bg1"/>
          </a:solidFill>
          <a:ln w="9525">
            <a:noFill/>
            <a:miter lim="800000"/>
            <a:headEnd/>
            <a:tailEnd/>
          </a:ln>
        </p:spPr>
        <p:txBody>
          <a:bodyPr wrap="none">
            <a:spAutoFit/>
          </a:bodyPr>
          <a:lstStyle/>
          <a:p>
            <a:pPr algn="l"/>
            <a:r>
              <a:rPr lang="en-GB" sz="2000" b="1">
                <a:solidFill>
                  <a:srgbClr val="FF0000"/>
                </a:solidFill>
                <a:cs typeface="Arial" pitchFamily="34" charset="0"/>
              </a:rPr>
              <a:t>FAIR</a:t>
            </a:r>
          </a:p>
        </p:txBody>
      </p:sp>
      <p:pic>
        <p:nvPicPr>
          <p:cNvPr id="43022" name="Picture 20" descr="HPIM0369"/>
          <p:cNvPicPr>
            <a:picLocks noChangeAspect="1" noChangeArrowheads="1"/>
          </p:cNvPicPr>
          <p:nvPr/>
        </p:nvPicPr>
        <p:blipFill>
          <a:blip r:embed="rId9"/>
          <a:srcRect/>
          <a:stretch>
            <a:fillRect/>
          </a:stretch>
        </p:blipFill>
        <p:spPr bwMode="auto">
          <a:xfrm>
            <a:off x="0" y="4430713"/>
            <a:ext cx="3203575" cy="1925637"/>
          </a:xfrm>
          <a:prstGeom prst="rect">
            <a:avLst/>
          </a:prstGeom>
          <a:noFill/>
          <a:ln w="9525">
            <a:noFill/>
            <a:miter lim="800000"/>
            <a:headEnd/>
            <a:tailEnd/>
          </a:ln>
        </p:spPr>
      </p:pic>
      <p:sp>
        <p:nvSpPr>
          <p:cNvPr id="43023" name="Text Box 6"/>
          <p:cNvSpPr txBox="1">
            <a:spLocks noChangeArrowheads="1"/>
          </p:cNvSpPr>
          <p:nvPr/>
        </p:nvSpPr>
        <p:spPr bwMode="auto">
          <a:xfrm>
            <a:off x="539750" y="4502150"/>
            <a:ext cx="1263650" cy="366713"/>
          </a:xfrm>
          <a:prstGeom prst="rect">
            <a:avLst/>
          </a:prstGeom>
          <a:noFill/>
          <a:ln w="9525">
            <a:noFill/>
            <a:miter lim="800000"/>
            <a:headEnd/>
            <a:tailEnd/>
          </a:ln>
        </p:spPr>
        <p:txBody>
          <a:bodyPr wrap="none">
            <a:spAutoFit/>
          </a:bodyPr>
          <a:lstStyle/>
          <a:p>
            <a:pPr algn="l"/>
            <a:r>
              <a:rPr lang="en-GB" sz="1800" b="1">
                <a:solidFill>
                  <a:srgbClr val="FF0000"/>
                </a:solidFill>
                <a:cs typeface="Arial" pitchFamily="34" charset="0"/>
              </a:rPr>
              <a:t>Jyvaskyla</a:t>
            </a:r>
          </a:p>
        </p:txBody>
      </p:sp>
      <p:sp>
        <p:nvSpPr>
          <p:cNvPr id="43024" name="Rectangle 21"/>
          <p:cNvSpPr>
            <a:spLocks noChangeArrowheads="1"/>
          </p:cNvSpPr>
          <p:nvPr/>
        </p:nvSpPr>
        <p:spPr bwMode="auto">
          <a:xfrm>
            <a:off x="0" y="0"/>
            <a:ext cx="9144000" cy="836613"/>
          </a:xfrm>
          <a:prstGeom prst="rect">
            <a:avLst/>
          </a:prstGeom>
          <a:noFill/>
          <a:ln w="9525">
            <a:noFill/>
            <a:miter lim="800000"/>
            <a:headEnd/>
            <a:tailEnd/>
          </a:ln>
        </p:spPr>
        <p:txBody>
          <a:bodyPr anchor="ctr"/>
          <a:lstStyle/>
          <a:p>
            <a:r>
              <a:rPr lang="it-IT" sz="2000">
                <a:solidFill>
                  <a:schemeClr val="accent2"/>
                </a:solidFill>
                <a:latin typeface="Comic Sans MS" pitchFamily="66" charset="0"/>
              </a:rPr>
              <a:t>4</a:t>
            </a:r>
            <a:r>
              <a:rPr lang="it-IT" sz="2000">
                <a:solidFill>
                  <a:schemeClr val="accent2"/>
                </a:solidFill>
                <a:latin typeface="Comic Sans MS" pitchFamily="66" charset="0"/>
                <a:sym typeface="Symbol" pitchFamily="18" charset="2"/>
              </a:rPr>
              <a:t></a:t>
            </a:r>
            <a:r>
              <a:rPr lang="it-IT" sz="2000">
                <a:solidFill>
                  <a:schemeClr val="accent2"/>
                </a:solidFill>
                <a:latin typeface="Comic Sans MS" pitchFamily="66" charset="0"/>
              </a:rPr>
              <a:t> </a:t>
            </a:r>
            <a:r>
              <a:rPr lang="it-IT" sz="2000">
                <a:solidFill>
                  <a:schemeClr val="accent2"/>
                </a:solidFill>
                <a:latin typeface="Comic Sans MS" pitchFamily="66" charset="0"/>
                <a:sym typeface="Symbol" pitchFamily="18" charset="2"/>
              </a:rPr>
              <a:t></a:t>
            </a:r>
            <a:r>
              <a:rPr lang="it-IT" sz="2000">
                <a:solidFill>
                  <a:schemeClr val="accent2"/>
                </a:solidFill>
                <a:latin typeface="Comic Sans MS" pitchFamily="66" charset="0"/>
              </a:rPr>
              <a:t>-</a:t>
            </a:r>
            <a:r>
              <a:rPr lang="it-IT" sz="2000">
                <a:solidFill>
                  <a:schemeClr val="accent2"/>
                </a:solidFill>
              </a:rPr>
              <a:t>array </a:t>
            </a:r>
            <a:r>
              <a:rPr lang="en-US" sz="2000">
                <a:solidFill>
                  <a:schemeClr val="accent2"/>
                </a:solidFill>
              </a:rPr>
              <a:t>for Nuclear Physics Experiments at European accelerators </a:t>
            </a:r>
            <a:br>
              <a:rPr lang="en-US" sz="2000">
                <a:solidFill>
                  <a:schemeClr val="accent2"/>
                </a:solidFill>
              </a:rPr>
            </a:br>
            <a:r>
              <a:rPr lang="en-US" sz="2000">
                <a:solidFill>
                  <a:schemeClr val="accent2"/>
                </a:solidFill>
              </a:rPr>
              <a:t>providing radioactive and stable beams</a:t>
            </a:r>
          </a:p>
        </p:txBody>
      </p:sp>
      <p:pic>
        <p:nvPicPr>
          <p:cNvPr id="43025" name="Picture 22"/>
          <p:cNvPicPr>
            <a:picLocks noChangeAspect="1" noChangeArrowheads="1"/>
          </p:cNvPicPr>
          <p:nvPr/>
        </p:nvPicPr>
        <p:blipFill>
          <a:blip r:embed="rId10"/>
          <a:srcRect/>
          <a:stretch>
            <a:fillRect/>
          </a:stretch>
        </p:blipFill>
        <p:spPr bwMode="auto">
          <a:xfrm>
            <a:off x="5508625" y="5294313"/>
            <a:ext cx="588963" cy="865187"/>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p:cNvPicPr>
            <a:picLocks noChangeAspect="1" noChangeArrowheads="1"/>
          </p:cNvPicPr>
          <p:nvPr/>
        </p:nvPicPr>
        <p:blipFill>
          <a:blip r:embed="rId2"/>
          <a:srcRect l="5902" t="10379" r="50000" b="46863"/>
          <a:stretch>
            <a:fillRect/>
          </a:stretch>
        </p:blipFill>
        <p:spPr bwMode="auto">
          <a:xfrm>
            <a:off x="0" y="630238"/>
            <a:ext cx="2725738" cy="3665537"/>
          </a:xfrm>
          <a:prstGeom prst="rect">
            <a:avLst/>
          </a:prstGeom>
          <a:solidFill>
            <a:srgbClr val="FF3300"/>
          </a:solidFill>
          <a:ln w="9525">
            <a:noFill/>
            <a:miter lim="800000"/>
            <a:headEnd/>
            <a:tailEnd/>
          </a:ln>
        </p:spPr>
      </p:pic>
      <p:sp>
        <p:nvSpPr>
          <p:cNvPr id="66563" name="Rectangle 6"/>
          <p:cNvSpPr>
            <a:spLocks noChangeArrowheads="1"/>
          </p:cNvSpPr>
          <p:nvPr/>
        </p:nvSpPr>
        <p:spPr bwMode="auto">
          <a:xfrm>
            <a:off x="0" y="4249738"/>
            <a:ext cx="2705100" cy="246062"/>
          </a:xfrm>
          <a:prstGeom prst="rect">
            <a:avLst/>
          </a:prstGeom>
          <a:noFill/>
          <a:ln w="9525">
            <a:noFill/>
            <a:miter lim="800000"/>
            <a:headEnd/>
            <a:tailEnd/>
          </a:ln>
        </p:spPr>
        <p:txBody>
          <a:bodyPr>
            <a:spAutoFit/>
          </a:bodyPr>
          <a:lstStyle/>
          <a:p>
            <a:pPr>
              <a:spcBef>
                <a:spcPct val="50000"/>
              </a:spcBef>
            </a:pPr>
            <a:r>
              <a:rPr lang="en-US" sz="1000"/>
              <a:t>M. Lach et al., </a:t>
            </a:r>
            <a:r>
              <a:rPr lang="en-US" sz="1000" i="1"/>
              <a:t>Eur Phys J</a:t>
            </a:r>
            <a:r>
              <a:rPr lang="en-US" sz="1000"/>
              <a:t>. A12, 381 (2001)</a:t>
            </a:r>
          </a:p>
        </p:txBody>
      </p:sp>
      <p:sp>
        <p:nvSpPr>
          <p:cNvPr id="66564" name="Rectangle 7"/>
          <p:cNvSpPr>
            <a:spLocks noChangeArrowheads="1"/>
          </p:cNvSpPr>
          <p:nvPr/>
        </p:nvSpPr>
        <p:spPr bwMode="auto">
          <a:xfrm>
            <a:off x="2276475" y="1201738"/>
            <a:ext cx="161925" cy="2716212"/>
          </a:xfrm>
          <a:prstGeom prst="rect">
            <a:avLst/>
          </a:prstGeom>
          <a:solidFill>
            <a:srgbClr val="000099">
              <a:alpha val="50195"/>
            </a:srgbClr>
          </a:solidFill>
          <a:ln w="9525" algn="ctr">
            <a:solidFill>
              <a:srgbClr val="FF0000">
                <a:alpha val="50195"/>
              </a:srgbClr>
            </a:solidFill>
            <a:miter lim="800000"/>
            <a:headEnd/>
            <a:tailEnd/>
          </a:ln>
        </p:spPr>
        <p:txBody>
          <a:bodyPr wrap="none" anchor="ctr"/>
          <a:lstStyle/>
          <a:p>
            <a:endParaRPr lang="it-IT"/>
          </a:p>
        </p:txBody>
      </p:sp>
      <p:sp>
        <p:nvSpPr>
          <p:cNvPr id="66565" name="Rectangle 8"/>
          <p:cNvSpPr>
            <a:spLocks noChangeArrowheads="1"/>
          </p:cNvSpPr>
          <p:nvPr/>
        </p:nvSpPr>
        <p:spPr bwMode="auto">
          <a:xfrm>
            <a:off x="2266950" y="1190625"/>
            <a:ext cx="161925" cy="2716213"/>
          </a:xfrm>
          <a:prstGeom prst="rect">
            <a:avLst/>
          </a:prstGeom>
          <a:noFill/>
          <a:ln w="28575" algn="ctr">
            <a:solidFill>
              <a:srgbClr val="FF0000">
                <a:alpha val="50195"/>
              </a:srgbClr>
            </a:solidFill>
            <a:miter lim="800000"/>
            <a:headEnd/>
            <a:tailEnd/>
          </a:ln>
        </p:spPr>
        <p:txBody>
          <a:bodyPr wrap="none" anchor="ctr"/>
          <a:lstStyle/>
          <a:p>
            <a:endParaRPr lang="it-IT"/>
          </a:p>
        </p:txBody>
      </p:sp>
      <p:sp>
        <p:nvSpPr>
          <p:cNvPr id="66566" name="Line 11"/>
          <p:cNvSpPr>
            <a:spLocks noChangeShapeType="1"/>
          </p:cNvSpPr>
          <p:nvPr/>
        </p:nvSpPr>
        <p:spPr bwMode="auto">
          <a:xfrm flipH="1">
            <a:off x="2476500" y="1087438"/>
            <a:ext cx="1119188" cy="474662"/>
          </a:xfrm>
          <a:prstGeom prst="line">
            <a:avLst/>
          </a:prstGeom>
          <a:noFill/>
          <a:ln w="76200">
            <a:solidFill>
              <a:srgbClr val="FF0000"/>
            </a:solidFill>
            <a:round/>
            <a:headEnd/>
            <a:tailEnd type="triangle" w="med" len="lg"/>
          </a:ln>
        </p:spPr>
        <p:txBody>
          <a:bodyPr/>
          <a:lstStyle/>
          <a:p>
            <a:endParaRPr lang="de-DE"/>
          </a:p>
        </p:txBody>
      </p:sp>
      <p:sp>
        <p:nvSpPr>
          <p:cNvPr id="238604" name="Text Box 12"/>
          <p:cNvSpPr txBox="1">
            <a:spLocks noChangeArrowheads="1"/>
          </p:cNvSpPr>
          <p:nvPr/>
        </p:nvSpPr>
        <p:spPr bwMode="auto">
          <a:xfrm>
            <a:off x="3581400" y="723900"/>
            <a:ext cx="4419600" cy="630238"/>
          </a:xfrm>
          <a:prstGeom prst="rect">
            <a:avLst/>
          </a:prstGeom>
          <a:noFill/>
          <a:ln w="9525">
            <a:noFill/>
            <a:miter lim="800000"/>
            <a:headEnd/>
            <a:tailEnd/>
          </a:ln>
          <a:effectLst/>
        </p:spPr>
        <p:txBody>
          <a:bodyPr>
            <a:spAutoFit/>
          </a:bodyPr>
          <a:lstStyle/>
          <a:p>
            <a:pPr algn="l">
              <a:defRPr/>
            </a:pPr>
            <a:r>
              <a:rPr lang="en-US" sz="1200" dirty="0">
                <a:effectLst>
                  <a:outerShdw blurRad="38100" dist="38100" dir="2700000" algn="tl">
                    <a:srgbClr val="C0C0C0"/>
                  </a:outerShdw>
                </a:effectLst>
              </a:rPr>
              <a:t>Evidence of GDR feeding </a:t>
            </a:r>
            <a:r>
              <a:rPr lang="pl-PL" sz="1200" dirty="0">
                <a:effectLst>
                  <a:outerShdw blurRad="38100" dist="38100" dir="2700000" algn="tl">
                    <a:srgbClr val="C0C0C0"/>
                  </a:outerShdw>
                </a:effectLst>
              </a:rPr>
              <a:t>from very deformed hot </a:t>
            </a:r>
            <a:r>
              <a:rPr lang="pl-PL" sz="1200" baseline="30000" dirty="0">
                <a:effectLst>
                  <a:outerShdw blurRad="38100" dist="38100" dir="2700000" algn="tl">
                    <a:srgbClr val="C0C0C0"/>
                  </a:outerShdw>
                </a:effectLst>
              </a:rPr>
              <a:t>46</a:t>
            </a:r>
            <a:r>
              <a:rPr lang="pl-PL" sz="1200" dirty="0">
                <a:effectLst>
                  <a:outerShdw blurRad="38100" dist="38100" dir="2700000" algn="tl">
                    <a:srgbClr val="C0C0C0"/>
                  </a:outerShdw>
                </a:effectLst>
              </a:rPr>
              <a:t>Ti of highly-deformed band in </a:t>
            </a:r>
            <a:r>
              <a:rPr lang="pl-PL" sz="1200" baseline="30000" dirty="0">
                <a:effectLst>
                  <a:outerShdw blurRad="38100" dist="38100" dir="2700000" algn="tl">
                    <a:srgbClr val="C0C0C0"/>
                  </a:outerShdw>
                </a:effectLst>
              </a:rPr>
              <a:t>42</a:t>
            </a:r>
            <a:r>
              <a:rPr lang="pl-PL" sz="1200" dirty="0">
                <a:effectLst>
                  <a:outerShdw blurRad="38100" dist="38100" dir="2700000" algn="tl">
                    <a:srgbClr val="C0C0C0"/>
                  </a:outerShdw>
                </a:effectLst>
              </a:rPr>
              <a:t>Ca (HECTOR + EB IV exp.)</a:t>
            </a:r>
            <a:endParaRPr lang="en-US" sz="1200" dirty="0">
              <a:effectLst>
                <a:outerShdw blurRad="38100" dist="38100" dir="2700000" algn="tl">
                  <a:srgbClr val="C0C0C0"/>
                </a:outerShdw>
              </a:effectLst>
            </a:endParaRPr>
          </a:p>
          <a:p>
            <a:pPr algn="l">
              <a:defRPr/>
            </a:pPr>
            <a:r>
              <a:rPr lang="fr-FR" sz="1100" dirty="0"/>
              <a:t>M. </a:t>
            </a:r>
            <a:r>
              <a:rPr lang="fr-FR" sz="1100" dirty="0" err="1"/>
              <a:t>Kmiecik</a:t>
            </a:r>
            <a:r>
              <a:rPr lang="fr-FR" sz="1100" dirty="0"/>
              <a:t> et al., Acta Phys. Pol. B36, 1169 (2005).</a:t>
            </a:r>
            <a:endParaRPr lang="pl-PL" sz="1100" dirty="0"/>
          </a:p>
        </p:txBody>
      </p:sp>
      <p:sp>
        <p:nvSpPr>
          <p:cNvPr id="66568" name="Rectangle 2"/>
          <p:cNvSpPr>
            <a:spLocks noGrp="1" noChangeArrowheads="1"/>
          </p:cNvSpPr>
          <p:nvPr>
            <p:ph type="title"/>
          </p:nvPr>
        </p:nvSpPr>
        <p:spPr>
          <a:xfrm>
            <a:off x="685800" y="60325"/>
            <a:ext cx="7772400" cy="701675"/>
          </a:xfrm>
        </p:spPr>
        <p:txBody>
          <a:bodyPr/>
          <a:lstStyle/>
          <a:p>
            <a:r>
              <a:rPr lang="en-US" sz="4000" b="1" smtClean="0">
                <a:solidFill>
                  <a:srgbClr val="0033CC"/>
                </a:solidFill>
                <a:latin typeface="Arial" pitchFamily="34" charset="0"/>
                <a:cs typeface="Arial" pitchFamily="34" charset="0"/>
              </a:rPr>
              <a:t>Superdeformed band in </a:t>
            </a:r>
            <a:r>
              <a:rPr lang="en-US" sz="4000" b="1" baseline="30000" smtClean="0">
                <a:solidFill>
                  <a:srgbClr val="0033CC"/>
                </a:solidFill>
                <a:latin typeface="Arial" pitchFamily="34" charset="0"/>
                <a:cs typeface="Arial" pitchFamily="34" charset="0"/>
              </a:rPr>
              <a:t>42</a:t>
            </a:r>
            <a:r>
              <a:rPr lang="en-US" sz="4000" b="1" smtClean="0">
                <a:solidFill>
                  <a:srgbClr val="0033CC"/>
                </a:solidFill>
                <a:latin typeface="Arial" pitchFamily="34" charset="0"/>
                <a:cs typeface="Arial" pitchFamily="34" charset="0"/>
              </a:rPr>
              <a:t>Ca??</a:t>
            </a:r>
          </a:p>
        </p:txBody>
      </p:sp>
      <p:grpSp>
        <p:nvGrpSpPr>
          <p:cNvPr id="66569" name="Group 9"/>
          <p:cNvGrpSpPr>
            <a:grpSpLocks/>
          </p:cNvGrpSpPr>
          <p:nvPr/>
        </p:nvGrpSpPr>
        <p:grpSpPr bwMode="auto">
          <a:xfrm>
            <a:off x="58738" y="4572000"/>
            <a:ext cx="2913062" cy="2309813"/>
            <a:chOff x="1474788" y="1016000"/>
            <a:chExt cx="2912533" cy="2309144"/>
          </a:xfrm>
        </p:grpSpPr>
        <p:pic>
          <p:nvPicPr>
            <p:cNvPr id="66584" name="Picture 10" descr="DSC00406"/>
            <p:cNvPicPr>
              <a:picLocks noChangeAspect="1" noChangeArrowheads="1"/>
            </p:cNvPicPr>
            <p:nvPr/>
          </p:nvPicPr>
          <p:blipFill>
            <a:blip r:embed="rId3"/>
            <a:srcRect/>
            <a:stretch>
              <a:fillRect/>
            </a:stretch>
          </p:blipFill>
          <p:spPr bwMode="auto">
            <a:xfrm>
              <a:off x="1474788" y="1016000"/>
              <a:ext cx="2912533" cy="2184400"/>
            </a:xfrm>
            <a:prstGeom prst="rect">
              <a:avLst/>
            </a:prstGeom>
            <a:noFill/>
            <a:ln w="9525">
              <a:noFill/>
              <a:miter lim="800000"/>
              <a:headEnd/>
              <a:tailEnd/>
            </a:ln>
          </p:spPr>
        </p:pic>
        <p:sp>
          <p:nvSpPr>
            <p:cNvPr id="66585" name="Text Box 11"/>
            <p:cNvSpPr txBox="1">
              <a:spLocks noChangeArrowheads="1"/>
            </p:cNvSpPr>
            <p:nvPr/>
          </p:nvSpPr>
          <p:spPr bwMode="auto">
            <a:xfrm>
              <a:off x="1568433" y="1089202"/>
              <a:ext cx="885825" cy="307688"/>
            </a:xfrm>
            <a:prstGeom prst="rect">
              <a:avLst/>
            </a:prstGeom>
            <a:noFill/>
            <a:ln w="9525">
              <a:noFill/>
              <a:miter lim="800000"/>
              <a:headEnd/>
              <a:tailEnd/>
            </a:ln>
          </p:spPr>
          <p:txBody>
            <a:bodyPr>
              <a:spAutoFit/>
            </a:bodyPr>
            <a:lstStyle/>
            <a:p>
              <a:pPr>
                <a:spcBef>
                  <a:spcPct val="50000"/>
                </a:spcBef>
              </a:pPr>
              <a:r>
                <a:rPr lang="en-US" sz="1400" b="1">
                  <a:solidFill>
                    <a:srgbClr val="FFFF00"/>
                  </a:solidFill>
                </a:rPr>
                <a:t>3 ATC’s</a:t>
              </a:r>
            </a:p>
          </p:txBody>
        </p:sp>
        <p:sp>
          <p:nvSpPr>
            <p:cNvPr id="66586" name="Line 12"/>
            <p:cNvSpPr>
              <a:spLocks noChangeShapeType="1"/>
            </p:cNvSpPr>
            <p:nvPr/>
          </p:nvSpPr>
          <p:spPr bwMode="auto">
            <a:xfrm flipH="1" flipV="1">
              <a:off x="3124200" y="2057400"/>
              <a:ext cx="266700" cy="1104900"/>
            </a:xfrm>
            <a:prstGeom prst="line">
              <a:avLst/>
            </a:prstGeom>
            <a:noFill/>
            <a:ln w="50800">
              <a:solidFill>
                <a:srgbClr val="FF0000"/>
              </a:solidFill>
              <a:round/>
              <a:headEnd/>
              <a:tailEnd type="triangle" w="med" len="med"/>
            </a:ln>
          </p:spPr>
          <p:txBody>
            <a:bodyPr/>
            <a:lstStyle/>
            <a:p>
              <a:endParaRPr lang="de-DE"/>
            </a:p>
          </p:txBody>
        </p:sp>
        <p:sp>
          <p:nvSpPr>
            <p:cNvPr id="66587" name="Text Box 13"/>
            <p:cNvSpPr txBox="1">
              <a:spLocks noChangeArrowheads="1"/>
            </p:cNvSpPr>
            <p:nvPr/>
          </p:nvSpPr>
          <p:spPr bwMode="auto">
            <a:xfrm rot="4559169">
              <a:off x="2686024" y="2483778"/>
              <a:ext cx="1451901" cy="230832"/>
            </a:xfrm>
            <a:prstGeom prst="rect">
              <a:avLst/>
            </a:prstGeom>
            <a:noFill/>
            <a:ln w="9525">
              <a:noFill/>
              <a:miter lim="800000"/>
              <a:headEnd/>
              <a:tailEnd/>
            </a:ln>
          </p:spPr>
          <p:txBody>
            <a:bodyPr>
              <a:spAutoFit/>
            </a:bodyPr>
            <a:lstStyle/>
            <a:p>
              <a:pPr>
                <a:spcBef>
                  <a:spcPct val="50000"/>
                </a:spcBef>
              </a:pPr>
              <a:r>
                <a:rPr lang="en-US" sz="900" b="1">
                  <a:solidFill>
                    <a:srgbClr val="FF0000"/>
                  </a:solidFill>
                </a:rPr>
                <a:t>beam (</a:t>
              </a:r>
              <a:r>
                <a:rPr lang="en-US" sz="900" b="1" baseline="30000">
                  <a:solidFill>
                    <a:srgbClr val="FF0000"/>
                  </a:solidFill>
                </a:rPr>
                <a:t>42</a:t>
              </a:r>
              <a:r>
                <a:rPr lang="en-US" sz="900" b="1">
                  <a:solidFill>
                    <a:srgbClr val="FF0000"/>
                  </a:solidFill>
                </a:rPr>
                <a:t>Ca@170 MeV)</a:t>
              </a:r>
            </a:p>
          </p:txBody>
        </p:sp>
        <p:sp>
          <p:nvSpPr>
            <p:cNvPr id="66588" name="Line 15"/>
            <p:cNvSpPr>
              <a:spLocks noChangeShapeType="1"/>
            </p:cNvSpPr>
            <p:nvPr/>
          </p:nvSpPr>
          <p:spPr bwMode="auto">
            <a:xfrm flipH="1">
              <a:off x="3086100" y="1600200"/>
              <a:ext cx="304800" cy="254000"/>
            </a:xfrm>
            <a:prstGeom prst="line">
              <a:avLst/>
            </a:prstGeom>
            <a:noFill/>
            <a:ln w="50800">
              <a:solidFill>
                <a:srgbClr val="FF6600"/>
              </a:solidFill>
              <a:round/>
              <a:headEnd/>
              <a:tailEnd type="triangle" w="med" len="med"/>
            </a:ln>
          </p:spPr>
          <p:txBody>
            <a:bodyPr/>
            <a:lstStyle/>
            <a:p>
              <a:endParaRPr lang="de-DE"/>
            </a:p>
          </p:txBody>
        </p:sp>
        <p:sp>
          <p:nvSpPr>
            <p:cNvPr id="66589" name="Text Box 16"/>
            <p:cNvSpPr txBox="1">
              <a:spLocks noChangeArrowheads="1"/>
            </p:cNvSpPr>
            <p:nvPr/>
          </p:nvSpPr>
          <p:spPr bwMode="auto">
            <a:xfrm>
              <a:off x="3130249" y="1393914"/>
              <a:ext cx="1257072" cy="307688"/>
            </a:xfrm>
            <a:prstGeom prst="rect">
              <a:avLst/>
            </a:prstGeom>
            <a:noFill/>
            <a:ln w="9525">
              <a:noFill/>
              <a:miter lim="800000"/>
              <a:headEnd/>
              <a:tailEnd/>
            </a:ln>
          </p:spPr>
          <p:txBody>
            <a:bodyPr>
              <a:spAutoFit/>
            </a:bodyPr>
            <a:lstStyle/>
            <a:p>
              <a:pPr>
                <a:spcBef>
                  <a:spcPct val="50000"/>
                </a:spcBef>
              </a:pPr>
              <a:r>
                <a:rPr lang="en-US" sz="1400" b="1" baseline="30000">
                  <a:solidFill>
                    <a:srgbClr val="FF3300"/>
                  </a:solidFill>
                </a:rPr>
                <a:t>208</a:t>
              </a:r>
              <a:r>
                <a:rPr lang="en-US" sz="1400" b="1">
                  <a:solidFill>
                    <a:srgbClr val="FF3300"/>
                  </a:solidFill>
                </a:rPr>
                <a:t>Pb target</a:t>
              </a:r>
            </a:p>
          </p:txBody>
        </p:sp>
        <p:sp>
          <p:nvSpPr>
            <p:cNvPr id="66590" name="Text Box 17"/>
            <p:cNvSpPr txBox="1">
              <a:spLocks noChangeArrowheads="1"/>
            </p:cNvSpPr>
            <p:nvPr/>
          </p:nvSpPr>
          <p:spPr bwMode="auto">
            <a:xfrm>
              <a:off x="1579352" y="2362200"/>
              <a:ext cx="1208060" cy="307688"/>
            </a:xfrm>
            <a:prstGeom prst="rect">
              <a:avLst/>
            </a:prstGeom>
            <a:noFill/>
            <a:ln w="9525">
              <a:noFill/>
              <a:miter lim="800000"/>
              <a:headEnd/>
              <a:tailEnd/>
            </a:ln>
          </p:spPr>
          <p:txBody>
            <a:bodyPr>
              <a:spAutoFit/>
            </a:bodyPr>
            <a:lstStyle/>
            <a:p>
              <a:pPr>
                <a:spcBef>
                  <a:spcPct val="50000"/>
                </a:spcBef>
              </a:pPr>
              <a:r>
                <a:rPr lang="en-US" sz="1400" b="1">
                  <a:solidFill>
                    <a:srgbClr val="FFFF00"/>
                  </a:solidFill>
                </a:rPr>
                <a:t>3 DANTE’s </a:t>
              </a:r>
            </a:p>
          </p:txBody>
        </p:sp>
        <p:sp>
          <p:nvSpPr>
            <p:cNvPr id="66591" name="Line 15"/>
            <p:cNvSpPr>
              <a:spLocks noChangeShapeType="1"/>
            </p:cNvSpPr>
            <p:nvPr/>
          </p:nvSpPr>
          <p:spPr bwMode="auto">
            <a:xfrm flipV="1">
              <a:off x="2209800" y="2057400"/>
              <a:ext cx="342900" cy="342900"/>
            </a:xfrm>
            <a:prstGeom prst="line">
              <a:avLst/>
            </a:prstGeom>
            <a:noFill/>
            <a:ln w="50800">
              <a:solidFill>
                <a:srgbClr val="FFFF00"/>
              </a:solidFill>
              <a:round/>
              <a:headEnd/>
              <a:tailEnd type="triangle" w="med" len="med"/>
            </a:ln>
          </p:spPr>
          <p:txBody>
            <a:bodyPr/>
            <a:lstStyle/>
            <a:p>
              <a:endParaRPr lang="de-DE"/>
            </a:p>
          </p:txBody>
        </p:sp>
      </p:grpSp>
      <p:sp>
        <p:nvSpPr>
          <p:cNvPr id="66570" name="Text Box 12"/>
          <p:cNvSpPr txBox="1">
            <a:spLocks noChangeArrowheads="1"/>
          </p:cNvSpPr>
          <p:nvPr/>
        </p:nvSpPr>
        <p:spPr bwMode="auto">
          <a:xfrm>
            <a:off x="3733800" y="5740400"/>
            <a:ext cx="5181600" cy="584200"/>
          </a:xfrm>
          <a:prstGeom prst="rect">
            <a:avLst/>
          </a:prstGeom>
          <a:noFill/>
          <a:ln w="9525">
            <a:noFill/>
            <a:miter lim="800000"/>
            <a:headEnd/>
            <a:tailEnd/>
          </a:ln>
        </p:spPr>
        <p:txBody>
          <a:bodyPr>
            <a:spAutoFit/>
          </a:bodyPr>
          <a:lstStyle/>
          <a:p>
            <a:pPr>
              <a:spcBef>
                <a:spcPct val="50000"/>
              </a:spcBef>
            </a:pPr>
            <a:r>
              <a:rPr lang="en-US" sz="1600"/>
              <a:t>The quality of Doppler correction is consistent with the predictions from Monte Carlo simulations</a:t>
            </a:r>
          </a:p>
        </p:txBody>
      </p:sp>
      <p:sp>
        <p:nvSpPr>
          <p:cNvPr id="23" name="Rectangle 16"/>
          <p:cNvSpPr>
            <a:spLocks noChangeArrowheads="1"/>
          </p:cNvSpPr>
          <p:nvPr/>
        </p:nvSpPr>
        <p:spPr bwMode="auto">
          <a:xfrm>
            <a:off x="4762500" y="6367463"/>
            <a:ext cx="4267200" cy="338137"/>
          </a:xfrm>
          <a:prstGeom prst="rect">
            <a:avLst/>
          </a:prstGeom>
          <a:solidFill>
            <a:srgbClr val="99CCFF"/>
          </a:solidFill>
          <a:ln w="9525">
            <a:noFill/>
            <a:miter lim="800000"/>
            <a:headEnd/>
            <a:tailEnd/>
          </a:ln>
          <a:effectLst>
            <a:outerShdw dist="107763" dir="8100000" algn="ctr" rotWithShape="0">
              <a:schemeClr val="bg2">
                <a:alpha val="50000"/>
              </a:schemeClr>
            </a:outerShdw>
          </a:effectLst>
        </p:spPr>
        <p:txBody>
          <a:bodyPr>
            <a:spAutoFit/>
          </a:bodyPr>
          <a:lstStyle/>
          <a:p>
            <a:pPr>
              <a:defRPr/>
            </a:pPr>
            <a:r>
              <a:rPr lang="en-US" sz="1600" dirty="0">
                <a:sym typeface="Wingdings" pitchFamily="2" charset="2"/>
              </a:rPr>
              <a:t>Courtesy: </a:t>
            </a:r>
            <a:r>
              <a:rPr lang="en-US" sz="1600" dirty="0" err="1">
                <a:sym typeface="Wingdings" pitchFamily="2" charset="2"/>
              </a:rPr>
              <a:t>A.Maj</a:t>
            </a:r>
            <a:r>
              <a:rPr lang="en-US" sz="1600" dirty="0">
                <a:sym typeface="Wingdings" pitchFamily="2" charset="2"/>
              </a:rPr>
              <a:t>, </a:t>
            </a:r>
            <a:r>
              <a:rPr lang="en-US" sz="1600" dirty="0" err="1">
                <a:sym typeface="Wingdings" pitchFamily="2" charset="2"/>
              </a:rPr>
              <a:t>F.Azaiez</a:t>
            </a:r>
            <a:r>
              <a:rPr lang="en-US" sz="1600" dirty="0">
                <a:sym typeface="Wingdings" pitchFamily="2" charset="2"/>
              </a:rPr>
              <a:t>, P.</a:t>
            </a:r>
            <a:r>
              <a:rPr lang="en-GB" sz="1600" dirty="0" err="1"/>
              <a:t>Napiórkowski</a:t>
            </a:r>
            <a:endParaRPr lang="en-US" sz="1600" dirty="0"/>
          </a:p>
        </p:txBody>
      </p:sp>
      <p:grpSp>
        <p:nvGrpSpPr>
          <p:cNvPr id="66572" name="Group 42"/>
          <p:cNvGrpSpPr>
            <a:grpSpLocks/>
          </p:cNvGrpSpPr>
          <p:nvPr/>
        </p:nvGrpSpPr>
        <p:grpSpPr bwMode="auto">
          <a:xfrm>
            <a:off x="2994025" y="1866900"/>
            <a:ext cx="5921375" cy="3783013"/>
            <a:chOff x="3086100" y="1866900"/>
            <a:chExt cx="5920883" cy="3782786"/>
          </a:xfrm>
        </p:grpSpPr>
        <p:pic>
          <p:nvPicPr>
            <p:cNvPr id="66573" name="Picture 2"/>
            <p:cNvPicPr>
              <a:picLocks noChangeAspect="1" noChangeArrowheads="1"/>
            </p:cNvPicPr>
            <p:nvPr/>
          </p:nvPicPr>
          <p:blipFill>
            <a:blip r:embed="rId4"/>
            <a:srcRect l="13657" t="16499" r="2271" b="19292"/>
            <a:stretch>
              <a:fillRect/>
            </a:stretch>
          </p:blipFill>
          <p:spPr bwMode="auto">
            <a:xfrm>
              <a:off x="3086100" y="1866900"/>
              <a:ext cx="5920883" cy="3782786"/>
            </a:xfrm>
            <a:prstGeom prst="rect">
              <a:avLst/>
            </a:prstGeom>
            <a:noFill/>
            <a:ln w="9525">
              <a:noFill/>
              <a:miter lim="800000"/>
              <a:headEnd/>
              <a:tailEnd/>
            </a:ln>
          </p:spPr>
        </p:pic>
        <p:sp>
          <p:nvSpPr>
            <p:cNvPr id="66574" name="Text Box 13"/>
            <p:cNvSpPr txBox="1">
              <a:spLocks noChangeArrowheads="1"/>
            </p:cNvSpPr>
            <p:nvPr/>
          </p:nvSpPr>
          <p:spPr bwMode="auto">
            <a:xfrm>
              <a:off x="5260483" y="2819400"/>
              <a:ext cx="2298700" cy="646331"/>
            </a:xfrm>
            <a:prstGeom prst="rect">
              <a:avLst/>
            </a:prstGeom>
            <a:noFill/>
            <a:ln w="9525">
              <a:noFill/>
              <a:miter lim="800000"/>
              <a:headEnd/>
              <a:tailEnd/>
            </a:ln>
          </p:spPr>
          <p:txBody>
            <a:bodyPr>
              <a:spAutoFit/>
            </a:bodyPr>
            <a:lstStyle/>
            <a:p>
              <a:pPr>
                <a:spcBef>
                  <a:spcPct val="50000"/>
                </a:spcBef>
              </a:pPr>
              <a:r>
                <a:rPr lang="en-US" sz="1800"/>
                <a:t>Doppler-corrected</a:t>
              </a:r>
              <a:br>
                <a:rPr lang="en-US" sz="1800"/>
              </a:br>
              <a:r>
                <a:rPr lang="en-US" sz="1800">
                  <a:solidFill>
                    <a:srgbClr val="FF33CC"/>
                  </a:solidFill>
                </a:rPr>
                <a:t>Original</a:t>
              </a:r>
              <a:endParaRPr lang="en-US" sz="1800"/>
            </a:p>
          </p:txBody>
        </p:sp>
        <p:sp>
          <p:nvSpPr>
            <p:cNvPr id="66575" name="Text Box 15"/>
            <p:cNvSpPr txBox="1">
              <a:spLocks noChangeArrowheads="1"/>
            </p:cNvSpPr>
            <p:nvPr/>
          </p:nvSpPr>
          <p:spPr bwMode="auto">
            <a:xfrm>
              <a:off x="5521129" y="2057400"/>
              <a:ext cx="3041354" cy="400086"/>
            </a:xfrm>
            <a:prstGeom prst="rect">
              <a:avLst/>
            </a:prstGeom>
            <a:noFill/>
            <a:ln w="9525">
              <a:noFill/>
              <a:miter lim="800000"/>
              <a:headEnd/>
              <a:tailEnd/>
            </a:ln>
          </p:spPr>
          <p:txBody>
            <a:bodyPr>
              <a:spAutoFit/>
            </a:bodyPr>
            <a:lstStyle/>
            <a:p>
              <a:pPr>
                <a:spcBef>
                  <a:spcPct val="50000"/>
                </a:spcBef>
              </a:pPr>
              <a:r>
                <a:rPr lang="en-US" sz="2000" baseline="30000"/>
                <a:t>42</a:t>
              </a:r>
              <a:r>
                <a:rPr lang="en-US" sz="2000"/>
                <a:t>Ca @170MeV+</a:t>
              </a:r>
              <a:r>
                <a:rPr lang="en-US" sz="2000" baseline="30000"/>
                <a:t>208</a:t>
              </a:r>
              <a:r>
                <a:rPr lang="en-US" sz="2000"/>
                <a:t>Pb</a:t>
              </a:r>
            </a:p>
          </p:txBody>
        </p:sp>
        <p:sp>
          <p:nvSpPr>
            <p:cNvPr id="66576" name="TextBox 28"/>
            <p:cNvSpPr txBox="1">
              <a:spLocks noChangeArrowheads="1"/>
            </p:cNvSpPr>
            <p:nvPr/>
          </p:nvSpPr>
          <p:spPr bwMode="auto">
            <a:xfrm rot="-2040912">
              <a:off x="3425511" y="3096910"/>
              <a:ext cx="1523174" cy="400110"/>
            </a:xfrm>
            <a:prstGeom prst="rect">
              <a:avLst/>
            </a:prstGeom>
            <a:noFill/>
            <a:ln w="9525">
              <a:noFill/>
              <a:miter lim="800000"/>
              <a:headEnd/>
              <a:tailEnd/>
            </a:ln>
          </p:spPr>
          <p:txBody>
            <a:bodyPr wrap="none">
              <a:spAutoFit/>
            </a:bodyPr>
            <a:lstStyle/>
            <a:p>
              <a:r>
                <a:rPr lang="it-IT" sz="2000">
                  <a:solidFill>
                    <a:srgbClr val="0033CC"/>
                  </a:solidFill>
                </a:rPr>
                <a:t>preliminary</a:t>
              </a:r>
            </a:p>
          </p:txBody>
        </p:sp>
        <p:sp>
          <p:nvSpPr>
            <p:cNvPr id="66577" name="Rectangle 29"/>
            <p:cNvSpPr>
              <a:spLocks noChangeArrowheads="1"/>
            </p:cNvSpPr>
            <p:nvPr/>
          </p:nvSpPr>
          <p:spPr bwMode="auto">
            <a:xfrm>
              <a:off x="7749787" y="3771900"/>
              <a:ext cx="1133644" cy="523220"/>
            </a:xfrm>
            <a:prstGeom prst="rect">
              <a:avLst/>
            </a:prstGeom>
            <a:solidFill>
              <a:srgbClr val="FFFF00"/>
            </a:solidFill>
            <a:ln w="9525">
              <a:solidFill>
                <a:srgbClr val="0033CC"/>
              </a:solidFill>
              <a:miter lim="800000"/>
              <a:headEnd/>
              <a:tailEnd/>
            </a:ln>
          </p:spPr>
          <p:txBody>
            <a:bodyPr wrap="none">
              <a:spAutoFit/>
            </a:bodyPr>
            <a:lstStyle/>
            <a:p>
              <a:r>
                <a:rPr lang="en-US" sz="1400"/>
                <a:t>2</a:t>
              </a:r>
              <a:r>
                <a:rPr lang="en-US" sz="1400" baseline="30000"/>
                <a:t>+</a:t>
              </a:r>
              <a:r>
                <a:rPr lang="en-US" sz="1400" baseline="-25000"/>
                <a:t>2</a:t>
              </a:r>
              <a:r>
                <a:rPr lang="en-US" sz="1400"/>
                <a:t> </a:t>
              </a:r>
              <a:r>
                <a:rPr lang="en-US" sz="1400">
                  <a:sym typeface="Wingdings" pitchFamily="2" charset="2"/>
                </a:rPr>
                <a:t></a:t>
              </a:r>
              <a:r>
                <a:rPr lang="en-US" sz="1400"/>
                <a:t> 0</a:t>
              </a:r>
              <a:r>
                <a:rPr lang="en-US" sz="1400" baseline="30000"/>
                <a:t>+  </a:t>
              </a:r>
              <a:r>
                <a:rPr lang="en-US" sz="1400"/>
                <a:t>??</a:t>
              </a:r>
            </a:p>
            <a:p>
              <a:r>
                <a:rPr lang="en-US" sz="1400"/>
                <a:t>2424 keV</a:t>
              </a:r>
              <a:endParaRPr lang="it-IT" sz="1400"/>
            </a:p>
          </p:txBody>
        </p:sp>
        <p:sp>
          <p:nvSpPr>
            <p:cNvPr id="66578" name="Rectangle 32"/>
            <p:cNvSpPr>
              <a:spLocks noChangeArrowheads="1"/>
            </p:cNvSpPr>
            <p:nvPr/>
          </p:nvSpPr>
          <p:spPr bwMode="auto">
            <a:xfrm>
              <a:off x="3654389" y="4191000"/>
              <a:ext cx="955711" cy="523220"/>
            </a:xfrm>
            <a:prstGeom prst="rect">
              <a:avLst/>
            </a:prstGeom>
            <a:noFill/>
            <a:ln w="9525">
              <a:noFill/>
              <a:miter lim="800000"/>
              <a:headEnd/>
              <a:tailEnd/>
            </a:ln>
          </p:spPr>
          <p:txBody>
            <a:bodyPr wrap="none">
              <a:spAutoFit/>
            </a:bodyPr>
            <a:lstStyle/>
            <a:p>
              <a:r>
                <a:rPr lang="en-US" sz="1400"/>
                <a:t>4</a:t>
              </a:r>
              <a:r>
                <a:rPr lang="en-US" sz="1400" baseline="30000"/>
                <a:t>+</a:t>
              </a:r>
              <a:r>
                <a:rPr lang="en-US" sz="1400"/>
                <a:t> </a:t>
              </a:r>
              <a:r>
                <a:rPr lang="en-US" sz="1400">
                  <a:sym typeface="Wingdings" pitchFamily="2" charset="2"/>
                </a:rPr>
                <a:t></a:t>
              </a:r>
              <a:r>
                <a:rPr lang="en-US" sz="1400"/>
                <a:t> 2</a:t>
              </a:r>
              <a:r>
                <a:rPr lang="en-US" sz="1400" baseline="30000"/>
                <a:t>+</a:t>
              </a:r>
            </a:p>
            <a:p>
              <a:r>
                <a:rPr lang="en-US" sz="1400"/>
                <a:t>1228 keV</a:t>
              </a:r>
              <a:endParaRPr lang="it-IT" sz="1400"/>
            </a:p>
          </p:txBody>
        </p:sp>
        <p:sp>
          <p:nvSpPr>
            <p:cNvPr id="66579" name="Rectangle 33"/>
            <p:cNvSpPr>
              <a:spLocks noChangeArrowheads="1"/>
            </p:cNvSpPr>
            <p:nvPr/>
          </p:nvSpPr>
          <p:spPr bwMode="auto">
            <a:xfrm>
              <a:off x="4225889" y="2057400"/>
              <a:ext cx="955711" cy="523220"/>
            </a:xfrm>
            <a:prstGeom prst="rect">
              <a:avLst/>
            </a:prstGeom>
            <a:noFill/>
            <a:ln w="9525">
              <a:noFill/>
              <a:miter lim="800000"/>
              <a:headEnd/>
              <a:tailEnd/>
            </a:ln>
          </p:spPr>
          <p:txBody>
            <a:bodyPr wrap="none">
              <a:spAutoFit/>
            </a:bodyPr>
            <a:lstStyle/>
            <a:p>
              <a:r>
                <a:rPr lang="en-US" sz="1400"/>
                <a:t>2</a:t>
              </a:r>
              <a:r>
                <a:rPr lang="en-US" sz="1400" baseline="30000"/>
                <a:t>+</a:t>
              </a:r>
              <a:r>
                <a:rPr lang="en-US" sz="1400"/>
                <a:t> </a:t>
              </a:r>
              <a:r>
                <a:rPr lang="en-US" sz="1400">
                  <a:sym typeface="Wingdings" pitchFamily="2" charset="2"/>
                </a:rPr>
                <a:t></a:t>
              </a:r>
              <a:r>
                <a:rPr lang="en-US" sz="1400"/>
                <a:t> 0</a:t>
              </a:r>
              <a:r>
                <a:rPr lang="en-US" sz="1400" baseline="30000"/>
                <a:t>+</a:t>
              </a:r>
            </a:p>
            <a:p>
              <a:r>
                <a:rPr lang="en-US" sz="1400"/>
                <a:t>1525 keV</a:t>
              </a:r>
              <a:endParaRPr lang="it-IT" sz="1400"/>
            </a:p>
          </p:txBody>
        </p:sp>
        <p:cxnSp>
          <p:nvCxnSpPr>
            <p:cNvPr id="39" name="Straight Arrow Connector 38"/>
            <p:cNvCxnSpPr/>
            <p:nvPr/>
          </p:nvCxnSpPr>
          <p:spPr>
            <a:xfrm rot="5400000">
              <a:off x="3779775" y="4906780"/>
              <a:ext cx="457173" cy="158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6200000" flipH="1">
              <a:off x="8084713" y="4617875"/>
              <a:ext cx="800052" cy="2508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582" name="TextBox 41"/>
            <p:cNvSpPr txBox="1">
              <a:spLocks noChangeArrowheads="1"/>
            </p:cNvSpPr>
            <p:nvPr/>
          </p:nvSpPr>
          <p:spPr bwMode="auto">
            <a:xfrm>
              <a:off x="6149483" y="5140523"/>
              <a:ext cx="479618" cy="307777"/>
            </a:xfrm>
            <a:prstGeom prst="rect">
              <a:avLst/>
            </a:prstGeom>
            <a:noFill/>
            <a:ln w="9525">
              <a:noFill/>
              <a:miter lim="800000"/>
              <a:headEnd/>
              <a:tailEnd/>
            </a:ln>
          </p:spPr>
          <p:txBody>
            <a:bodyPr wrap="none">
              <a:spAutoFit/>
            </a:bodyPr>
            <a:lstStyle/>
            <a:p>
              <a:r>
                <a:rPr lang="it-IT" sz="1400"/>
                <a:t>x10</a:t>
              </a:r>
            </a:p>
          </p:txBody>
        </p:sp>
        <p:sp>
          <p:nvSpPr>
            <p:cNvPr id="66583" name="Rectangle 44"/>
            <p:cNvSpPr>
              <a:spLocks noChangeArrowheads="1"/>
            </p:cNvSpPr>
            <p:nvPr/>
          </p:nvSpPr>
          <p:spPr bwMode="auto">
            <a:xfrm>
              <a:off x="6806052" y="4239280"/>
              <a:ext cx="1019831" cy="523220"/>
            </a:xfrm>
            <a:prstGeom prst="rect">
              <a:avLst/>
            </a:prstGeom>
            <a:noFill/>
            <a:ln w="9525">
              <a:noFill/>
              <a:miter lim="800000"/>
              <a:headEnd/>
              <a:tailEnd/>
            </a:ln>
          </p:spPr>
          <p:txBody>
            <a:bodyPr wrap="none">
              <a:spAutoFit/>
            </a:bodyPr>
            <a:lstStyle/>
            <a:p>
              <a:r>
                <a:rPr lang="en-US" sz="1400"/>
                <a:t>1</a:t>
              </a:r>
              <a:r>
                <a:rPr lang="en-US" sz="1400" baseline="30000"/>
                <a:t>-</a:t>
              </a:r>
              <a:r>
                <a:rPr lang="en-US" sz="1400"/>
                <a:t> </a:t>
              </a:r>
              <a:r>
                <a:rPr lang="en-US" sz="1400">
                  <a:sym typeface="Wingdings" pitchFamily="2" charset="2"/>
                </a:rPr>
                <a:t></a:t>
              </a:r>
              <a:r>
                <a:rPr lang="en-US" sz="1400"/>
                <a:t> 2</a:t>
              </a:r>
              <a:r>
                <a:rPr lang="en-US" sz="1400" baseline="30000"/>
                <a:t>+</a:t>
              </a:r>
            </a:p>
            <a:p>
              <a:r>
                <a:rPr lang="en-US" sz="1400"/>
                <a:t>2045 keV</a:t>
              </a:r>
              <a:endParaRPr lang="it-IT" sz="1400"/>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468313" y="188913"/>
            <a:ext cx="8351837" cy="579437"/>
          </a:xfrm>
          <a:prstGeom prst="rect">
            <a:avLst/>
          </a:prstGeom>
          <a:noFill/>
          <a:ln w="9525">
            <a:noFill/>
            <a:miter lim="800000"/>
            <a:headEnd/>
            <a:tailEnd/>
          </a:ln>
        </p:spPr>
        <p:txBody>
          <a:bodyPr>
            <a:spAutoFit/>
          </a:bodyPr>
          <a:lstStyle/>
          <a:p>
            <a:pPr>
              <a:spcBef>
                <a:spcPct val="50000"/>
              </a:spcBef>
            </a:pPr>
            <a:r>
              <a:rPr lang="en-GB" b="1">
                <a:solidFill>
                  <a:srgbClr val="0000FF"/>
                </a:solidFill>
              </a:rPr>
              <a:t>AGATA demonstrator coupled to PRISMA</a:t>
            </a:r>
            <a:endParaRPr lang="it-IT" b="1">
              <a:solidFill>
                <a:srgbClr val="0000FF"/>
              </a:solidFill>
            </a:endParaRPr>
          </a:p>
        </p:txBody>
      </p:sp>
      <p:sp>
        <p:nvSpPr>
          <p:cNvPr id="67587" name="Text Box 6"/>
          <p:cNvSpPr txBox="1">
            <a:spLocks noChangeArrowheads="1"/>
          </p:cNvSpPr>
          <p:nvPr/>
        </p:nvSpPr>
        <p:spPr bwMode="auto">
          <a:xfrm>
            <a:off x="3500438" y="857250"/>
            <a:ext cx="2892425" cy="2400300"/>
          </a:xfrm>
          <a:prstGeom prst="rect">
            <a:avLst/>
          </a:prstGeom>
          <a:noFill/>
          <a:ln w="9525">
            <a:noFill/>
            <a:miter lim="800000"/>
            <a:headEnd/>
            <a:tailEnd/>
          </a:ln>
        </p:spPr>
        <p:txBody>
          <a:bodyPr>
            <a:spAutoFit/>
          </a:bodyPr>
          <a:lstStyle/>
          <a:p>
            <a:pPr>
              <a:spcBef>
                <a:spcPct val="50000"/>
              </a:spcBef>
            </a:pPr>
            <a:r>
              <a:rPr lang="en-GB" sz="2000"/>
              <a:t>Efficiency at 1MeV: </a:t>
            </a:r>
            <a:br>
              <a:rPr lang="en-GB" sz="2000"/>
            </a:br>
            <a:r>
              <a:rPr lang="en-GB" sz="2000"/>
              <a:t>~3% at 23.5 cm </a:t>
            </a:r>
            <a:br>
              <a:rPr lang="en-GB" sz="2000"/>
            </a:br>
            <a:r>
              <a:rPr lang="en-GB" sz="2000"/>
              <a:t>~6% at 13.5 cm </a:t>
            </a:r>
            <a:br>
              <a:rPr lang="en-GB" sz="2000"/>
            </a:br>
            <a:r>
              <a:rPr lang="en-GB" sz="2000"/>
              <a:t> </a:t>
            </a:r>
          </a:p>
          <a:p>
            <a:pPr>
              <a:spcBef>
                <a:spcPct val="50000"/>
              </a:spcBef>
            </a:pPr>
            <a:r>
              <a:rPr lang="en-GB" sz="2000"/>
              <a:t>Improved energy resolution due to tracking</a:t>
            </a:r>
            <a:endParaRPr lang="it-IT" sz="2000"/>
          </a:p>
        </p:txBody>
      </p:sp>
      <p:grpSp>
        <p:nvGrpSpPr>
          <p:cNvPr id="67588" name="18 Grupo"/>
          <p:cNvGrpSpPr>
            <a:grpSpLocks/>
          </p:cNvGrpSpPr>
          <p:nvPr/>
        </p:nvGrpSpPr>
        <p:grpSpPr bwMode="auto">
          <a:xfrm>
            <a:off x="71438" y="844550"/>
            <a:ext cx="3500437" cy="2584450"/>
            <a:chOff x="214282" y="3857628"/>
            <a:chExt cx="3714776" cy="2584449"/>
          </a:xfrm>
        </p:grpSpPr>
        <p:grpSp>
          <p:nvGrpSpPr>
            <p:cNvPr id="67593" name="Group 11"/>
            <p:cNvGrpSpPr>
              <a:grpSpLocks/>
            </p:cNvGrpSpPr>
            <p:nvPr/>
          </p:nvGrpSpPr>
          <p:grpSpPr bwMode="auto">
            <a:xfrm>
              <a:off x="214282" y="3857628"/>
              <a:ext cx="3714776" cy="2584449"/>
              <a:chOff x="3787" y="1842"/>
              <a:chExt cx="1725" cy="1038"/>
            </a:xfrm>
          </p:grpSpPr>
          <p:pic>
            <p:nvPicPr>
              <p:cNvPr id="67596" name="Picture 12" descr="velocity_14"/>
              <p:cNvPicPr>
                <a:picLocks noChangeAspect="1" noChangeArrowheads="1"/>
              </p:cNvPicPr>
              <p:nvPr/>
            </p:nvPicPr>
            <p:blipFill>
              <a:blip r:embed="rId2"/>
              <a:srcRect/>
              <a:stretch>
                <a:fillRect/>
              </a:stretch>
            </p:blipFill>
            <p:spPr bwMode="auto">
              <a:xfrm>
                <a:off x="3787" y="1842"/>
                <a:ext cx="1725" cy="1038"/>
              </a:xfrm>
              <a:prstGeom prst="rect">
                <a:avLst/>
              </a:prstGeom>
              <a:noFill/>
              <a:ln w="9525">
                <a:noFill/>
                <a:miter lim="800000"/>
                <a:headEnd/>
                <a:tailEnd/>
              </a:ln>
            </p:spPr>
          </p:pic>
          <p:sp>
            <p:nvSpPr>
              <p:cNvPr id="67597" name="Text Box 13"/>
              <p:cNvSpPr txBox="1">
                <a:spLocks noChangeArrowheads="1"/>
              </p:cNvSpPr>
              <p:nvPr/>
            </p:nvSpPr>
            <p:spPr bwMode="auto">
              <a:xfrm>
                <a:off x="4604" y="1979"/>
                <a:ext cx="861" cy="99"/>
              </a:xfrm>
              <a:prstGeom prst="rect">
                <a:avLst/>
              </a:prstGeom>
              <a:noFill/>
              <a:ln w="9525">
                <a:noFill/>
                <a:miter lim="800000"/>
                <a:headEnd/>
                <a:tailEnd/>
              </a:ln>
            </p:spPr>
            <p:txBody>
              <a:bodyPr>
                <a:spAutoFit/>
              </a:bodyPr>
              <a:lstStyle/>
              <a:p>
                <a:pPr>
                  <a:spcBef>
                    <a:spcPct val="50000"/>
                  </a:spcBef>
                </a:pPr>
                <a:r>
                  <a:rPr lang="en-GB" sz="1000" b="1"/>
                  <a:t>v/c distribution</a:t>
                </a:r>
                <a:endParaRPr lang="it-IT" sz="1000" b="1"/>
              </a:p>
            </p:txBody>
          </p:sp>
        </p:grpSp>
        <p:sp>
          <p:nvSpPr>
            <p:cNvPr id="67594" name="13 CuadroTexto"/>
            <p:cNvSpPr txBox="1">
              <a:spLocks noChangeArrowheads="1"/>
            </p:cNvSpPr>
            <p:nvPr/>
          </p:nvSpPr>
          <p:spPr bwMode="auto">
            <a:xfrm>
              <a:off x="2214546" y="4830744"/>
              <a:ext cx="1500198" cy="461665"/>
            </a:xfrm>
            <a:prstGeom prst="rect">
              <a:avLst/>
            </a:prstGeom>
            <a:noFill/>
            <a:ln w="9525">
              <a:noFill/>
              <a:miter lim="800000"/>
              <a:headEnd/>
              <a:tailEnd/>
            </a:ln>
          </p:spPr>
          <p:txBody>
            <a:bodyPr>
              <a:spAutoFit/>
            </a:bodyPr>
            <a:lstStyle/>
            <a:p>
              <a:r>
                <a:rPr lang="es-ES" sz="2400" i="1">
                  <a:latin typeface="Symbol" pitchFamily="18" charset="2"/>
                </a:rPr>
                <a:t>b </a:t>
              </a:r>
              <a:r>
                <a:rPr lang="en-GB" sz="2400"/>
                <a:t>~ 8.9%</a:t>
              </a:r>
              <a:endParaRPr lang="es-ES" sz="2400"/>
            </a:p>
          </p:txBody>
        </p:sp>
        <p:cxnSp>
          <p:nvCxnSpPr>
            <p:cNvPr id="67595" name="15 Conector recto"/>
            <p:cNvCxnSpPr>
              <a:cxnSpLocks noChangeShapeType="1"/>
            </p:cNvCxnSpPr>
            <p:nvPr/>
          </p:nvCxnSpPr>
          <p:spPr bwMode="auto">
            <a:xfrm>
              <a:off x="2428860" y="4929198"/>
              <a:ext cx="142876" cy="1588"/>
            </a:xfrm>
            <a:prstGeom prst="line">
              <a:avLst/>
            </a:prstGeom>
            <a:noFill/>
            <a:ln w="9525" algn="ctr">
              <a:solidFill>
                <a:schemeClr val="tx1"/>
              </a:solidFill>
              <a:round/>
              <a:headEnd/>
              <a:tailEnd/>
            </a:ln>
          </p:spPr>
        </p:cxnSp>
      </p:grpSp>
      <p:pic>
        <p:nvPicPr>
          <p:cNvPr id="67589" name="15 Imagen" descr="IMGP0314.jpg"/>
          <p:cNvPicPr>
            <a:picLocks noChangeAspect="1"/>
          </p:cNvPicPr>
          <p:nvPr/>
        </p:nvPicPr>
        <p:blipFill>
          <a:blip r:embed="rId3"/>
          <a:srcRect/>
          <a:stretch>
            <a:fillRect/>
          </a:stretch>
        </p:blipFill>
        <p:spPr bwMode="auto">
          <a:xfrm>
            <a:off x="6429375" y="714375"/>
            <a:ext cx="2554288" cy="2643188"/>
          </a:xfrm>
          <a:prstGeom prst="rect">
            <a:avLst/>
          </a:prstGeom>
          <a:noFill/>
          <a:ln w="9525">
            <a:noFill/>
            <a:miter lim="800000"/>
            <a:headEnd/>
            <a:tailEnd/>
          </a:ln>
        </p:spPr>
      </p:pic>
      <p:pic>
        <p:nvPicPr>
          <p:cNvPr id="67590" name="16 Imagen" descr="AGATA-PRISMA.jpg"/>
          <p:cNvPicPr>
            <a:picLocks noChangeAspect="1"/>
          </p:cNvPicPr>
          <p:nvPr/>
        </p:nvPicPr>
        <p:blipFill>
          <a:blip r:embed="rId4"/>
          <a:srcRect/>
          <a:stretch>
            <a:fillRect/>
          </a:stretch>
        </p:blipFill>
        <p:spPr bwMode="auto">
          <a:xfrm>
            <a:off x="74613" y="3643313"/>
            <a:ext cx="4438650" cy="3214687"/>
          </a:xfrm>
          <a:prstGeom prst="rect">
            <a:avLst/>
          </a:prstGeom>
          <a:noFill/>
          <a:ln w="9525">
            <a:noFill/>
            <a:miter lim="800000"/>
            <a:headEnd/>
            <a:tailEnd/>
          </a:ln>
        </p:spPr>
      </p:pic>
      <p:pic>
        <p:nvPicPr>
          <p:cNvPr id="67591" name="17 Imagen" descr="comparison_CLARA_AD.jpg"/>
          <p:cNvPicPr>
            <a:picLocks noChangeAspect="1"/>
          </p:cNvPicPr>
          <p:nvPr/>
        </p:nvPicPr>
        <p:blipFill>
          <a:blip r:embed="rId5"/>
          <a:srcRect/>
          <a:stretch>
            <a:fillRect/>
          </a:stretch>
        </p:blipFill>
        <p:spPr bwMode="auto">
          <a:xfrm>
            <a:off x="4565650" y="3594100"/>
            <a:ext cx="4506913" cy="3263900"/>
          </a:xfrm>
          <a:prstGeom prst="rect">
            <a:avLst/>
          </a:prstGeom>
          <a:noFill/>
          <a:ln w="9525">
            <a:noFill/>
            <a:miter lim="800000"/>
            <a:headEnd/>
            <a:tailEnd/>
          </a:ln>
        </p:spPr>
      </p:pic>
      <p:sp>
        <p:nvSpPr>
          <p:cNvPr id="67592" name="19 CuadroTexto"/>
          <p:cNvSpPr txBox="1">
            <a:spLocks noChangeArrowheads="1"/>
          </p:cNvSpPr>
          <p:nvPr/>
        </p:nvSpPr>
        <p:spPr bwMode="auto">
          <a:xfrm>
            <a:off x="5000625" y="4643438"/>
            <a:ext cx="1857375" cy="1631950"/>
          </a:xfrm>
          <a:prstGeom prst="rect">
            <a:avLst/>
          </a:prstGeom>
          <a:noFill/>
          <a:ln w="9525">
            <a:noFill/>
            <a:miter lim="800000"/>
            <a:headEnd/>
            <a:tailEnd/>
          </a:ln>
        </p:spPr>
        <p:txBody>
          <a:bodyPr>
            <a:spAutoFit/>
          </a:bodyPr>
          <a:lstStyle/>
          <a:p>
            <a:r>
              <a:rPr lang="en-US" sz="1800" i="1">
                <a:solidFill>
                  <a:schemeClr val="tx1"/>
                </a:solidFill>
              </a:rPr>
              <a:t/>
            </a:r>
            <a:br>
              <a:rPr lang="en-US" sz="1800" i="1">
                <a:solidFill>
                  <a:schemeClr val="tx1"/>
                </a:solidFill>
              </a:rPr>
            </a:br>
            <a:r>
              <a:rPr lang="en-US" sz="1400" i="1">
                <a:solidFill>
                  <a:schemeClr val="tx1"/>
                </a:solidFill>
              </a:rPr>
              <a:t>AGATA-PRISMA </a:t>
            </a:r>
            <a:endParaRPr lang="en-US" sz="1800" i="1">
              <a:solidFill>
                <a:schemeClr val="tx1"/>
              </a:solidFill>
            </a:endParaRPr>
          </a:p>
          <a:p>
            <a:endParaRPr lang="en-US" sz="1800" i="1">
              <a:solidFill>
                <a:schemeClr val="tx1"/>
              </a:solidFill>
            </a:endParaRPr>
          </a:p>
          <a:p>
            <a:endParaRPr lang="en-US" sz="1800" i="1">
              <a:solidFill>
                <a:schemeClr val="tx1"/>
              </a:solidFill>
            </a:endParaRPr>
          </a:p>
          <a:p>
            <a:endParaRPr lang="en-US" sz="1800" i="1">
              <a:solidFill>
                <a:schemeClr val="tx1"/>
              </a:solidFill>
            </a:endParaRPr>
          </a:p>
          <a:p>
            <a:r>
              <a:rPr lang="en-US" sz="1400" i="1">
                <a:solidFill>
                  <a:schemeClr val="tx1"/>
                </a:solidFill>
              </a:rPr>
              <a:t>CLARA-PRISMA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nvGrpSpPr>
        <p:grpSpPr bwMode="auto">
          <a:xfrm>
            <a:off x="1450975" y="2330450"/>
            <a:ext cx="5686425" cy="2813050"/>
            <a:chOff x="990" y="1468"/>
            <a:chExt cx="3881" cy="1772"/>
          </a:xfrm>
        </p:grpSpPr>
        <p:grpSp>
          <p:nvGrpSpPr>
            <p:cNvPr id="68648" name="Group 3"/>
            <p:cNvGrpSpPr>
              <a:grpSpLocks/>
            </p:cNvGrpSpPr>
            <p:nvPr/>
          </p:nvGrpSpPr>
          <p:grpSpPr bwMode="auto">
            <a:xfrm>
              <a:off x="990" y="1468"/>
              <a:ext cx="3881" cy="1772"/>
              <a:chOff x="990" y="1468"/>
              <a:chExt cx="3881" cy="1772"/>
            </a:xfrm>
          </p:grpSpPr>
          <p:pic>
            <p:nvPicPr>
              <p:cNvPr id="68652" name="Picture 4" descr="PRISMA_CutV2"/>
              <p:cNvPicPr>
                <a:picLocks noChangeAspect="1" noChangeArrowheads="1"/>
              </p:cNvPicPr>
              <p:nvPr/>
            </p:nvPicPr>
            <p:blipFill>
              <a:blip r:embed="rId2"/>
              <a:srcRect/>
              <a:stretch>
                <a:fillRect/>
              </a:stretch>
            </p:blipFill>
            <p:spPr bwMode="auto">
              <a:xfrm>
                <a:off x="990" y="1468"/>
                <a:ext cx="3881" cy="1772"/>
              </a:xfrm>
              <a:prstGeom prst="rect">
                <a:avLst/>
              </a:prstGeom>
              <a:noFill/>
              <a:ln w="9525">
                <a:noFill/>
                <a:miter lim="800000"/>
                <a:headEnd/>
                <a:tailEnd/>
              </a:ln>
            </p:spPr>
          </p:pic>
          <p:sp>
            <p:nvSpPr>
              <p:cNvPr id="68653" name="Rectangle 5"/>
              <p:cNvSpPr>
                <a:spLocks noChangeArrowheads="1"/>
              </p:cNvSpPr>
              <p:nvPr/>
            </p:nvSpPr>
            <p:spPr bwMode="auto">
              <a:xfrm>
                <a:off x="3740" y="1503"/>
                <a:ext cx="250" cy="322"/>
              </a:xfrm>
              <a:prstGeom prst="rect">
                <a:avLst/>
              </a:prstGeom>
              <a:solidFill>
                <a:schemeClr val="bg1"/>
              </a:solidFill>
              <a:ln w="9525">
                <a:solidFill>
                  <a:schemeClr val="bg1"/>
                </a:solidFill>
                <a:miter lim="800000"/>
                <a:headEnd/>
                <a:tailEnd/>
              </a:ln>
            </p:spPr>
            <p:txBody>
              <a:bodyPr wrap="none" anchor="ctr"/>
              <a:lstStyle/>
              <a:p>
                <a:endParaRPr lang="es-ES"/>
              </a:p>
            </p:txBody>
          </p:sp>
        </p:grpSp>
        <p:sp>
          <p:nvSpPr>
            <p:cNvPr id="68649" name="Rectangle 6"/>
            <p:cNvSpPr>
              <a:spLocks noChangeArrowheads="1"/>
            </p:cNvSpPr>
            <p:nvPr/>
          </p:nvSpPr>
          <p:spPr bwMode="auto">
            <a:xfrm>
              <a:off x="4133" y="2615"/>
              <a:ext cx="307" cy="71"/>
            </a:xfrm>
            <a:prstGeom prst="rect">
              <a:avLst/>
            </a:prstGeom>
            <a:solidFill>
              <a:schemeClr val="bg1"/>
            </a:solidFill>
            <a:ln w="9525">
              <a:solidFill>
                <a:schemeClr val="bg1"/>
              </a:solidFill>
              <a:miter lim="800000"/>
              <a:headEnd/>
              <a:tailEnd/>
            </a:ln>
          </p:spPr>
          <p:txBody>
            <a:bodyPr wrap="none" anchor="ctr"/>
            <a:lstStyle/>
            <a:p>
              <a:endParaRPr lang="es-ES"/>
            </a:p>
          </p:txBody>
        </p:sp>
        <p:sp>
          <p:nvSpPr>
            <p:cNvPr id="68650" name="Rectangle 7"/>
            <p:cNvSpPr>
              <a:spLocks noChangeArrowheads="1"/>
            </p:cNvSpPr>
            <p:nvPr/>
          </p:nvSpPr>
          <p:spPr bwMode="auto">
            <a:xfrm>
              <a:off x="4302" y="2508"/>
              <a:ext cx="94" cy="107"/>
            </a:xfrm>
            <a:prstGeom prst="rect">
              <a:avLst/>
            </a:prstGeom>
            <a:solidFill>
              <a:schemeClr val="bg1"/>
            </a:solidFill>
            <a:ln w="9525">
              <a:solidFill>
                <a:schemeClr val="bg1"/>
              </a:solidFill>
              <a:miter lim="800000"/>
              <a:headEnd/>
              <a:tailEnd/>
            </a:ln>
          </p:spPr>
          <p:txBody>
            <a:bodyPr wrap="none" anchor="ctr"/>
            <a:lstStyle/>
            <a:p>
              <a:endParaRPr lang="es-ES"/>
            </a:p>
          </p:txBody>
        </p:sp>
        <p:sp>
          <p:nvSpPr>
            <p:cNvPr id="68651" name="Rectangle 8"/>
            <p:cNvSpPr>
              <a:spLocks noChangeArrowheads="1"/>
            </p:cNvSpPr>
            <p:nvPr/>
          </p:nvSpPr>
          <p:spPr bwMode="auto">
            <a:xfrm>
              <a:off x="4197" y="2615"/>
              <a:ext cx="199" cy="142"/>
            </a:xfrm>
            <a:prstGeom prst="rect">
              <a:avLst/>
            </a:prstGeom>
            <a:solidFill>
              <a:schemeClr val="bg1"/>
            </a:solidFill>
            <a:ln w="9525">
              <a:solidFill>
                <a:schemeClr val="bg1"/>
              </a:solidFill>
              <a:miter lim="800000"/>
              <a:headEnd/>
              <a:tailEnd/>
            </a:ln>
          </p:spPr>
          <p:txBody>
            <a:bodyPr wrap="none" anchor="ctr"/>
            <a:lstStyle/>
            <a:p>
              <a:endParaRPr lang="es-ES"/>
            </a:p>
          </p:txBody>
        </p:sp>
      </p:grpSp>
      <p:grpSp>
        <p:nvGrpSpPr>
          <p:cNvPr id="68611" name="Group 10"/>
          <p:cNvGrpSpPr>
            <a:grpSpLocks/>
          </p:cNvGrpSpPr>
          <p:nvPr/>
        </p:nvGrpSpPr>
        <p:grpSpPr bwMode="auto">
          <a:xfrm>
            <a:off x="6427788" y="4264025"/>
            <a:ext cx="2835275" cy="2565400"/>
            <a:chOff x="2782" y="2615"/>
            <a:chExt cx="1934" cy="1616"/>
          </a:xfrm>
        </p:grpSpPr>
        <p:grpSp>
          <p:nvGrpSpPr>
            <p:cNvPr id="68640" name="Group 11"/>
            <p:cNvGrpSpPr>
              <a:grpSpLocks/>
            </p:cNvGrpSpPr>
            <p:nvPr/>
          </p:nvGrpSpPr>
          <p:grpSpPr bwMode="auto">
            <a:xfrm>
              <a:off x="3042" y="2770"/>
              <a:ext cx="1586" cy="1193"/>
              <a:chOff x="624" y="1776"/>
              <a:chExt cx="2153" cy="1680"/>
            </a:xfrm>
          </p:grpSpPr>
          <p:pic>
            <p:nvPicPr>
              <p:cNvPr id="68644" name="Picture 12" descr="Z-plot"/>
              <p:cNvPicPr>
                <a:picLocks noChangeAspect="1" noChangeArrowheads="1"/>
              </p:cNvPicPr>
              <p:nvPr/>
            </p:nvPicPr>
            <p:blipFill>
              <a:blip r:embed="rId3"/>
              <a:srcRect/>
              <a:stretch>
                <a:fillRect/>
              </a:stretch>
            </p:blipFill>
            <p:spPr bwMode="auto">
              <a:xfrm>
                <a:off x="624" y="1920"/>
                <a:ext cx="2153" cy="1507"/>
              </a:xfrm>
              <a:prstGeom prst="rect">
                <a:avLst/>
              </a:prstGeom>
              <a:noFill/>
              <a:ln w="9525">
                <a:noFill/>
                <a:miter lim="800000"/>
                <a:headEnd/>
                <a:tailEnd/>
              </a:ln>
            </p:spPr>
          </p:pic>
          <p:grpSp>
            <p:nvGrpSpPr>
              <p:cNvPr id="68645" name="Group 13"/>
              <p:cNvGrpSpPr>
                <a:grpSpLocks/>
              </p:cNvGrpSpPr>
              <p:nvPr/>
            </p:nvGrpSpPr>
            <p:grpSpPr bwMode="auto">
              <a:xfrm>
                <a:off x="672" y="1776"/>
                <a:ext cx="2064" cy="1680"/>
                <a:chOff x="768" y="1440"/>
                <a:chExt cx="2064" cy="1680"/>
              </a:xfrm>
            </p:grpSpPr>
            <p:sp>
              <p:nvSpPr>
                <p:cNvPr id="68646" name="Line 14"/>
                <p:cNvSpPr>
                  <a:spLocks noChangeShapeType="1"/>
                </p:cNvSpPr>
                <p:nvPr/>
              </p:nvSpPr>
              <p:spPr bwMode="auto">
                <a:xfrm flipV="1">
                  <a:off x="768" y="1440"/>
                  <a:ext cx="0" cy="1680"/>
                </a:xfrm>
                <a:prstGeom prst="line">
                  <a:avLst/>
                </a:prstGeom>
                <a:noFill/>
                <a:ln w="12700">
                  <a:solidFill>
                    <a:schemeClr val="tx1"/>
                  </a:solidFill>
                  <a:round/>
                  <a:headEnd/>
                  <a:tailEnd type="stealth" w="lg" len="lg"/>
                </a:ln>
              </p:spPr>
              <p:txBody>
                <a:bodyPr>
                  <a:spAutoFit/>
                </a:bodyPr>
                <a:lstStyle/>
                <a:p>
                  <a:endParaRPr lang="de-DE"/>
                </a:p>
              </p:txBody>
            </p:sp>
            <p:sp>
              <p:nvSpPr>
                <p:cNvPr id="68647" name="Line 15"/>
                <p:cNvSpPr>
                  <a:spLocks noChangeShapeType="1"/>
                </p:cNvSpPr>
                <p:nvPr/>
              </p:nvSpPr>
              <p:spPr bwMode="auto">
                <a:xfrm rot="5400000" flipV="1">
                  <a:off x="1800" y="2088"/>
                  <a:ext cx="0" cy="2064"/>
                </a:xfrm>
                <a:prstGeom prst="line">
                  <a:avLst/>
                </a:prstGeom>
                <a:noFill/>
                <a:ln w="12700">
                  <a:solidFill>
                    <a:schemeClr val="tx1"/>
                  </a:solidFill>
                  <a:round/>
                  <a:headEnd/>
                  <a:tailEnd type="stealth" w="lg" len="lg"/>
                </a:ln>
              </p:spPr>
              <p:txBody>
                <a:bodyPr>
                  <a:spAutoFit/>
                </a:bodyPr>
                <a:lstStyle/>
                <a:p>
                  <a:endParaRPr lang="de-DE"/>
                </a:p>
              </p:txBody>
            </p:sp>
          </p:grpSp>
        </p:grpSp>
        <p:sp>
          <p:nvSpPr>
            <p:cNvPr id="68641" name="Text Box 16"/>
            <p:cNvSpPr txBox="1">
              <a:spLocks noChangeArrowheads="1"/>
            </p:cNvSpPr>
            <p:nvPr/>
          </p:nvSpPr>
          <p:spPr bwMode="auto">
            <a:xfrm>
              <a:off x="3416" y="3979"/>
              <a:ext cx="1300" cy="252"/>
            </a:xfrm>
            <a:prstGeom prst="rect">
              <a:avLst/>
            </a:prstGeom>
            <a:noFill/>
            <a:ln w="12700" algn="ctr">
              <a:noFill/>
              <a:miter lim="800000"/>
              <a:headEnd/>
              <a:tailEnd type="none" w="lg" len="lg"/>
            </a:ln>
          </p:spPr>
          <p:txBody>
            <a:bodyPr wrap="none">
              <a:spAutoFit/>
            </a:bodyPr>
            <a:lstStyle/>
            <a:p>
              <a:pPr>
                <a:spcBef>
                  <a:spcPct val="20000"/>
                </a:spcBef>
                <a:buClr>
                  <a:schemeClr val="accent2"/>
                </a:buClr>
                <a:buFont typeface="Wingdings" pitchFamily="2" charset="2"/>
                <a:buNone/>
              </a:pPr>
              <a:r>
                <a:rPr lang="en-US" sz="2000"/>
                <a:t>IC Range [a.u.]</a:t>
              </a:r>
            </a:p>
          </p:txBody>
        </p:sp>
        <p:sp>
          <p:nvSpPr>
            <p:cNvPr id="68642" name="Text Box 17"/>
            <p:cNvSpPr txBox="1">
              <a:spLocks noChangeArrowheads="1"/>
            </p:cNvSpPr>
            <p:nvPr/>
          </p:nvSpPr>
          <p:spPr bwMode="auto">
            <a:xfrm rot="-5400000">
              <a:off x="2280" y="3190"/>
              <a:ext cx="1277" cy="273"/>
            </a:xfrm>
            <a:prstGeom prst="rect">
              <a:avLst/>
            </a:prstGeom>
            <a:noFill/>
            <a:ln w="12700" algn="ctr">
              <a:noFill/>
              <a:miter lim="800000"/>
              <a:headEnd/>
              <a:tailEnd type="none" w="lg" len="lg"/>
            </a:ln>
          </p:spPr>
          <p:txBody>
            <a:bodyPr>
              <a:spAutoFit/>
            </a:bodyPr>
            <a:lstStyle/>
            <a:p>
              <a:pPr>
                <a:spcBef>
                  <a:spcPct val="20000"/>
                </a:spcBef>
                <a:buClr>
                  <a:schemeClr val="accent2"/>
                </a:buClr>
                <a:buFont typeface="Wingdings" pitchFamily="2" charset="2"/>
                <a:buNone/>
              </a:pPr>
              <a:r>
                <a:rPr lang="en-US" sz="2000"/>
                <a:t>IC Energy [a.u.]</a:t>
              </a:r>
            </a:p>
          </p:txBody>
        </p:sp>
        <p:sp>
          <p:nvSpPr>
            <p:cNvPr id="68643" name="Text Box 18"/>
            <p:cNvSpPr txBox="1">
              <a:spLocks noChangeArrowheads="1"/>
            </p:cNvSpPr>
            <p:nvPr/>
          </p:nvSpPr>
          <p:spPr bwMode="auto">
            <a:xfrm>
              <a:off x="3415" y="2615"/>
              <a:ext cx="522" cy="404"/>
            </a:xfrm>
            <a:prstGeom prst="rect">
              <a:avLst/>
            </a:prstGeom>
            <a:noFill/>
            <a:ln w="9525">
              <a:noFill/>
              <a:miter lim="800000"/>
              <a:headEnd/>
              <a:tailEnd/>
            </a:ln>
          </p:spPr>
          <p:txBody>
            <a:bodyPr>
              <a:spAutoFit/>
            </a:bodyPr>
            <a:lstStyle/>
            <a:p>
              <a:pPr algn="l">
                <a:spcBef>
                  <a:spcPct val="50000"/>
                </a:spcBef>
              </a:pPr>
              <a:r>
                <a:rPr lang="en-GB" sz="3600" b="1">
                  <a:solidFill>
                    <a:srgbClr val="008000"/>
                  </a:solidFill>
                  <a:latin typeface="Helvetica"/>
                </a:rPr>
                <a:t>Z</a:t>
              </a:r>
              <a:endParaRPr lang="it-IT" sz="3600" b="1">
                <a:solidFill>
                  <a:srgbClr val="008000"/>
                </a:solidFill>
                <a:latin typeface="Helvetica"/>
              </a:endParaRPr>
            </a:p>
          </p:txBody>
        </p:sp>
      </p:grpSp>
      <p:grpSp>
        <p:nvGrpSpPr>
          <p:cNvPr id="68612" name="Group 47"/>
          <p:cNvGrpSpPr>
            <a:grpSpLocks/>
          </p:cNvGrpSpPr>
          <p:nvPr/>
        </p:nvGrpSpPr>
        <p:grpSpPr bwMode="auto">
          <a:xfrm>
            <a:off x="5483225" y="-174625"/>
            <a:ext cx="3660775" cy="3084513"/>
            <a:chOff x="3454" y="-110"/>
            <a:chExt cx="2306" cy="1943"/>
          </a:xfrm>
        </p:grpSpPr>
        <p:grpSp>
          <p:nvGrpSpPr>
            <p:cNvPr id="68631" name="Group 22"/>
            <p:cNvGrpSpPr>
              <a:grpSpLocks/>
            </p:cNvGrpSpPr>
            <p:nvPr/>
          </p:nvGrpSpPr>
          <p:grpSpPr bwMode="auto">
            <a:xfrm>
              <a:off x="3746" y="5"/>
              <a:ext cx="2014" cy="1498"/>
              <a:chOff x="3168" y="1920"/>
              <a:chExt cx="1824" cy="1488"/>
            </a:xfrm>
          </p:grpSpPr>
          <p:pic>
            <p:nvPicPr>
              <p:cNvPr id="68636" name="Picture 23" descr="ChargeStates"/>
              <p:cNvPicPr>
                <a:picLocks noChangeAspect="1" noChangeArrowheads="1"/>
              </p:cNvPicPr>
              <p:nvPr/>
            </p:nvPicPr>
            <p:blipFill>
              <a:blip r:embed="rId4"/>
              <a:srcRect/>
              <a:stretch>
                <a:fillRect/>
              </a:stretch>
            </p:blipFill>
            <p:spPr bwMode="auto">
              <a:xfrm>
                <a:off x="3168" y="1992"/>
                <a:ext cx="1824" cy="1416"/>
              </a:xfrm>
              <a:prstGeom prst="rect">
                <a:avLst/>
              </a:prstGeom>
              <a:noFill/>
              <a:ln w="9525">
                <a:noFill/>
                <a:miter lim="800000"/>
                <a:headEnd/>
                <a:tailEnd/>
              </a:ln>
            </p:spPr>
          </p:pic>
          <p:grpSp>
            <p:nvGrpSpPr>
              <p:cNvPr id="68637" name="Group 24"/>
              <p:cNvGrpSpPr>
                <a:grpSpLocks/>
              </p:cNvGrpSpPr>
              <p:nvPr/>
            </p:nvGrpSpPr>
            <p:grpSpPr bwMode="auto">
              <a:xfrm>
                <a:off x="3168" y="1920"/>
                <a:ext cx="1776" cy="1488"/>
                <a:chOff x="768" y="1440"/>
                <a:chExt cx="2064" cy="1680"/>
              </a:xfrm>
            </p:grpSpPr>
            <p:sp>
              <p:nvSpPr>
                <p:cNvPr id="68638" name="Line 25"/>
                <p:cNvSpPr>
                  <a:spLocks noChangeShapeType="1"/>
                </p:cNvSpPr>
                <p:nvPr/>
              </p:nvSpPr>
              <p:spPr bwMode="auto">
                <a:xfrm flipV="1">
                  <a:off x="768" y="1440"/>
                  <a:ext cx="0" cy="1680"/>
                </a:xfrm>
                <a:prstGeom prst="line">
                  <a:avLst/>
                </a:prstGeom>
                <a:noFill/>
                <a:ln w="12700">
                  <a:solidFill>
                    <a:schemeClr val="tx1"/>
                  </a:solidFill>
                  <a:round/>
                  <a:headEnd/>
                  <a:tailEnd type="stealth" w="lg" len="lg"/>
                </a:ln>
              </p:spPr>
              <p:txBody>
                <a:bodyPr>
                  <a:spAutoFit/>
                </a:bodyPr>
                <a:lstStyle/>
                <a:p>
                  <a:endParaRPr lang="de-DE"/>
                </a:p>
              </p:txBody>
            </p:sp>
            <p:sp>
              <p:nvSpPr>
                <p:cNvPr id="68639" name="Line 26"/>
                <p:cNvSpPr>
                  <a:spLocks noChangeShapeType="1"/>
                </p:cNvSpPr>
                <p:nvPr/>
              </p:nvSpPr>
              <p:spPr bwMode="auto">
                <a:xfrm rot="5400000" flipV="1">
                  <a:off x="1800" y="2088"/>
                  <a:ext cx="0" cy="2064"/>
                </a:xfrm>
                <a:prstGeom prst="line">
                  <a:avLst/>
                </a:prstGeom>
                <a:noFill/>
                <a:ln w="12700">
                  <a:solidFill>
                    <a:schemeClr val="tx1"/>
                  </a:solidFill>
                  <a:round/>
                  <a:headEnd/>
                  <a:tailEnd type="stealth" w="lg" len="lg"/>
                </a:ln>
              </p:spPr>
              <p:txBody>
                <a:bodyPr>
                  <a:spAutoFit/>
                </a:bodyPr>
                <a:lstStyle/>
                <a:p>
                  <a:endParaRPr lang="de-DE"/>
                </a:p>
              </p:txBody>
            </p:sp>
          </p:grpSp>
        </p:grpSp>
        <p:sp>
          <p:nvSpPr>
            <p:cNvPr id="68632" name="Text Box 27"/>
            <p:cNvSpPr txBox="1">
              <a:spLocks noChangeArrowheads="1"/>
            </p:cNvSpPr>
            <p:nvPr/>
          </p:nvSpPr>
          <p:spPr bwMode="auto">
            <a:xfrm>
              <a:off x="4874" y="1486"/>
              <a:ext cx="697" cy="252"/>
            </a:xfrm>
            <a:prstGeom prst="rect">
              <a:avLst/>
            </a:prstGeom>
            <a:noFill/>
            <a:ln w="12700" algn="ctr">
              <a:noFill/>
              <a:miter lim="800000"/>
              <a:headEnd/>
              <a:tailEnd type="none" w="lg" len="lg"/>
            </a:ln>
          </p:spPr>
          <p:txBody>
            <a:bodyPr wrap="none">
              <a:spAutoFit/>
            </a:bodyPr>
            <a:lstStyle/>
            <a:p>
              <a:pPr>
                <a:spcBef>
                  <a:spcPct val="20000"/>
                </a:spcBef>
                <a:buClr>
                  <a:schemeClr val="accent2"/>
                </a:buClr>
                <a:buFont typeface="Wingdings" pitchFamily="2" charset="2"/>
                <a:buNone/>
              </a:pPr>
              <a:r>
                <a:rPr lang="en-US" sz="2000" b="1">
                  <a:latin typeface="Symbol" pitchFamily="18" charset="2"/>
                </a:rPr>
                <a:t>r</a:t>
              </a:r>
              <a:r>
                <a:rPr lang="en-US" sz="2000" b="1">
                  <a:latin typeface="Helvetica"/>
                </a:rPr>
                <a:t>v </a:t>
              </a:r>
              <a:r>
                <a:rPr lang="en-US" sz="2000">
                  <a:latin typeface="Helvetica"/>
                </a:rPr>
                <a:t>[a.u.]</a:t>
              </a:r>
            </a:p>
          </p:txBody>
        </p:sp>
        <p:sp>
          <p:nvSpPr>
            <p:cNvPr id="68633" name="Text Box 28"/>
            <p:cNvSpPr txBox="1">
              <a:spLocks noChangeArrowheads="1"/>
            </p:cNvSpPr>
            <p:nvPr/>
          </p:nvSpPr>
          <p:spPr bwMode="auto">
            <a:xfrm rot="-5400000">
              <a:off x="2829" y="515"/>
              <a:ext cx="1502" cy="252"/>
            </a:xfrm>
            <a:prstGeom prst="rect">
              <a:avLst/>
            </a:prstGeom>
            <a:noFill/>
            <a:ln w="12700" algn="ctr">
              <a:noFill/>
              <a:miter lim="800000"/>
              <a:headEnd/>
              <a:tailEnd type="none" w="lg" len="lg"/>
            </a:ln>
          </p:spPr>
          <p:txBody>
            <a:bodyPr>
              <a:spAutoFit/>
            </a:bodyPr>
            <a:lstStyle/>
            <a:p>
              <a:pPr>
                <a:spcBef>
                  <a:spcPct val="20000"/>
                </a:spcBef>
                <a:buClr>
                  <a:schemeClr val="accent2"/>
                </a:buClr>
                <a:buFont typeface="Wingdings" pitchFamily="2" charset="2"/>
                <a:buNone/>
              </a:pPr>
              <a:r>
                <a:rPr lang="en-US" sz="2000"/>
                <a:t>IC Energy [a.u.]</a:t>
              </a:r>
            </a:p>
          </p:txBody>
        </p:sp>
        <p:sp>
          <p:nvSpPr>
            <p:cNvPr id="68634" name="Text Box 29"/>
            <p:cNvSpPr txBox="1">
              <a:spLocks noChangeArrowheads="1"/>
            </p:cNvSpPr>
            <p:nvPr/>
          </p:nvSpPr>
          <p:spPr bwMode="auto">
            <a:xfrm>
              <a:off x="3925" y="134"/>
              <a:ext cx="438" cy="404"/>
            </a:xfrm>
            <a:prstGeom prst="rect">
              <a:avLst/>
            </a:prstGeom>
            <a:noFill/>
            <a:ln w="9525">
              <a:noFill/>
              <a:miter lim="800000"/>
              <a:headEnd/>
              <a:tailEnd/>
            </a:ln>
          </p:spPr>
          <p:txBody>
            <a:bodyPr>
              <a:spAutoFit/>
            </a:bodyPr>
            <a:lstStyle/>
            <a:p>
              <a:pPr algn="l">
                <a:spcBef>
                  <a:spcPct val="50000"/>
                </a:spcBef>
              </a:pPr>
              <a:r>
                <a:rPr lang="en-GB" sz="3600" b="1">
                  <a:solidFill>
                    <a:srgbClr val="FF0000"/>
                  </a:solidFill>
                  <a:latin typeface="Helvetica"/>
                </a:rPr>
                <a:t>q</a:t>
              </a:r>
              <a:endParaRPr lang="it-IT" sz="3600" b="1">
                <a:solidFill>
                  <a:srgbClr val="FF0000"/>
                </a:solidFill>
                <a:latin typeface="Helvetica"/>
              </a:endParaRPr>
            </a:p>
          </p:txBody>
        </p:sp>
        <p:sp>
          <p:nvSpPr>
            <p:cNvPr id="68635" name="Text Box 30"/>
            <p:cNvSpPr txBox="1">
              <a:spLocks noChangeArrowheads="1"/>
            </p:cNvSpPr>
            <p:nvPr/>
          </p:nvSpPr>
          <p:spPr bwMode="auto">
            <a:xfrm>
              <a:off x="3746" y="1019"/>
              <a:ext cx="1674" cy="814"/>
            </a:xfrm>
            <a:prstGeom prst="rect">
              <a:avLst/>
            </a:prstGeom>
            <a:noFill/>
            <a:ln w="9525">
              <a:noFill/>
              <a:miter lim="800000"/>
              <a:headEnd/>
              <a:tailEnd/>
            </a:ln>
          </p:spPr>
          <p:txBody>
            <a:bodyPr>
              <a:spAutoFit/>
            </a:bodyPr>
            <a:lstStyle/>
            <a:p>
              <a:pPr algn="l"/>
              <a:r>
                <a:rPr lang="en-US" sz="1400" b="1"/>
                <a:t>TRUE RECOIL VELOCITY+ TRAJECTORY IN DIPOLE+ TOTAL ENERGY</a:t>
              </a:r>
            </a:p>
            <a:p>
              <a:pPr algn="l"/>
              <a:endParaRPr lang="en-US" sz="1800" b="1"/>
            </a:p>
            <a:p>
              <a:pPr algn="l"/>
              <a:endParaRPr lang="en-US" sz="1800" b="1"/>
            </a:p>
          </p:txBody>
        </p:sp>
      </p:grpSp>
      <p:sp>
        <p:nvSpPr>
          <p:cNvPr id="68613" name="Text Box 33"/>
          <p:cNvSpPr txBox="1">
            <a:spLocks noChangeArrowheads="1"/>
          </p:cNvSpPr>
          <p:nvPr/>
        </p:nvSpPr>
        <p:spPr bwMode="auto">
          <a:xfrm>
            <a:off x="1158875" y="5143500"/>
            <a:ext cx="1951038" cy="1016000"/>
          </a:xfrm>
          <a:prstGeom prst="rect">
            <a:avLst/>
          </a:prstGeom>
          <a:noFill/>
          <a:ln w="9525">
            <a:noFill/>
            <a:miter lim="800000"/>
            <a:headEnd/>
            <a:tailEnd/>
          </a:ln>
        </p:spPr>
        <p:txBody>
          <a:bodyPr>
            <a:spAutoFit/>
          </a:bodyPr>
          <a:lstStyle/>
          <a:p>
            <a:pPr algn="l">
              <a:spcBef>
                <a:spcPct val="50000"/>
              </a:spcBef>
            </a:pPr>
            <a:r>
              <a:rPr lang="en-GB" sz="2000">
                <a:latin typeface="Helvetica"/>
              </a:rPr>
              <a:t>MCP-MWPPAC </a:t>
            </a:r>
            <a:r>
              <a:rPr lang="en-GB" sz="2000">
                <a:latin typeface="Symbol" pitchFamily="18" charset="2"/>
              </a:rPr>
              <a:t>D</a:t>
            </a:r>
            <a:r>
              <a:rPr lang="en-GB" sz="2000">
                <a:latin typeface="Helvetica"/>
              </a:rPr>
              <a:t>TOF=0.5 ns</a:t>
            </a:r>
            <a:endParaRPr lang="it-IT" sz="2000">
              <a:latin typeface="Helvetica"/>
            </a:endParaRPr>
          </a:p>
        </p:txBody>
      </p:sp>
      <p:sp>
        <p:nvSpPr>
          <p:cNvPr id="68614" name="Text Box 34"/>
          <p:cNvSpPr txBox="1">
            <a:spLocks noChangeArrowheads="1"/>
          </p:cNvSpPr>
          <p:nvPr/>
        </p:nvSpPr>
        <p:spPr bwMode="auto">
          <a:xfrm>
            <a:off x="7235825" y="3449638"/>
            <a:ext cx="1555750" cy="701675"/>
          </a:xfrm>
          <a:prstGeom prst="rect">
            <a:avLst/>
          </a:prstGeom>
          <a:noFill/>
          <a:ln w="9525">
            <a:noFill/>
            <a:miter lim="800000"/>
            <a:headEnd/>
            <a:tailEnd/>
          </a:ln>
        </p:spPr>
        <p:txBody>
          <a:bodyPr>
            <a:spAutoFit/>
          </a:bodyPr>
          <a:lstStyle/>
          <a:p>
            <a:pPr algn="l">
              <a:spcBef>
                <a:spcPct val="50000"/>
              </a:spcBef>
            </a:pPr>
            <a:r>
              <a:rPr lang="en-GB" sz="2000" b="1">
                <a:latin typeface="Helvetica"/>
              </a:rPr>
              <a:t>5‰ Energy resolution</a:t>
            </a:r>
          </a:p>
        </p:txBody>
      </p:sp>
      <p:sp>
        <p:nvSpPr>
          <p:cNvPr id="68615" name="Text Box 35"/>
          <p:cNvSpPr txBox="1">
            <a:spLocks noChangeArrowheads="1"/>
          </p:cNvSpPr>
          <p:nvPr/>
        </p:nvSpPr>
        <p:spPr bwMode="auto">
          <a:xfrm>
            <a:off x="214313" y="0"/>
            <a:ext cx="4475162" cy="519113"/>
          </a:xfrm>
          <a:prstGeom prst="rect">
            <a:avLst/>
          </a:prstGeom>
          <a:noFill/>
          <a:ln w="9525">
            <a:noFill/>
            <a:miter lim="800000"/>
            <a:headEnd/>
            <a:tailEnd/>
          </a:ln>
        </p:spPr>
        <p:txBody>
          <a:bodyPr>
            <a:spAutoFit/>
          </a:bodyPr>
          <a:lstStyle/>
          <a:p>
            <a:pPr algn="l">
              <a:spcBef>
                <a:spcPct val="50000"/>
              </a:spcBef>
            </a:pPr>
            <a:r>
              <a:rPr lang="en-GB" sz="2800" b="1">
                <a:solidFill>
                  <a:srgbClr val="0000FF"/>
                </a:solidFill>
                <a:latin typeface="Helvetica"/>
              </a:rPr>
              <a:t>Ion tracking in PRISMA</a:t>
            </a:r>
          </a:p>
        </p:txBody>
      </p:sp>
      <p:grpSp>
        <p:nvGrpSpPr>
          <p:cNvPr id="68616" name="49 Grupo"/>
          <p:cNvGrpSpPr>
            <a:grpSpLocks/>
          </p:cNvGrpSpPr>
          <p:nvPr/>
        </p:nvGrpSpPr>
        <p:grpSpPr bwMode="auto">
          <a:xfrm>
            <a:off x="142875" y="714375"/>
            <a:ext cx="2441575" cy="1571625"/>
            <a:chOff x="2916244" y="642918"/>
            <a:chExt cx="2441574" cy="1571636"/>
          </a:xfrm>
        </p:grpSpPr>
        <p:pic>
          <p:nvPicPr>
            <p:cNvPr id="68627" name="Picture 9" descr="Spectrum-Vc"/>
            <p:cNvPicPr>
              <a:picLocks noChangeAspect="1" noChangeArrowheads="1"/>
            </p:cNvPicPr>
            <p:nvPr/>
          </p:nvPicPr>
          <p:blipFill>
            <a:blip r:embed="rId5"/>
            <a:srcRect l="24458" t="19885" r="11139" b="24022"/>
            <a:stretch>
              <a:fillRect/>
            </a:stretch>
          </p:blipFill>
          <p:spPr bwMode="auto">
            <a:xfrm>
              <a:off x="3000364" y="642918"/>
              <a:ext cx="2357454" cy="1571636"/>
            </a:xfrm>
            <a:prstGeom prst="rect">
              <a:avLst/>
            </a:prstGeom>
            <a:noFill/>
            <a:ln w="9525">
              <a:noFill/>
              <a:miter lim="800000"/>
              <a:headEnd/>
              <a:tailEnd/>
            </a:ln>
          </p:spPr>
        </p:pic>
        <p:sp>
          <p:nvSpPr>
            <p:cNvPr id="68628" name="Text Box 36"/>
            <p:cNvSpPr txBox="1">
              <a:spLocks noChangeArrowheads="1"/>
            </p:cNvSpPr>
            <p:nvPr/>
          </p:nvSpPr>
          <p:spPr bwMode="auto">
            <a:xfrm>
              <a:off x="3428992" y="642918"/>
              <a:ext cx="735012" cy="366713"/>
            </a:xfrm>
            <a:prstGeom prst="rect">
              <a:avLst/>
            </a:prstGeom>
            <a:noFill/>
            <a:ln w="9525">
              <a:noFill/>
              <a:miter lim="800000"/>
              <a:headEnd/>
              <a:tailEnd/>
            </a:ln>
          </p:spPr>
          <p:txBody>
            <a:bodyPr>
              <a:spAutoFit/>
            </a:bodyPr>
            <a:lstStyle/>
            <a:p>
              <a:pPr algn="l">
                <a:spcBef>
                  <a:spcPct val="50000"/>
                </a:spcBef>
              </a:pPr>
              <a:r>
                <a:rPr lang="en-GB" sz="1800" b="1">
                  <a:latin typeface="Helvetica"/>
                </a:rPr>
                <a:t>v/c</a:t>
              </a:r>
            </a:p>
          </p:txBody>
        </p:sp>
        <p:sp>
          <p:nvSpPr>
            <p:cNvPr id="68629" name="Text Box 37"/>
            <p:cNvSpPr txBox="1">
              <a:spLocks noChangeArrowheads="1"/>
            </p:cNvSpPr>
            <p:nvPr/>
          </p:nvSpPr>
          <p:spPr bwMode="auto">
            <a:xfrm>
              <a:off x="2916244" y="1017587"/>
              <a:ext cx="938213" cy="523875"/>
            </a:xfrm>
            <a:prstGeom prst="rect">
              <a:avLst/>
            </a:prstGeom>
            <a:noFill/>
            <a:ln w="9525">
              <a:noFill/>
              <a:miter lim="800000"/>
              <a:headEnd/>
              <a:tailEnd/>
            </a:ln>
          </p:spPr>
          <p:txBody>
            <a:bodyPr>
              <a:spAutoFit/>
            </a:bodyPr>
            <a:lstStyle/>
            <a:p>
              <a:pPr>
                <a:spcBef>
                  <a:spcPct val="50000"/>
                </a:spcBef>
              </a:pPr>
              <a:r>
                <a:rPr lang="en-GB" sz="1400" b="1">
                  <a:latin typeface="Helvetica"/>
                </a:rPr>
                <a:t>TARGET LIKE</a:t>
              </a:r>
            </a:p>
          </p:txBody>
        </p:sp>
        <p:sp>
          <p:nvSpPr>
            <p:cNvPr id="68630" name="Text Box 38"/>
            <p:cNvSpPr txBox="1">
              <a:spLocks noChangeArrowheads="1"/>
            </p:cNvSpPr>
            <p:nvPr/>
          </p:nvSpPr>
          <p:spPr bwMode="auto">
            <a:xfrm>
              <a:off x="4054482" y="650874"/>
              <a:ext cx="936625" cy="523875"/>
            </a:xfrm>
            <a:prstGeom prst="rect">
              <a:avLst/>
            </a:prstGeom>
            <a:noFill/>
            <a:ln w="9525">
              <a:noFill/>
              <a:miter lim="800000"/>
              <a:headEnd/>
              <a:tailEnd/>
            </a:ln>
          </p:spPr>
          <p:txBody>
            <a:bodyPr>
              <a:spAutoFit/>
            </a:bodyPr>
            <a:lstStyle/>
            <a:p>
              <a:pPr>
                <a:spcBef>
                  <a:spcPct val="50000"/>
                </a:spcBef>
              </a:pPr>
              <a:r>
                <a:rPr lang="en-GB" sz="1400" b="1">
                  <a:latin typeface="Helvetica"/>
                </a:rPr>
                <a:t>BEAM LIKE</a:t>
              </a:r>
            </a:p>
          </p:txBody>
        </p:sp>
      </p:grpSp>
      <p:sp>
        <p:nvSpPr>
          <p:cNvPr id="68617" name="Text Box 39"/>
          <p:cNvSpPr txBox="1">
            <a:spLocks noChangeArrowheads="1"/>
          </p:cNvSpPr>
          <p:nvPr/>
        </p:nvSpPr>
        <p:spPr bwMode="auto">
          <a:xfrm>
            <a:off x="3722688" y="2530475"/>
            <a:ext cx="1138237" cy="366713"/>
          </a:xfrm>
          <a:prstGeom prst="rect">
            <a:avLst/>
          </a:prstGeom>
          <a:noFill/>
          <a:ln w="9525">
            <a:noFill/>
            <a:miter lim="800000"/>
            <a:headEnd/>
            <a:tailEnd/>
          </a:ln>
        </p:spPr>
        <p:txBody>
          <a:bodyPr>
            <a:spAutoFit/>
          </a:bodyPr>
          <a:lstStyle/>
          <a:p>
            <a:pPr algn="l">
              <a:spcBef>
                <a:spcPct val="50000"/>
              </a:spcBef>
            </a:pPr>
            <a:r>
              <a:rPr lang="en-GB" sz="1800" b="1">
                <a:latin typeface="Helvetica"/>
              </a:rPr>
              <a:t>DIPOLE</a:t>
            </a:r>
          </a:p>
        </p:txBody>
      </p:sp>
      <p:sp>
        <p:nvSpPr>
          <p:cNvPr id="68618" name="Text Box 40"/>
          <p:cNvSpPr txBox="1">
            <a:spLocks noChangeArrowheads="1"/>
          </p:cNvSpPr>
          <p:nvPr/>
        </p:nvSpPr>
        <p:spPr bwMode="auto">
          <a:xfrm>
            <a:off x="184150" y="4376738"/>
            <a:ext cx="1449388" cy="641350"/>
          </a:xfrm>
          <a:prstGeom prst="rect">
            <a:avLst/>
          </a:prstGeom>
          <a:noFill/>
          <a:ln w="9525">
            <a:noFill/>
            <a:miter lim="800000"/>
            <a:headEnd/>
            <a:tailEnd/>
          </a:ln>
        </p:spPr>
        <p:txBody>
          <a:bodyPr>
            <a:spAutoFit/>
          </a:bodyPr>
          <a:lstStyle/>
          <a:p>
            <a:pPr algn="l">
              <a:spcBef>
                <a:spcPct val="50000"/>
              </a:spcBef>
            </a:pPr>
            <a:r>
              <a:rPr lang="en-GB" sz="1800" b="1">
                <a:latin typeface="Helvetica"/>
              </a:rPr>
              <a:t>MCP Start Detector</a:t>
            </a:r>
          </a:p>
        </p:txBody>
      </p:sp>
      <p:sp>
        <p:nvSpPr>
          <p:cNvPr id="68619" name="Text Box 41"/>
          <p:cNvSpPr txBox="1">
            <a:spLocks noChangeArrowheads="1"/>
          </p:cNvSpPr>
          <p:nvPr/>
        </p:nvSpPr>
        <p:spPr bwMode="auto">
          <a:xfrm>
            <a:off x="7234238" y="2894013"/>
            <a:ext cx="1863725" cy="641350"/>
          </a:xfrm>
          <a:prstGeom prst="rect">
            <a:avLst/>
          </a:prstGeom>
          <a:noFill/>
          <a:ln w="9525">
            <a:noFill/>
            <a:miter lim="800000"/>
            <a:headEnd/>
            <a:tailEnd/>
          </a:ln>
        </p:spPr>
        <p:txBody>
          <a:bodyPr>
            <a:spAutoFit/>
          </a:bodyPr>
          <a:lstStyle/>
          <a:p>
            <a:pPr algn="l">
              <a:spcBef>
                <a:spcPct val="50000"/>
              </a:spcBef>
            </a:pPr>
            <a:r>
              <a:rPr lang="en-GB" sz="1800" b="1">
                <a:latin typeface="Helvetica"/>
              </a:rPr>
              <a:t>IONIZATION CHAMBER</a:t>
            </a:r>
          </a:p>
        </p:txBody>
      </p:sp>
      <p:sp>
        <p:nvSpPr>
          <p:cNvPr id="68620" name="Text Box 42"/>
          <p:cNvSpPr txBox="1">
            <a:spLocks noChangeArrowheads="1"/>
          </p:cNvSpPr>
          <p:nvPr/>
        </p:nvSpPr>
        <p:spPr bwMode="auto">
          <a:xfrm>
            <a:off x="5064125" y="2527300"/>
            <a:ext cx="1441450" cy="366713"/>
          </a:xfrm>
          <a:prstGeom prst="rect">
            <a:avLst/>
          </a:prstGeom>
          <a:noFill/>
          <a:ln w="9525">
            <a:noFill/>
            <a:miter lim="800000"/>
            <a:headEnd/>
            <a:tailEnd/>
          </a:ln>
        </p:spPr>
        <p:txBody>
          <a:bodyPr>
            <a:spAutoFit/>
          </a:bodyPr>
          <a:lstStyle/>
          <a:p>
            <a:pPr algn="l">
              <a:spcBef>
                <a:spcPct val="50000"/>
              </a:spcBef>
            </a:pPr>
            <a:r>
              <a:rPr lang="en-GB" sz="1800" b="1">
                <a:latin typeface="Helvetica"/>
              </a:rPr>
              <a:t>MWPPAC</a:t>
            </a:r>
          </a:p>
        </p:txBody>
      </p:sp>
      <p:pic>
        <p:nvPicPr>
          <p:cNvPr id="68621" name="Picture 43" descr="MCPMatrix"/>
          <p:cNvPicPr>
            <a:picLocks noChangeAspect="1" noChangeArrowheads="1"/>
          </p:cNvPicPr>
          <p:nvPr/>
        </p:nvPicPr>
        <p:blipFill>
          <a:blip r:embed="rId6"/>
          <a:srcRect/>
          <a:stretch>
            <a:fillRect/>
          </a:stretch>
        </p:blipFill>
        <p:spPr bwMode="auto">
          <a:xfrm>
            <a:off x="0" y="2755900"/>
            <a:ext cx="1498600" cy="1584325"/>
          </a:xfrm>
          <a:prstGeom prst="rect">
            <a:avLst/>
          </a:prstGeom>
          <a:noFill/>
          <a:ln w="9525">
            <a:noFill/>
            <a:miter lim="800000"/>
            <a:headEnd/>
            <a:tailEnd/>
          </a:ln>
        </p:spPr>
      </p:pic>
      <p:pic>
        <p:nvPicPr>
          <p:cNvPr id="68622" name="Picture 44" descr="ge_mass"/>
          <p:cNvPicPr>
            <a:picLocks noChangeAspect="1" noChangeArrowheads="1"/>
          </p:cNvPicPr>
          <p:nvPr/>
        </p:nvPicPr>
        <p:blipFill>
          <a:blip r:embed="rId7"/>
          <a:srcRect/>
          <a:stretch>
            <a:fillRect/>
          </a:stretch>
        </p:blipFill>
        <p:spPr bwMode="auto">
          <a:xfrm>
            <a:off x="3457575" y="4465638"/>
            <a:ext cx="2846388" cy="2289175"/>
          </a:xfrm>
          <a:prstGeom prst="rect">
            <a:avLst/>
          </a:prstGeom>
          <a:noFill/>
          <a:ln w="9525">
            <a:noFill/>
            <a:miter lim="800000"/>
            <a:headEnd/>
            <a:tailEnd/>
          </a:ln>
        </p:spPr>
      </p:pic>
      <p:sp>
        <p:nvSpPr>
          <p:cNvPr id="68623" name="Text Box 45"/>
          <p:cNvSpPr txBox="1">
            <a:spLocks noChangeArrowheads="1"/>
          </p:cNvSpPr>
          <p:nvPr/>
        </p:nvSpPr>
        <p:spPr bwMode="auto">
          <a:xfrm>
            <a:off x="3884613" y="4510088"/>
            <a:ext cx="630237" cy="579437"/>
          </a:xfrm>
          <a:prstGeom prst="rect">
            <a:avLst/>
          </a:prstGeom>
          <a:noFill/>
          <a:ln w="9525">
            <a:noFill/>
            <a:miter lim="800000"/>
            <a:headEnd/>
            <a:tailEnd/>
          </a:ln>
        </p:spPr>
        <p:txBody>
          <a:bodyPr>
            <a:spAutoFit/>
          </a:bodyPr>
          <a:lstStyle/>
          <a:p>
            <a:pPr algn="l">
              <a:spcBef>
                <a:spcPct val="50000"/>
              </a:spcBef>
            </a:pPr>
            <a:r>
              <a:rPr lang="en-GB" b="1">
                <a:solidFill>
                  <a:srgbClr val="FF0000"/>
                </a:solidFill>
                <a:latin typeface="Helvetica"/>
              </a:rPr>
              <a:t>A</a:t>
            </a:r>
          </a:p>
        </p:txBody>
      </p:sp>
      <p:sp>
        <p:nvSpPr>
          <p:cNvPr id="68624" name="Text Box 46"/>
          <p:cNvSpPr txBox="1">
            <a:spLocks noChangeArrowheads="1"/>
          </p:cNvSpPr>
          <p:nvPr/>
        </p:nvSpPr>
        <p:spPr bwMode="auto">
          <a:xfrm>
            <a:off x="0" y="6334125"/>
            <a:ext cx="3429000" cy="523875"/>
          </a:xfrm>
          <a:prstGeom prst="rect">
            <a:avLst/>
          </a:prstGeom>
          <a:noFill/>
          <a:ln w="9525">
            <a:noFill/>
            <a:miter lim="800000"/>
            <a:headEnd/>
            <a:tailEnd/>
          </a:ln>
        </p:spPr>
        <p:txBody>
          <a:bodyPr>
            <a:spAutoFit/>
          </a:bodyPr>
          <a:lstStyle/>
          <a:p>
            <a:pPr algn="l">
              <a:spcBef>
                <a:spcPct val="50000"/>
              </a:spcBef>
            </a:pPr>
            <a:r>
              <a:rPr lang="en-GB" sz="1400">
                <a:solidFill>
                  <a:srgbClr val="003300"/>
                </a:solidFill>
              </a:rPr>
              <a:t>S.Beghini et al. N</a:t>
            </a:r>
            <a:r>
              <a:rPr lang="en-US" sz="1400">
                <a:solidFill>
                  <a:srgbClr val="003300"/>
                </a:solidFill>
              </a:rPr>
              <a:t>IM A551, 364 (05) </a:t>
            </a:r>
            <a:br>
              <a:rPr lang="en-US" sz="1400">
                <a:solidFill>
                  <a:srgbClr val="003300"/>
                </a:solidFill>
              </a:rPr>
            </a:br>
            <a:r>
              <a:rPr lang="en-GB" sz="1400">
                <a:solidFill>
                  <a:srgbClr val="003300"/>
                </a:solidFill>
              </a:rPr>
              <a:t>G.Montagnoli et al. </a:t>
            </a:r>
            <a:r>
              <a:rPr lang="en-US" sz="1400">
                <a:solidFill>
                  <a:srgbClr val="003300"/>
                </a:solidFill>
                <a:latin typeface="Helvetica"/>
              </a:rPr>
              <a:t>NIM A547, 455 (05)</a:t>
            </a:r>
            <a:endParaRPr lang="it-IT" sz="1400">
              <a:solidFill>
                <a:srgbClr val="003300"/>
              </a:solidFill>
            </a:endParaRPr>
          </a:p>
        </p:txBody>
      </p:sp>
      <p:pic>
        <p:nvPicPr>
          <p:cNvPr id="68625" name="50 Imagen" descr="Parameters_PRISMA.jpg"/>
          <p:cNvPicPr>
            <a:picLocks noChangeAspect="1"/>
          </p:cNvPicPr>
          <p:nvPr/>
        </p:nvPicPr>
        <p:blipFill>
          <a:blip r:embed="rId8"/>
          <a:srcRect/>
          <a:stretch>
            <a:fillRect/>
          </a:stretch>
        </p:blipFill>
        <p:spPr bwMode="auto">
          <a:xfrm>
            <a:off x="2928938" y="571500"/>
            <a:ext cx="2443162" cy="1071563"/>
          </a:xfrm>
          <a:prstGeom prst="rect">
            <a:avLst/>
          </a:prstGeom>
          <a:noFill/>
          <a:ln w="9525">
            <a:noFill/>
            <a:miter lim="800000"/>
            <a:headEnd/>
            <a:tailEnd/>
          </a:ln>
        </p:spPr>
      </p:pic>
      <p:pic>
        <p:nvPicPr>
          <p:cNvPr id="68626" name="51 Imagen" descr="formula_Prisma.jpg"/>
          <p:cNvPicPr>
            <a:picLocks noChangeAspect="1"/>
          </p:cNvPicPr>
          <p:nvPr/>
        </p:nvPicPr>
        <p:blipFill>
          <a:blip r:embed="rId9"/>
          <a:srcRect/>
          <a:stretch>
            <a:fillRect/>
          </a:stretch>
        </p:blipFill>
        <p:spPr bwMode="auto">
          <a:xfrm>
            <a:off x="3313113" y="1741488"/>
            <a:ext cx="1830387" cy="61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2"/>
          <p:cNvSpPr txBox="1">
            <a:spLocks noChangeArrowheads="1"/>
          </p:cNvSpPr>
          <p:nvPr/>
        </p:nvSpPr>
        <p:spPr bwMode="auto">
          <a:xfrm>
            <a:off x="2214563" y="3308350"/>
            <a:ext cx="1428750" cy="307975"/>
          </a:xfrm>
          <a:prstGeom prst="rect">
            <a:avLst/>
          </a:prstGeom>
          <a:noFill/>
          <a:ln w="9525">
            <a:solidFill>
              <a:srgbClr val="FF0000"/>
            </a:solidFill>
            <a:miter lim="800000"/>
            <a:headEnd/>
            <a:tailEnd/>
          </a:ln>
        </p:spPr>
        <p:txBody>
          <a:bodyPr>
            <a:spAutoFit/>
          </a:bodyPr>
          <a:lstStyle/>
          <a:p>
            <a:pPr algn="l">
              <a:spcBef>
                <a:spcPct val="50000"/>
              </a:spcBef>
            </a:pPr>
            <a:r>
              <a:rPr lang="it-IT" sz="1400"/>
              <a:t>gating on mass</a:t>
            </a:r>
            <a:endParaRPr lang="en-US" sz="1400"/>
          </a:p>
        </p:txBody>
      </p:sp>
      <p:pic>
        <p:nvPicPr>
          <p:cNvPr id="69635" name="Picture 17" descr="Fig1"/>
          <p:cNvPicPr>
            <a:picLocks noChangeAspect="1" noChangeArrowheads="1"/>
          </p:cNvPicPr>
          <p:nvPr/>
        </p:nvPicPr>
        <p:blipFill>
          <a:blip r:embed="rId2"/>
          <a:srcRect t="9169" r="14252"/>
          <a:stretch>
            <a:fillRect/>
          </a:stretch>
        </p:blipFill>
        <p:spPr bwMode="auto">
          <a:xfrm>
            <a:off x="142875" y="785813"/>
            <a:ext cx="3214688" cy="2428875"/>
          </a:xfrm>
          <a:prstGeom prst="rect">
            <a:avLst/>
          </a:prstGeom>
          <a:noFill/>
          <a:ln w="25400">
            <a:noFill/>
            <a:miter lim="800000"/>
            <a:headEnd/>
            <a:tailEnd/>
          </a:ln>
        </p:spPr>
      </p:pic>
      <p:grpSp>
        <p:nvGrpSpPr>
          <p:cNvPr id="69636" name="Group 28"/>
          <p:cNvGrpSpPr>
            <a:grpSpLocks/>
          </p:cNvGrpSpPr>
          <p:nvPr/>
        </p:nvGrpSpPr>
        <p:grpSpPr bwMode="auto">
          <a:xfrm>
            <a:off x="4286250" y="785813"/>
            <a:ext cx="4214813" cy="2428875"/>
            <a:chOff x="2789" y="2069"/>
            <a:chExt cx="2858" cy="2132"/>
          </a:xfrm>
        </p:grpSpPr>
        <p:pic>
          <p:nvPicPr>
            <p:cNvPr id="69644" name="Picture 6"/>
            <p:cNvPicPr>
              <a:picLocks noChangeAspect="1" noChangeArrowheads="1"/>
            </p:cNvPicPr>
            <p:nvPr/>
          </p:nvPicPr>
          <p:blipFill>
            <a:blip r:embed="rId3"/>
            <a:srcRect/>
            <a:stretch>
              <a:fillRect/>
            </a:stretch>
          </p:blipFill>
          <p:spPr bwMode="auto">
            <a:xfrm>
              <a:off x="2789" y="2069"/>
              <a:ext cx="2858" cy="2132"/>
            </a:xfrm>
            <a:prstGeom prst="rect">
              <a:avLst/>
            </a:prstGeom>
            <a:noFill/>
            <a:ln w="12700" algn="ctr">
              <a:noFill/>
              <a:miter lim="800000"/>
              <a:headEnd/>
              <a:tailEnd/>
            </a:ln>
          </p:spPr>
        </p:pic>
        <p:sp>
          <p:nvSpPr>
            <p:cNvPr id="69645" name="Text Box 7"/>
            <p:cNvSpPr txBox="1">
              <a:spLocks noChangeArrowheads="1"/>
            </p:cNvSpPr>
            <p:nvPr/>
          </p:nvSpPr>
          <p:spPr bwMode="auto">
            <a:xfrm>
              <a:off x="3612" y="2633"/>
              <a:ext cx="469" cy="181"/>
            </a:xfrm>
            <a:prstGeom prst="rect">
              <a:avLst/>
            </a:prstGeom>
            <a:noFill/>
            <a:ln w="12700" algn="ctr">
              <a:noFill/>
              <a:miter lim="800000"/>
              <a:headEnd/>
              <a:tailEnd/>
            </a:ln>
          </p:spPr>
          <p:txBody>
            <a:bodyPr>
              <a:spAutoFit/>
            </a:bodyPr>
            <a:lstStyle/>
            <a:p>
              <a:r>
                <a:rPr lang="en-US" sz="1200">
                  <a:solidFill>
                    <a:srgbClr val="000000"/>
                  </a:solidFill>
                  <a:latin typeface="Helvetica"/>
                </a:rPr>
                <a:t>2</a:t>
              </a:r>
              <a:r>
                <a:rPr lang="en-US" sz="1200" baseline="30000">
                  <a:solidFill>
                    <a:srgbClr val="000000"/>
                  </a:solidFill>
                  <a:latin typeface="Helvetica"/>
                </a:rPr>
                <a:t>+</a:t>
              </a:r>
              <a:r>
                <a:rPr lang="en-US" sz="1200">
                  <a:solidFill>
                    <a:srgbClr val="000000"/>
                  </a:solidFill>
                  <a:latin typeface="Helvetica"/>
                </a:rPr>
                <a:t>→0</a:t>
              </a:r>
              <a:r>
                <a:rPr lang="en-US" sz="1200" baseline="30000">
                  <a:solidFill>
                    <a:srgbClr val="000000"/>
                  </a:solidFill>
                  <a:latin typeface="Helvetica"/>
                </a:rPr>
                <a:t>+</a:t>
              </a:r>
              <a:endParaRPr lang="it-IT">
                <a:solidFill>
                  <a:srgbClr val="000000"/>
                </a:solidFill>
                <a:latin typeface="Tahoma" pitchFamily="34" charset="0"/>
              </a:endParaRPr>
            </a:p>
          </p:txBody>
        </p:sp>
        <p:sp>
          <p:nvSpPr>
            <p:cNvPr id="69646" name="Text Box 8"/>
            <p:cNvSpPr txBox="1">
              <a:spLocks noChangeArrowheads="1"/>
            </p:cNvSpPr>
            <p:nvPr/>
          </p:nvSpPr>
          <p:spPr bwMode="auto">
            <a:xfrm>
              <a:off x="3612" y="2194"/>
              <a:ext cx="469" cy="181"/>
            </a:xfrm>
            <a:prstGeom prst="rect">
              <a:avLst/>
            </a:prstGeom>
            <a:noFill/>
            <a:ln w="12700" algn="ctr">
              <a:noFill/>
              <a:miter lim="800000"/>
              <a:headEnd/>
              <a:tailEnd/>
            </a:ln>
          </p:spPr>
          <p:txBody>
            <a:bodyPr>
              <a:spAutoFit/>
            </a:bodyPr>
            <a:lstStyle/>
            <a:p>
              <a:r>
                <a:rPr lang="en-US" sz="1200">
                  <a:solidFill>
                    <a:srgbClr val="000000"/>
                  </a:solidFill>
                  <a:latin typeface="Helvetica"/>
                </a:rPr>
                <a:t>2</a:t>
              </a:r>
              <a:r>
                <a:rPr lang="en-US" sz="1200" baseline="30000">
                  <a:solidFill>
                    <a:srgbClr val="000000"/>
                  </a:solidFill>
                  <a:latin typeface="Helvetica"/>
                </a:rPr>
                <a:t>+</a:t>
              </a:r>
              <a:r>
                <a:rPr lang="en-US" sz="1200">
                  <a:solidFill>
                    <a:srgbClr val="000000"/>
                  </a:solidFill>
                  <a:latin typeface="Helvetica"/>
                </a:rPr>
                <a:t>→0</a:t>
              </a:r>
              <a:r>
                <a:rPr lang="en-US" sz="1200" baseline="30000">
                  <a:solidFill>
                    <a:srgbClr val="000000"/>
                  </a:solidFill>
                  <a:latin typeface="Helvetica"/>
                </a:rPr>
                <a:t>+</a:t>
              </a:r>
              <a:endParaRPr lang="it-IT">
                <a:solidFill>
                  <a:srgbClr val="000000"/>
                </a:solidFill>
                <a:latin typeface="Tahoma" pitchFamily="34" charset="0"/>
              </a:endParaRPr>
            </a:p>
          </p:txBody>
        </p:sp>
        <p:sp>
          <p:nvSpPr>
            <p:cNvPr id="69647" name="Text Box 9"/>
            <p:cNvSpPr txBox="1">
              <a:spLocks noChangeArrowheads="1"/>
            </p:cNvSpPr>
            <p:nvPr/>
          </p:nvSpPr>
          <p:spPr bwMode="auto">
            <a:xfrm>
              <a:off x="3742" y="3113"/>
              <a:ext cx="469" cy="181"/>
            </a:xfrm>
            <a:prstGeom prst="rect">
              <a:avLst/>
            </a:prstGeom>
            <a:noFill/>
            <a:ln w="12700" algn="ctr">
              <a:noFill/>
              <a:miter lim="800000"/>
              <a:headEnd/>
              <a:tailEnd/>
            </a:ln>
          </p:spPr>
          <p:txBody>
            <a:bodyPr>
              <a:spAutoFit/>
            </a:bodyPr>
            <a:lstStyle/>
            <a:p>
              <a:r>
                <a:rPr lang="en-US" sz="1200">
                  <a:solidFill>
                    <a:srgbClr val="000000"/>
                  </a:solidFill>
                  <a:latin typeface="Helvetica"/>
                </a:rPr>
                <a:t>2</a:t>
              </a:r>
              <a:r>
                <a:rPr lang="en-US" sz="1200" baseline="30000">
                  <a:solidFill>
                    <a:srgbClr val="000000"/>
                  </a:solidFill>
                  <a:latin typeface="Helvetica"/>
                </a:rPr>
                <a:t>+</a:t>
              </a:r>
              <a:r>
                <a:rPr lang="en-US" sz="1200">
                  <a:solidFill>
                    <a:srgbClr val="000000"/>
                  </a:solidFill>
                  <a:latin typeface="Helvetica"/>
                </a:rPr>
                <a:t>→0</a:t>
              </a:r>
              <a:r>
                <a:rPr lang="en-US" sz="1200" baseline="30000">
                  <a:solidFill>
                    <a:srgbClr val="000000"/>
                  </a:solidFill>
                  <a:latin typeface="Helvetica"/>
                </a:rPr>
                <a:t>+</a:t>
              </a:r>
              <a:endParaRPr lang="it-IT">
                <a:solidFill>
                  <a:srgbClr val="000000"/>
                </a:solidFill>
                <a:latin typeface="Tahoma" pitchFamily="34" charset="0"/>
              </a:endParaRPr>
            </a:p>
          </p:txBody>
        </p:sp>
        <p:sp>
          <p:nvSpPr>
            <p:cNvPr id="69648" name="Text Box 10"/>
            <p:cNvSpPr txBox="1">
              <a:spLocks noChangeArrowheads="1"/>
            </p:cNvSpPr>
            <p:nvPr/>
          </p:nvSpPr>
          <p:spPr bwMode="auto">
            <a:xfrm>
              <a:off x="3545" y="3612"/>
              <a:ext cx="469" cy="181"/>
            </a:xfrm>
            <a:prstGeom prst="rect">
              <a:avLst/>
            </a:prstGeom>
            <a:noFill/>
            <a:ln w="12700" algn="ctr">
              <a:noFill/>
              <a:miter lim="800000"/>
              <a:headEnd/>
              <a:tailEnd/>
            </a:ln>
          </p:spPr>
          <p:txBody>
            <a:bodyPr>
              <a:spAutoFit/>
            </a:bodyPr>
            <a:lstStyle/>
            <a:p>
              <a:r>
                <a:rPr lang="en-US" sz="1200">
                  <a:solidFill>
                    <a:srgbClr val="000000"/>
                  </a:solidFill>
                  <a:latin typeface="Helvetica"/>
                </a:rPr>
                <a:t>2</a:t>
              </a:r>
              <a:r>
                <a:rPr lang="en-US" sz="1200" baseline="30000">
                  <a:solidFill>
                    <a:srgbClr val="000000"/>
                  </a:solidFill>
                  <a:latin typeface="Helvetica"/>
                </a:rPr>
                <a:t>+</a:t>
              </a:r>
              <a:r>
                <a:rPr lang="en-US" sz="1200">
                  <a:solidFill>
                    <a:srgbClr val="000000"/>
                  </a:solidFill>
                  <a:latin typeface="Helvetica"/>
                </a:rPr>
                <a:t>→0</a:t>
              </a:r>
              <a:r>
                <a:rPr lang="en-US" sz="1200" baseline="30000">
                  <a:solidFill>
                    <a:srgbClr val="000000"/>
                  </a:solidFill>
                  <a:latin typeface="Helvetica"/>
                </a:rPr>
                <a:t>+</a:t>
              </a:r>
              <a:endParaRPr lang="it-IT">
                <a:solidFill>
                  <a:srgbClr val="000000"/>
                </a:solidFill>
                <a:latin typeface="Tahoma" pitchFamily="34" charset="0"/>
              </a:endParaRPr>
            </a:p>
          </p:txBody>
        </p:sp>
        <p:sp>
          <p:nvSpPr>
            <p:cNvPr id="69649" name="Text Box 11"/>
            <p:cNvSpPr txBox="1">
              <a:spLocks noChangeArrowheads="1"/>
            </p:cNvSpPr>
            <p:nvPr/>
          </p:nvSpPr>
          <p:spPr bwMode="auto">
            <a:xfrm>
              <a:off x="4389" y="2304"/>
              <a:ext cx="470" cy="181"/>
            </a:xfrm>
            <a:prstGeom prst="rect">
              <a:avLst/>
            </a:prstGeom>
            <a:noFill/>
            <a:ln w="12700" algn="ctr">
              <a:noFill/>
              <a:miter lim="800000"/>
              <a:headEnd/>
              <a:tailEnd/>
            </a:ln>
          </p:spPr>
          <p:txBody>
            <a:bodyPr>
              <a:spAutoFit/>
            </a:bodyPr>
            <a:lstStyle/>
            <a:p>
              <a:r>
                <a:rPr lang="en-US" sz="1200">
                  <a:solidFill>
                    <a:srgbClr val="000000"/>
                  </a:solidFill>
                  <a:latin typeface="Helvetica"/>
                </a:rPr>
                <a:t>4</a:t>
              </a:r>
              <a:r>
                <a:rPr lang="en-US" sz="1200" baseline="30000">
                  <a:solidFill>
                    <a:srgbClr val="000000"/>
                  </a:solidFill>
                  <a:latin typeface="Helvetica"/>
                </a:rPr>
                <a:t>+</a:t>
              </a:r>
              <a:r>
                <a:rPr lang="en-US" sz="1200">
                  <a:solidFill>
                    <a:srgbClr val="000000"/>
                  </a:solidFill>
                  <a:latin typeface="Helvetica"/>
                </a:rPr>
                <a:t>→2</a:t>
              </a:r>
              <a:r>
                <a:rPr lang="en-US" sz="1200" baseline="30000">
                  <a:solidFill>
                    <a:srgbClr val="000000"/>
                  </a:solidFill>
                  <a:latin typeface="Helvetica"/>
                </a:rPr>
                <a:t>+</a:t>
              </a:r>
              <a:endParaRPr lang="it-IT">
                <a:solidFill>
                  <a:srgbClr val="000000"/>
                </a:solidFill>
                <a:latin typeface="Tahoma" pitchFamily="34" charset="0"/>
              </a:endParaRPr>
            </a:p>
          </p:txBody>
        </p:sp>
        <p:sp>
          <p:nvSpPr>
            <p:cNvPr id="69650" name="Text Box 12"/>
            <p:cNvSpPr txBox="1">
              <a:spLocks noChangeArrowheads="1"/>
            </p:cNvSpPr>
            <p:nvPr/>
          </p:nvSpPr>
          <p:spPr bwMode="auto">
            <a:xfrm>
              <a:off x="4435" y="2773"/>
              <a:ext cx="469" cy="181"/>
            </a:xfrm>
            <a:prstGeom prst="rect">
              <a:avLst/>
            </a:prstGeom>
            <a:noFill/>
            <a:ln w="12700" algn="ctr">
              <a:noFill/>
              <a:miter lim="800000"/>
              <a:headEnd/>
              <a:tailEnd/>
            </a:ln>
          </p:spPr>
          <p:txBody>
            <a:bodyPr>
              <a:spAutoFit/>
            </a:bodyPr>
            <a:lstStyle/>
            <a:p>
              <a:r>
                <a:rPr lang="en-US" sz="1200">
                  <a:solidFill>
                    <a:srgbClr val="000000"/>
                  </a:solidFill>
                  <a:latin typeface="Helvetica"/>
                </a:rPr>
                <a:t>4</a:t>
              </a:r>
              <a:r>
                <a:rPr lang="en-US" sz="1200" baseline="30000">
                  <a:solidFill>
                    <a:srgbClr val="000000"/>
                  </a:solidFill>
                  <a:latin typeface="Helvetica"/>
                </a:rPr>
                <a:t>+</a:t>
              </a:r>
              <a:r>
                <a:rPr lang="en-US" sz="1200">
                  <a:solidFill>
                    <a:srgbClr val="000000"/>
                  </a:solidFill>
                  <a:latin typeface="Helvetica"/>
                </a:rPr>
                <a:t>→2</a:t>
              </a:r>
              <a:r>
                <a:rPr lang="en-US" sz="1200" baseline="30000">
                  <a:solidFill>
                    <a:srgbClr val="000000"/>
                  </a:solidFill>
                  <a:latin typeface="Helvetica"/>
                </a:rPr>
                <a:t>+</a:t>
              </a:r>
              <a:endParaRPr lang="it-IT">
                <a:solidFill>
                  <a:srgbClr val="000000"/>
                </a:solidFill>
                <a:latin typeface="Tahoma" pitchFamily="34" charset="0"/>
              </a:endParaRPr>
            </a:p>
          </p:txBody>
        </p:sp>
        <p:sp>
          <p:nvSpPr>
            <p:cNvPr id="69651" name="Text Box 13"/>
            <p:cNvSpPr txBox="1">
              <a:spLocks noChangeArrowheads="1"/>
            </p:cNvSpPr>
            <p:nvPr/>
          </p:nvSpPr>
          <p:spPr bwMode="auto">
            <a:xfrm>
              <a:off x="4435" y="3207"/>
              <a:ext cx="469" cy="181"/>
            </a:xfrm>
            <a:prstGeom prst="rect">
              <a:avLst/>
            </a:prstGeom>
            <a:noFill/>
            <a:ln w="12700" algn="ctr">
              <a:noFill/>
              <a:miter lim="800000"/>
              <a:headEnd/>
              <a:tailEnd/>
            </a:ln>
          </p:spPr>
          <p:txBody>
            <a:bodyPr>
              <a:spAutoFit/>
            </a:bodyPr>
            <a:lstStyle/>
            <a:p>
              <a:r>
                <a:rPr lang="en-US" sz="1200">
                  <a:solidFill>
                    <a:srgbClr val="000000"/>
                  </a:solidFill>
                  <a:latin typeface="Helvetica"/>
                </a:rPr>
                <a:t>4</a:t>
              </a:r>
              <a:r>
                <a:rPr lang="en-US" sz="1200" baseline="30000">
                  <a:solidFill>
                    <a:srgbClr val="000000"/>
                  </a:solidFill>
                  <a:latin typeface="Helvetica"/>
                </a:rPr>
                <a:t>+</a:t>
              </a:r>
              <a:r>
                <a:rPr lang="en-US" sz="1200">
                  <a:solidFill>
                    <a:srgbClr val="000000"/>
                  </a:solidFill>
                  <a:latin typeface="Helvetica"/>
                </a:rPr>
                <a:t>→2</a:t>
              </a:r>
              <a:r>
                <a:rPr lang="en-US" sz="1200" baseline="30000">
                  <a:solidFill>
                    <a:srgbClr val="000000"/>
                  </a:solidFill>
                  <a:latin typeface="Helvetica"/>
                </a:rPr>
                <a:t>+</a:t>
              </a:r>
              <a:endParaRPr lang="it-IT">
                <a:solidFill>
                  <a:srgbClr val="000000"/>
                </a:solidFill>
                <a:latin typeface="Tahoma" pitchFamily="34" charset="0"/>
              </a:endParaRPr>
            </a:p>
          </p:txBody>
        </p:sp>
        <p:sp>
          <p:nvSpPr>
            <p:cNvPr id="69652" name="Text Box 14"/>
            <p:cNvSpPr txBox="1">
              <a:spLocks noChangeArrowheads="1"/>
            </p:cNvSpPr>
            <p:nvPr/>
          </p:nvSpPr>
          <p:spPr bwMode="auto">
            <a:xfrm>
              <a:off x="4135" y="3653"/>
              <a:ext cx="469" cy="181"/>
            </a:xfrm>
            <a:prstGeom prst="rect">
              <a:avLst/>
            </a:prstGeom>
            <a:noFill/>
            <a:ln w="12700" algn="ctr">
              <a:noFill/>
              <a:miter lim="800000"/>
              <a:headEnd/>
              <a:tailEnd/>
            </a:ln>
          </p:spPr>
          <p:txBody>
            <a:bodyPr>
              <a:spAutoFit/>
            </a:bodyPr>
            <a:lstStyle/>
            <a:p>
              <a:r>
                <a:rPr lang="en-US" sz="1200">
                  <a:solidFill>
                    <a:srgbClr val="000000"/>
                  </a:solidFill>
                  <a:latin typeface="Helvetica"/>
                </a:rPr>
                <a:t>4</a:t>
              </a:r>
              <a:r>
                <a:rPr lang="en-US" sz="1200" baseline="30000">
                  <a:solidFill>
                    <a:srgbClr val="000000"/>
                  </a:solidFill>
                  <a:latin typeface="Helvetica"/>
                </a:rPr>
                <a:t>+</a:t>
              </a:r>
              <a:r>
                <a:rPr lang="en-US" sz="1200">
                  <a:solidFill>
                    <a:srgbClr val="000000"/>
                  </a:solidFill>
                  <a:latin typeface="Helvetica"/>
                </a:rPr>
                <a:t>→2</a:t>
              </a:r>
              <a:r>
                <a:rPr lang="en-US" sz="1200" baseline="30000">
                  <a:solidFill>
                    <a:srgbClr val="000000"/>
                  </a:solidFill>
                  <a:latin typeface="Helvetica"/>
                </a:rPr>
                <a:t>+</a:t>
              </a:r>
              <a:endParaRPr lang="it-IT">
                <a:solidFill>
                  <a:srgbClr val="000000"/>
                </a:solidFill>
                <a:latin typeface="Tahoma" pitchFamily="34" charset="0"/>
              </a:endParaRPr>
            </a:p>
          </p:txBody>
        </p:sp>
      </p:grpSp>
      <p:sp>
        <p:nvSpPr>
          <p:cNvPr id="69637" name="Text Box 8"/>
          <p:cNvSpPr txBox="1">
            <a:spLocks noChangeArrowheads="1"/>
          </p:cNvSpPr>
          <p:nvPr/>
        </p:nvSpPr>
        <p:spPr bwMode="auto">
          <a:xfrm>
            <a:off x="4930775" y="3478213"/>
            <a:ext cx="3998913" cy="307975"/>
          </a:xfrm>
          <a:prstGeom prst="rect">
            <a:avLst/>
          </a:prstGeom>
          <a:noFill/>
          <a:ln w="12700" algn="ctr">
            <a:noFill/>
            <a:miter lim="800000"/>
            <a:headEnd/>
            <a:tailEnd type="none" w="lg" len="lg"/>
          </a:ln>
        </p:spPr>
        <p:txBody>
          <a:bodyPr wrap="none">
            <a:spAutoFit/>
          </a:bodyPr>
          <a:lstStyle/>
          <a:p>
            <a:pPr algn="l">
              <a:spcBef>
                <a:spcPct val="20000"/>
              </a:spcBef>
              <a:buClr>
                <a:schemeClr val="accent2"/>
              </a:buClr>
              <a:buFont typeface="Wingdings" pitchFamily="2" charset="2"/>
              <a:buNone/>
            </a:pPr>
            <a:r>
              <a:rPr lang="en-US" sz="1400"/>
              <a:t>S.Lunardi et al., Phys. Rev. C 76(2007)034303</a:t>
            </a:r>
          </a:p>
        </p:txBody>
      </p:sp>
      <p:sp>
        <p:nvSpPr>
          <p:cNvPr id="69638" name="Text Box 13"/>
          <p:cNvSpPr txBox="1">
            <a:spLocks noChangeArrowheads="1"/>
          </p:cNvSpPr>
          <p:nvPr/>
        </p:nvSpPr>
        <p:spPr bwMode="auto">
          <a:xfrm>
            <a:off x="642938" y="1143000"/>
            <a:ext cx="1000125" cy="323850"/>
          </a:xfrm>
          <a:prstGeom prst="rect">
            <a:avLst/>
          </a:prstGeom>
          <a:noFill/>
          <a:ln w="9525">
            <a:noFill/>
            <a:miter lim="800000"/>
            <a:headEnd/>
            <a:tailEnd/>
          </a:ln>
        </p:spPr>
        <p:txBody>
          <a:bodyPr>
            <a:spAutoFit/>
          </a:bodyPr>
          <a:lstStyle/>
          <a:p>
            <a:pPr algn="l">
              <a:spcBef>
                <a:spcPct val="50000"/>
              </a:spcBef>
            </a:pPr>
            <a:r>
              <a:rPr lang="it-IT" sz="1500" b="1"/>
              <a:t>Fe  (-2p)  </a:t>
            </a:r>
            <a:endParaRPr lang="en-US" sz="1500" b="1"/>
          </a:p>
        </p:txBody>
      </p:sp>
      <p:cxnSp>
        <p:nvCxnSpPr>
          <p:cNvPr id="69639" name="Straight Arrow Connector 24"/>
          <p:cNvCxnSpPr>
            <a:cxnSpLocks noChangeShapeType="1"/>
          </p:cNvCxnSpPr>
          <p:nvPr/>
        </p:nvCxnSpPr>
        <p:spPr bwMode="auto">
          <a:xfrm>
            <a:off x="2214563" y="2665413"/>
            <a:ext cx="2571750" cy="1587"/>
          </a:xfrm>
          <a:prstGeom prst="straightConnector1">
            <a:avLst/>
          </a:prstGeom>
          <a:noFill/>
          <a:ln w="9525" algn="ctr">
            <a:solidFill>
              <a:srgbClr val="FF0000"/>
            </a:solidFill>
            <a:round/>
            <a:headEnd/>
            <a:tailEnd type="arrow" w="med" len="med"/>
          </a:ln>
        </p:spPr>
      </p:cxnSp>
      <p:sp>
        <p:nvSpPr>
          <p:cNvPr id="69640" name="Textfeld 22"/>
          <p:cNvSpPr txBox="1">
            <a:spLocks noChangeArrowheads="1"/>
          </p:cNvSpPr>
          <p:nvPr/>
        </p:nvSpPr>
        <p:spPr bwMode="auto">
          <a:xfrm>
            <a:off x="214313" y="214313"/>
            <a:ext cx="8331200" cy="523875"/>
          </a:xfrm>
          <a:prstGeom prst="rect">
            <a:avLst/>
          </a:prstGeom>
          <a:noFill/>
          <a:ln w="9525">
            <a:noFill/>
            <a:miter lim="800000"/>
            <a:headEnd/>
            <a:tailEnd/>
          </a:ln>
        </p:spPr>
        <p:txBody>
          <a:bodyPr>
            <a:spAutoFit/>
          </a:bodyPr>
          <a:lstStyle/>
          <a:p>
            <a:pPr algn="l"/>
            <a:r>
              <a:rPr lang="it-IT" sz="2800">
                <a:solidFill>
                  <a:srgbClr val="0000FF"/>
                </a:solidFill>
                <a:cs typeface="Arial" pitchFamily="34" charset="0"/>
              </a:rPr>
              <a:t>Fe isotopes from </a:t>
            </a:r>
            <a:r>
              <a:rPr lang="it-IT" sz="2800" baseline="30000">
                <a:solidFill>
                  <a:srgbClr val="0000FF"/>
                </a:solidFill>
                <a:cs typeface="Arial" pitchFamily="34" charset="0"/>
              </a:rPr>
              <a:t>64</a:t>
            </a:r>
            <a:r>
              <a:rPr lang="it-IT" sz="2800">
                <a:solidFill>
                  <a:srgbClr val="0000FF"/>
                </a:solidFill>
                <a:cs typeface="Arial" pitchFamily="34" charset="0"/>
              </a:rPr>
              <a:t>Ni+</a:t>
            </a:r>
            <a:r>
              <a:rPr lang="it-IT" sz="2800" baseline="30000">
                <a:solidFill>
                  <a:srgbClr val="0000FF"/>
                </a:solidFill>
                <a:cs typeface="Arial" pitchFamily="34" charset="0"/>
              </a:rPr>
              <a:t>238</a:t>
            </a:r>
            <a:r>
              <a:rPr lang="it-IT" sz="2800">
                <a:solidFill>
                  <a:srgbClr val="0000FF"/>
                </a:solidFill>
                <a:cs typeface="Arial" pitchFamily="34" charset="0"/>
              </a:rPr>
              <a:t>U at E</a:t>
            </a:r>
            <a:r>
              <a:rPr lang="it-IT" sz="2800" baseline="-25000">
                <a:solidFill>
                  <a:srgbClr val="0000FF"/>
                </a:solidFill>
                <a:cs typeface="Arial" pitchFamily="34" charset="0"/>
              </a:rPr>
              <a:t>lab</a:t>
            </a:r>
            <a:r>
              <a:rPr lang="it-IT" sz="2800">
                <a:solidFill>
                  <a:srgbClr val="0000FF"/>
                </a:solidFill>
                <a:cs typeface="Arial" pitchFamily="34" charset="0"/>
              </a:rPr>
              <a:t>=404 MeV    </a:t>
            </a:r>
            <a:endParaRPr lang="de-DE" sz="2800">
              <a:solidFill>
                <a:srgbClr val="0000FF"/>
              </a:solidFill>
            </a:endParaRPr>
          </a:p>
        </p:txBody>
      </p:sp>
      <p:sp>
        <p:nvSpPr>
          <p:cNvPr id="69641" name="Textfeld 7"/>
          <p:cNvSpPr txBox="1">
            <a:spLocks noChangeArrowheads="1"/>
          </p:cNvSpPr>
          <p:nvPr/>
        </p:nvSpPr>
        <p:spPr bwMode="auto">
          <a:xfrm>
            <a:off x="357188" y="3857625"/>
            <a:ext cx="8643937" cy="461963"/>
          </a:xfrm>
          <a:prstGeom prst="rect">
            <a:avLst/>
          </a:prstGeom>
          <a:noFill/>
          <a:ln w="9525">
            <a:noFill/>
            <a:miter lim="800000"/>
            <a:headEnd/>
            <a:tailEnd/>
          </a:ln>
        </p:spPr>
        <p:txBody>
          <a:bodyPr>
            <a:spAutoFit/>
          </a:bodyPr>
          <a:lstStyle/>
          <a:p>
            <a:pPr algn="l"/>
            <a:r>
              <a:rPr lang="it-IT" sz="2400">
                <a:solidFill>
                  <a:srgbClr val="0000FF"/>
                </a:solidFill>
              </a:rPr>
              <a:t>Neutron rich nuclei produced in fission of </a:t>
            </a:r>
            <a:r>
              <a:rPr lang="it-IT" sz="2400" baseline="30000">
                <a:solidFill>
                  <a:srgbClr val="0000FF"/>
                </a:solidFill>
              </a:rPr>
              <a:t>238</a:t>
            </a:r>
            <a:r>
              <a:rPr lang="it-IT" sz="2400">
                <a:solidFill>
                  <a:srgbClr val="0000FF"/>
                </a:solidFill>
              </a:rPr>
              <a:t>U from </a:t>
            </a:r>
            <a:r>
              <a:rPr lang="it-IT" sz="2400" baseline="30000">
                <a:solidFill>
                  <a:srgbClr val="0000FF"/>
                </a:solidFill>
              </a:rPr>
              <a:t>136</a:t>
            </a:r>
            <a:r>
              <a:rPr lang="it-IT" sz="2400">
                <a:solidFill>
                  <a:srgbClr val="0000FF"/>
                </a:solidFill>
              </a:rPr>
              <a:t>Xe+</a:t>
            </a:r>
            <a:r>
              <a:rPr lang="it-IT" sz="2400" baseline="30000">
                <a:solidFill>
                  <a:srgbClr val="0000FF"/>
                </a:solidFill>
              </a:rPr>
              <a:t>238</a:t>
            </a:r>
            <a:r>
              <a:rPr lang="it-IT" sz="2400">
                <a:solidFill>
                  <a:srgbClr val="0000FF"/>
                </a:solidFill>
              </a:rPr>
              <a:t>U</a:t>
            </a:r>
            <a:endParaRPr lang="en-US" sz="2400">
              <a:solidFill>
                <a:srgbClr val="0000FF"/>
              </a:solidFill>
            </a:endParaRPr>
          </a:p>
        </p:txBody>
      </p:sp>
      <p:pic>
        <p:nvPicPr>
          <p:cNvPr id="69642" name="Picture 3"/>
          <p:cNvPicPr>
            <a:picLocks noChangeAspect="1" noChangeArrowheads="1"/>
          </p:cNvPicPr>
          <p:nvPr/>
        </p:nvPicPr>
        <p:blipFill>
          <a:blip r:embed="rId4"/>
          <a:srcRect/>
          <a:stretch>
            <a:fillRect/>
          </a:stretch>
        </p:blipFill>
        <p:spPr bwMode="auto">
          <a:xfrm>
            <a:off x="1071563" y="4286250"/>
            <a:ext cx="6929437" cy="2262188"/>
          </a:xfrm>
          <a:prstGeom prst="rect">
            <a:avLst/>
          </a:prstGeom>
          <a:noFill/>
          <a:ln w="12700">
            <a:solidFill>
              <a:schemeClr val="tx1"/>
            </a:solidFill>
            <a:miter lim="800000"/>
            <a:headEnd/>
            <a:tailEnd/>
          </a:ln>
        </p:spPr>
      </p:pic>
      <p:sp>
        <p:nvSpPr>
          <p:cNvPr id="69643" name="Text Box 8"/>
          <p:cNvSpPr txBox="1">
            <a:spLocks noChangeArrowheads="1"/>
          </p:cNvSpPr>
          <p:nvPr/>
        </p:nvSpPr>
        <p:spPr bwMode="auto">
          <a:xfrm>
            <a:off x="4513263" y="6550025"/>
            <a:ext cx="4370387" cy="307975"/>
          </a:xfrm>
          <a:prstGeom prst="rect">
            <a:avLst/>
          </a:prstGeom>
          <a:noFill/>
          <a:ln w="12700" algn="ctr">
            <a:noFill/>
            <a:miter lim="800000"/>
            <a:headEnd/>
            <a:tailEnd type="none" w="lg" len="lg"/>
          </a:ln>
        </p:spPr>
        <p:txBody>
          <a:bodyPr wrap="none">
            <a:spAutoFit/>
          </a:bodyPr>
          <a:lstStyle/>
          <a:p>
            <a:pPr algn="l">
              <a:spcBef>
                <a:spcPct val="20000"/>
              </a:spcBef>
              <a:buClr>
                <a:schemeClr val="accent2"/>
              </a:buClr>
              <a:buFont typeface="Wingdings" pitchFamily="2" charset="2"/>
              <a:buNone/>
            </a:pPr>
            <a:r>
              <a:rPr lang="en-US" sz="1400"/>
              <a:t>N.Marginean et al., Phys. Rev. C80 (2009) 021301 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42875" y="142875"/>
            <a:ext cx="9001125" cy="500063"/>
          </a:xfrm>
          <a:prstGeom prst="rect">
            <a:avLst/>
          </a:prstGeom>
          <a:noFill/>
          <a:ln w="28575">
            <a:noFill/>
            <a:miter lim="800000"/>
            <a:headEnd/>
            <a:tailEnd/>
          </a:ln>
          <a:effectLst>
            <a:outerShdw dist="107763" dir="2700000" algn="ctr" rotWithShape="0">
              <a:schemeClr val="bg2">
                <a:alpha val="50000"/>
              </a:schemeClr>
            </a:outerShdw>
          </a:effectLst>
        </p:spPr>
        <p:txBody>
          <a:bodyPr/>
          <a:lstStyle/>
          <a:p>
            <a:pPr>
              <a:defRPr/>
            </a:pPr>
            <a:r>
              <a:rPr lang="it-IT" sz="2000" baseline="30000" dirty="0">
                <a:solidFill>
                  <a:srgbClr val="0000FF"/>
                </a:solidFill>
                <a:latin typeface="+mj-lt"/>
              </a:rPr>
              <a:t>5</a:t>
            </a:r>
            <a:r>
              <a:rPr lang="it-IT" sz="2000" baseline="30000" dirty="0">
                <a:solidFill>
                  <a:srgbClr val="0000FF"/>
                </a:solidFill>
              </a:rPr>
              <a:t>1</a:t>
            </a:r>
            <a:r>
              <a:rPr lang="it-IT" sz="2000" dirty="0">
                <a:solidFill>
                  <a:srgbClr val="0000FF"/>
                </a:solidFill>
              </a:rPr>
              <a:t>Ca</a:t>
            </a:r>
            <a:r>
              <a:rPr lang="it-IT" sz="2000" dirty="0">
                <a:solidFill>
                  <a:srgbClr val="0000FF"/>
                </a:solidFill>
                <a:latin typeface="+mj-lt"/>
              </a:rPr>
              <a:t> and </a:t>
            </a:r>
            <a:r>
              <a:rPr lang="it-IT" sz="2000" baseline="30000" dirty="0">
                <a:solidFill>
                  <a:srgbClr val="0000FF"/>
                </a:solidFill>
              </a:rPr>
              <a:t>52</a:t>
            </a:r>
            <a:r>
              <a:rPr lang="it-IT" sz="2000" dirty="0">
                <a:solidFill>
                  <a:srgbClr val="0000FF"/>
                </a:solidFill>
              </a:rPr>
              <a:t>Sc</a:t>
            </a:r>
            <a:r>
              <a:rPr lang="it-IT" sz="2000" dirty="0">
                <a:solidFill>
                  <a:srgbClr val="0000FF"/>
                </a:solidFill>
                <a:latin typeface="+mj-lt"/>
              </a:rPr>
              <a:t> nuclei </a:t>
            </a:r>
            <a:r>
              <a:rPr lang="it-IT" sz="2000" dirty="0" err="1">
                <a:solidFill>
                  <a:srgbClr val="0000FF"/>
                </a:solidFill>
                <a:latin typeface="+mj-lt"/>
              </a:rPr>
              <a:t>from</a:t>
            </a:r>
            <a:r>
              <a:rPr lang="it-IT" sz="2000" dirty="0">
                <a:solidFill>
                  <a:srgbClr val="0000FF"/>
                </a:solidFill>
                <a:latin typeface="+mj-lt"/>
              </a:rPr>
              <a:t> </a:t>
            </a:r>
            <a:r>
              <a:rPr lang="it-IT" sz="2000" dirty="0" err="1">
                <a:solidFill>
                  <a:srgbClr val="0000FF"/>
                </a:solidFill>
                <a:latin typeface="+mj-lt"/>
              </a:rPr>
              <a:t>deep</a:t>
            </a:r>
            <a:r>
              <a:rPr lang="it-IT" sz="2000" dirty="0">
                <a:solidFill>
                  <a:srgbClr val="0000FF"/>
                </a:solidFill>
                <a:latin typeface="+mj-lt"/>
              </a:rPr>
              <a:t> </a:t>
            </a:r>
            <a:r>
              <a:rPr lang="it-IT" sz="2000" dirty="0" err="1">
                <a:solidFill>
                  <a:srgbClr val="0000FF"/>
                </a:solidFill>
                <a:latin typeface="+mj-lt"/>
              </a:rPr>
              <a:t>inelastic</a:t>
            </a:r>
            <a:r>
              <a:rPr lang="it-IT" sz="2000" dirty="0">
                <a:solidFill>
                  <a:srgbClr val="0000FF"/>
                </a:solidFill>
                <a:latin typeface="+mj-lt"/>
              </a:rPr>
              <a:t> </a:t>
            </a:r>
            <a:r>
              <a:rPr lang="it-IT" sz="2000" dirty="0" err="1">
                <a:solidFill>
                  <a:srgbClr val="0000FF"/>
                </a:solidFill>
                <a:latin typeface="+mj-lt"/>
              </a:rPr>
              <a:t>reaction</a:t>
            </a:r>
            <a:r>
              <a:rPr lang="it-IT" sz="2000" baseline="30000" dirty="0">
                <a:solidFill>
                  <a:srgbClr val="0000FF"/>
                </a:solidFill>
                <a:latin typeface="+mj-lt"/>
              </a:rPr>
              <a:t>  48</a:t>
            </a:r>
            <a:r>
              <a:rPr lang="it-IT" sz="2000" dirty="0">
                <a:solidFill>
                  <a:srgbClr val="0000FF"/>
                </a:solidFill>
                <a:latin typeface="+mj-lt"/>
              </a:rPr>
              <a:t>Ca+</a:t>
            </a:r>
            <a:r>
              <a:rPr lang="it-IT" sz="2000" baseline="30000" dirty="0">
                <a:solidFill>
                  <a:srgbClr val="0000FF"/>
                </a:solidFill>
                <a:latin typeface="+mj-lt"/>
              </a:rPr>
              <a:t>238</a:t>
            </a:r>
            <a:r>
              <a:rPr lang="it-IT" sz="2000" dirty="0">
                <a:solidFill>
                  <a:srgbClr val="0000FF"/>
                </a:solidFill>
                <a:latin typeface="+mj-lt"/>
              </a:rPr>
              <a:t>U at E</a:t>
            </a:r>
            <a:r>
              <a:rPr lang="it-IT" sz="2000" baseline="-25000" dirty="0">
                <a:solidFill>
                  <a:srgbClr val="0000FF"/>
                </a:solidFill>
                <a:latin typeface="+mj-lt"/>
              </a:rPr>
              <a:t>lab</a:t>
            </a:r>
            <a:r>
              <a:rPr lang="it-IT" sz="2000" dirty="0">
                <a:solidFill>
                  <a:srgbClr val="0000FF"/>
                </a:solidFill>
                <a:latin typeface="+mj-lt"/>
              </a:rPr>
              <a:t>=330 MeV</a:t>
            </a:r>
            <a:endParaRPr lang="en-US" sz="2000" dirty="0">
              <a:solidFill>
                <a:srgbClr val="0000FF"/>
              </a:solidFill>
              <a:latin typeface="+mj-lt"/>
            </a:endParaRPr>
          </a:p>
        </p:txBody>
      </p:sp>
      <p:pic>
        <p:nvPicPr>
          <p:cNvPr id="70659" name="Picture 2"/>
          <p:cNvPicPr>
            <a:picLocks noChangeAspect="1" noChangeArrowheads="1"/>
          </p:cNvPicPr>
          <p:nvPr/>
        </p:nvPicPr>
        <p:blipFill>
          <a:blip r:embed="rId3"/>
          <a:srcRect/>
          <a:stretch>
            <a:fillRect/>
          </a:stretch>
        </p:blipFill>
        <p:spPr bwMode="auto">
          <a:xfrm>
            <a:off x="357188" y="500063"/>
            <a:ext cx="8429625" cy="1697037"/>
          </a:xfrm>
          <a:prstGeom prst="rect">
            <a:avLst/>
          </a:prstGeom>
          <a:noFill/>
          <a:ln w="9525">
            <a:noFill/>
            <a:miter lim="800000"/>
            <a:headEnd/>
            <a:tailEnd/>
          </a:ln>
        </p:spPr>
      </p:pic>
      <p:pic>
        <p:nvPicPr>
          <p:cNvPr id="70660" name="Picture 3"/>
          <p:cNvPicPr>
            <a:picLocks noChangeAspect="1" noChangeArrowheads="1"/>
          </p:cNvPicPr>
          <p:nvPr/>
        </p:nvPicPr>
        <p:blipFill>
          <a:blip r:embed="rId4"/>
          <a:srcRect/>
          <a:stretch>
            <a:fillRect/>
          </a:stretch>
        </p:blipFill>
        <p:spPr bwMode="auto">
          <a:xfrm>
            <a:off x="285750" y="2286000"/>
            <a:ext cx="4500563" cy="2841625"/>
          </a:xfrm>
          <a:prstGeom prst="rect">
            <a:avLst/>
          </a:prstGeom>
          <a:noFill/>
          <a:ln w="9525">
            <a:noFill/>
            <a:miter lim="800000"/>
            <a:headEnd/>
            <a:tailEnd/>
          </a:ln>
        </p:spPr>
      </p:pic>
      <p:pic>
        <p:nvPicPr>
          <p:cNvPr id="70661" name="Picture 4"/>
          <p:cNvPicPr>
            <a:picLocks noChangeAspect="1" noChangeArrowheads="1"/>
          </p:cNvPicPr>
          <p:nvPr/>
        </p:nvPicPr>
        <p:blipFill>
          <a:blip r:embed="rId5"/>
          <a:srcRect/>
          <a:stretch>
            <a:fillRect/>
          </a:stretch>
        </p:blipFill>
        <p:spPr bwMode="auto">
          <a:xfrm>
            <a:off x="5000625" y="2357438"/>
            <a:ext cx="3802063" cy="3786187"/>
          </a:xfrm>
          <a:prstGeom prst="rect">
            <a:avLst/>
          </a:prstGeom>
          <a:noFill/>
          <a:ln w="9525">
            <a:noFill/>
            <a:miter lim="800000"/>
            <a:headEnd/>
            <a:tailEnd/>
          </a:ln>
        </p:spPr>
      </p:pic>
      <p:sp>
        <p:nvSpPr>
          <p:cNvPr id="70662" name="Textfeld 10"/>
          <p:cNvSpPr txBox="1">
            <a:spLocks noChangeArrowheads="1"/>
          </p:cNvSpPr>
          <p:nvPr/>
        </p:nvSpPr>
        <p:spPr bwMode="auto">
          <a:xfrm>
            <a:off x="1285875" y="5214938"/>
            <a:ext cx="3408363" cy="1477962"/>
          </a:xfrm>
          <a:prstGeom prst="rect">
            <a:avLst/>
          </a:prstGeom>
          <a:noFill/>
          <a:ln w="9525">
            <a:noFill/>
            <a:miter lim="800000"/>
            <a:headEnd/>
            <a:tailEnd/>
          </a:ln>
        </p:spPr>
        <p:txBody>
          <a:bodyPr wrap="none">
            <a:spAutoFit/>
          </a:bodyPr>
          <a:lstStyle/>
          <a:p>
            <a:pPr algn="l"/>
            <a:r>
              <a:rPr lang="en-US" sz="1800">
                <a:solidFill>
                  <a:srgbClr val="000000"/>
                </a:solidFill>
              </a:rPr>
              <a:t>CLARA-PRISMA </a:t>
            </a:r>
          </a:p>
          <a:p>
            <a:pPr algn="l"/>
            <a:r>
              <a:rPr lang="en-US" sz="1800">
                <a:solidFill>
                  <a:srgbClr val="000000"/>
                </a:solidFill>
              </a:rPr>
              <a:t>reaction product-</a:t>
            </a:r>
            <a:r>
              <a:rPr lang="en-US" sz="1800">
                <a:solidFill>
                  <a:srgbClr val="000000"/>
                </a:solidFill>
                <a:latin typeface="Symbol" pitchFamily="18" charset="2"/>
              </a:rPr>
              <a:t>g</a:t>
            </a:r>
            <a:r>
              <a:rPr lang="en-US" sz="1800">
                <a:solidFill>
                  <a:srgbClr val="000000"/>
                </a:solidFill>
              </a:rPr>
              <a:t> </a:t>
            </a:r>
            <a:r>
              <a:rPr lang="de-DE" sz="1800">
                <a:solidFill>
                  <a:srgbClr val="000000"/>
                </a:solidFill>
              </a:rPr>
              <a:t>coincidences</a:t>
            </a:r>
          </a:p>
          <a:p>
            <a:pPr algn="l"/>
            <a:r>
              <a:rPr lang="de-DE" sz="1800">
                <a:solidFill>
                  <a:srgbClr val="000000"/>
                </a:solidFill>
              </a:rPr>
              <a:t> </a:t>
            </a:r>
          </a:p>
          <a:p>
            <a:pPr algn="l"/>
            <a:r>
              <a:rPr lang="en-US" sz="1800">
                <a:solidFill>
                  <a:srgbClr val="000000"/>
                </a:solidFill>
              </a:rPr>
              <a:t>GAMMASPHERE thick-target </a:t>
            </a:r>
          </a:p>
          <a:p>
            <a:pPr algn="l"/>
            <a:r>
              <a:rPr lang="en-US" sz="1800">
                <a:solidFill>
                  <a:srgbClr val="000000"/>
                </a:solidFill>
                <a:latin typeface="Symbol" pitchFamily="18" charset="2"/>
              </a:rPr>
              <a:t>g</a:t>
            </a:r>
            <a:r>
              <a:rPr lang="en-US" sz="1800">
                <a:solidFill>
                  <a:srgbClr val="000000"/>
                </a:solidFill>
              </a:rPr>
              <a:t> </a:t>
            </a:r>
            <a:r>
              <a:rPr lang="en-US" sz="1800">
                <a:solidFill>
                  <a:srgbClr val="000000"/>
                </a:solidFill>
                <a:latin typeface="Symbol" pitchFamily="18" charset="2"/>
              </a:rPr>
              <a:t>g</a:t>
            </a:r>
            <a:r>
              <a:rPr lang="en-US" sz="1800">
                <a:solidFill>
                  <a:srgbClr val="000000"/>
                </a:solidFill>
              </a:rPr>
              <a:t> </a:t>
            </a:r>
            <a:r>
              <a:rPr lang="en-US" sz="1800" i="1">
                <a:solidFill>
                  <a:srgbClr val="000000"/>
                </a:solidFill>
              </a:rPr>
              <a:t> </a:t>
            </a:r>
            <a:r>
              <a:rPr lang="de-DE" sz="1800">
                <a:solidFill>
                  <a:srgbClr val="000000"/>
                </a:solidFill>
              </a:rPr>
              <a:t>coincidence </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0"/>
          <p:cNvSpPr>
            <a:spLocks noChangeArrowheads="1"/>
          </p:cNvSpPr>
          <p:nvPr/>
        </p:nvSpPr>
        <p:spPr bwMode="auto">
          <a:xfrm>
            <a:off x="1146175" y="1149350"/>
            <a:ext cx="6624638" cy="5400675"/>
          </a:xfrm>
          <a:prstGeom prst="rect">
            <a:avLst/>
          </a:prstGeom>
          <a:noFill/>
          <a:ln w="28575" algn="ctr">
            <a:noFill/>
            <a:miter lim="800000"/>
            <a:headEnd/>
            <a:tailEnd/>
          </a:ln>
        </p:spPr>
        <p:txBody>
          <a:bodyPr wrap="none" anchor="ctr"/>
          <a:lstStyle/>
          <a:p>
            <a:endParaRPr lang="de-DE"/>
          </a:p>
        </p:txBody>
      </p:sp>
      <p:grpSp>
        <p:nvGrpSpPr>
          <p:cNvPr id="71683" name="Group 51"/>
          <p:cNvGrpSpPr>
            <a:grpSpLocks/>
          </p:cNvGrpSpPr>
          <p:nvPr/>
        </p:nvGrpSpPr>
        <p:grpSpPr bwMode="auto">
          <a:xfrm>
            <a:off x="1217613" y="3236913"/>
            <a:ext cx="4648200" cy="3289300"/>
            <a:chOff x="336" y="2248"/>
            <a:chExt cx="2928" cy="2072"/>
          </a:xfrm>
        </p:grpSpPr>
        <p:pic>
          <p:nvPicPr>
            <p:cNvPr id="71716" name="Picture 52" descr="rdds_DemonstratordrawV2"/>
            <p:cNvPicPr>
              <a:picLocks noChangeAspect="1" noChangeArrowheads="1"/>
            </p:cNvPicPr>
            <p:nvPr/>
          </p:nvPicPr>
          <p:blipFill>
            <a:blip r:embed="rId2"/>
            <a:srcRect/>
            <a:stretch>
              <a:fillRect/>
            </a:stretch>
          </p:blipFill>
          <p:spPr bwMode="auto">
            <a:xfrm>
              <a:off x="336" y="2248"/>
              <a:ext cx="2928" cy="2072"/>
            </a:xfrm>
            <a:prstGeom prst="rect">
              <a:avLst/>
            </a:prstGeom>
            <a:noFill/>
            <a:ln w="9525">
              <a:noFill/>
              <a:miter lim="800000"/>
              <a:headEnd/>
              <a:tailEnd/>
            </a:ln>
          </p:spPr>
        </p:pic>
        <p:sp>
          <p:nvSpPr>
            <p:cNvPr id="71717" name="Rectangle 53"/>
            <p:cNvSpPr>
              <a:spLocks noChangeArrowheads="1"/>
            </p:cNvSpPr>
            <p:nvPr/>
          </p:nvSpPr>
          <p:spPr bwMode="auto">
            <a:xfrm rot="2700000">
              <a:off x="2184" y="2520"/>
              <a:ext cx="480" cy="144"/>
            </a:xfrm>
            <a:prstGeom prst="rect">
              <a:avLst/>
            </a:prstGeom>
            <a:solidFill>
              <a:schemeClr val="bg1"/>
            </a:solidFill>
            <a:ln w="9525">
              <a:solidFill>
                <a:schemeClr val="bg1"/>
              </a:solidFill>
              <a:miter lim="800000"/>
              <a:headEnd/>
              <a:tailEnd/>
            </a:ln>
          </p:spPr>
          <p:txBody>
            <a:bodyPr wrap="none" anchor="ctr"/>
            <a:lstStyle/>
            <a:p>
              <a:endParaRPr lang="de-DE"/>
            </a:p>
          </p:txBody>
        </p:sp>
      </p:grpSp>
      <p:sp>
        <p:nvSpPr>
          <p:cNvPr id="71684" name="Rectangle 54"/>
          <p:cNvSpPr>
            <a:spLocks noChangeArrowheads="1"/>
          </p:cNvSpPr>
          <p:nvPr/>
        </p:nvSpPr>
        <p:spPr bwMode="auto">
          <a:xfrm>
            <a:off x="3881438" y="3741738"/>
            <a:ext cx="1728787" cy="1079500"/>
          </a:xfrm>
          <a:prstGeom prst="rect">
            <a:avLst/>
          </a:prstGeom>
          <a:solidFill>
            <a:schemeClr val="bg1"/>
          </a:solidFill>
          <a:ln w="19050" algn="ctr">
            <a:noFill/>
            <a:miter lim="800000"/>
            <a:headEnd/>
            <a:tailEnd/>
          </a:ln>
        </p:spPr>
        <p:txBody>
          <a:bodyPr wrap="none" anchor="ctr"/>
          <a:lstStyle/>
          <a:p>
            <a:endParaRPr lang="de-DE"/>
          </a:p>
        </p:txBody>
      </p:sp>
      <p:grpSp>
        <p:nvGrpSpPr>
          <p:cNvPr id="71685" name="Group 55"/>
          <p:cNvGrpSpPr>
            <a:grpSpLocks/>
          </p:cNvGrpSpPr>
          <p:nvPr/>
        </p:nvGrpSpPr>
        <p:grpSpPr bwMode="auto">
          <a:xfrm rot="-2574860">
            <a:off x="3738563" y="1042988"/>
            <a:ext cx="4070350" cy="3633787"/>
            <a:chOff x="2827" y="718"/>
            <a:chExt cx="3411" cy="2658"/>
          </a:xfrm>
        </p:grpSpPr>
        <p:grpSp>
          <p:nvGrpSpPr>
            <p:cNvPr id="71697" name="Group 56"/>
            <p:cNvGrpSpPr>
              <a:grpSpLocks/>
            </p:cNvGrpSpPr>
            <p:nvPr/>
          </p:nvGrpSpPr>
          <p:grpSpPr bwMode="auto">
            <a:xfrm>
              <a:off x="2827" y="718"/>
              <a:ext cx="3267" cy="2658"/>
              <a:chOff x="2827" y="718"/>
              <a:chExt cx="3267" cy="2658"/>
            </a:xfrm>
          </p:grpSpPr>
          <p:grpSp>
            <p:nvGrpSpPr>
              <p:cNvPr id="71699" name="Group 57"/>
              <p:cNvGrpSpPr>
                <a:grpSpLocks/>
              </p:cNvGrpSpPr>
              <p:nvPr/>
            </p:nvGrpSpPr>
            <p:grpSpPr bwMode="auto">
              <a:xfrm rot="3600000">
                <a:off x="4792" y="2175"/>
                <a:ext cx="672" cy="1196"/>
                <a:chOff x="576" y="1776"/>
                <a:chExt cx="624" cy="960"/>
              </a:xfrm>
            </p:grpSpPr>
            <p:sp>
              <p:nvSpPr>
                <p:cNvPr id="71714" name="Rectangle 58"/>
                <p:cNvSpPr>
                  <a:spLocks noChangeArrowheads="1"/>
                </p:cNvSpPr>
                <p:nvPr/>
              </p:nvSpPr>
              <p:spPr bwMode="auto">
                <a:xfrm>
                  <a:off x="576" y="1824"/>
                  <a:ext cx="576" cy="864"/>
                </a:xfrm>
                <a:prstGeom prst="rect">
                  <a:avLst/>
                </a:prstGeom>
                <a:solidFill>
                  <a:schemeClr val="hlink"/>
                </a:solidFill>
                <a:ln w="9525">
                  <a:solidFill>
                    <a:schemeClr val="tx1"/>
                  </a:solidFill>
                  <a:miter lim="800000"/>
                  <a:headEnd/>
                  <a:tailEnd/>
                </a:ln>
              </p:spPr>
              <p:txBody>
                <a:bodyPr wrap="none" anchor="ctr"/>
                <a:lstStyle/>
                <a:p>
                  <a:endParaRPr lang="de-DE"/>
                </a:p>
              </p:txBody>
            </p:sp>
            <p:sp>
              <p:nvSpPr>
                <p:cNvPr id="71715" name="Rectangle 59"/>
                <p:cNvSpPr>
                  <a:spLocks noChangeArrowheads="1"/>
                </p:cNvSpPr>
                <p:nvPr/>
              </p:nvSpPr>
              <p:spPr bwMode="auto">
                <a:xfrm>
                  <a:off x="1152" y="1776"/>
                  <a:ext cx="48" cy="960"/>
                </a:xfrm>
                <a:prstGeom prst="rect">
                  <a:avLst/>
                </a:prstGeom>
                <a:solidFill>
                  <a:schemeClr val="hlink"/>
                </a:solidFill>
                <a:ln w="9525">
                  <a:solidFill>
                    <a:schemeClr val="tx1"/>
                  </a:solidFill>
                  <a:miter lim="800000"/>
                  <a:headEnd/>
                  <a:tailEnd/>
                </a:ln>
              </p:spPr>
              <p:txBody>
                <a:bodyPr wrap="none" anchor="ctr"/>
                <a:lstStyle/>
                <a:p>
                  <a:endParaRPr lang="de-DE"/>
                </a:p>
              </p:txBody>
            </p:sp>
          </p:grpSp>
          <p:sp>
            <p:nvSpPr>
              <p:cNvPr id="71700" name="AutoShape 60"/>
              <p:cNvSpPr>
                <a:spLocks noChangeArrowheads="1"/>
              </p:cNvSpPr>
              <p:nvPr/>
            </p:nvSpPr>
            <p:spPr bwMode="auto">
              <a:xfrm rot="5400000">
                <a:off x="3190" y="1750"/>
                <a:ext cx="480"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050 w 21600"/>
                  <a:gd name="T13" fmla="*/ 4050 h 21600"/>
                  <a:gd name="T14" fmla="*/ 17550 w 21600"/>
                  <a:gd name="T15" fmla="*/ 17550 h 21600"/>
                </a:gdLst>
                <a:ahLst/>
                <a:cxnLst>
                  <a:cxn ang="T8">
                    <a:pos x="T0" y="T1"/>
                  </a:cxn>
                  <a:cxn ang="T9">
                    <a:pos x="T2" y="T3"/>
                  </a:cxn>
                  <a:cxn ang="T10">
                    <a:pos x="T4" y="T5"/>
                  </a:cxn>
                  <a:cxn ang="T11">
                    <a:pos x="T6" y="T7"/>
                  </a:cxn>
                </a:cxnLst>
                <a:rect l="T12" t="T13" r="T14" b="T15"/>
                <a:pathLst>
                  <a:path w="21600" h="21600">
                    <a:moveTo>
                      <a:pt x="0" y="0"/>
                    </a:moveTo>
                    <a:lnTo>
                      <a:pt x="4540" y="21600"/>
                    </a:lnTo>
                    <a:lnTo>
                      <a:pt x="17060" y="21600"/>
                    </a:lnTo>
                    <a:lnTo>
                      <a:pt x="21600" y="0"/>
                    </a:lnTo>
                    <a:close/>
                  </a:path>
                </a:pathLst>
              </a:custGeom>
              <a:solidFill>
                <a:schemeClr val="hlink"/>
              </a:solidFill>
              <a:ln w="9525">
                <a:solidFill>
                  <a:schemeClr val="tx1"/>
                </a:solidFill>
                <a:miter lim="800000"/>
                <a:headEnd/>
                <a:tailEnd/>
              </a:ln>
            </p:spPr>
            <p:txBody>
              <a:bodyPr wrap="none" anchor="ctr"/>
              <a:lstStyle/>
              <a:p>
                <a:endParaRPr lang="de-DE"/>
              </a:p>
            </p:txBody>
          </p:sp>
          <p:sp>
            <p:nvSpPr>
              <p:cNvPr id="71701" name="Freeform 61"/>
              <p:cNvSpPr>
                <a:spLocks/>
              </p:cNvSpPr>
              <p:nvPr/>
            </p:nvSpPr>
            <p:spPr bwMode="auto">
              <a:xfrm>
                <a:off x="3466" y="796"/>
                <a:ext cx="2628" cy="2508"/>
              </a:xfrm>
              <a:custGeom>
                <a:avLst/>
                <a:gdLst>
                  <a:gd name="T0" fmla="*/ 432 w 2628"/>
                  <a:gd name="T1" fmla="*/ 2184 h 2508"/>
                  <a:gd name="T2" fmla="*/ 168 w 2628"/>
                  <a:gd name="T3" fmla="*/ 1464 h 2508"/>
                  <a:gd name="T4" fmla="*/ 42 w 2628"/>
                  <a:gd name="T5" fmla="*/ 1452 h 2508"/>
                  <a:gd name="T6" fmla="*/ 48 w 2628"/>
                  <a:gd name="T7" fmla="*/ 630 h 2508"/>
                  <a:gd name="T8" fmla="*/ 0 w 2628"/>
                  <a:gd name="T9" fmla="*/ 12 h 2508"/>
                  <a:gd name="T10" fmla="*/ 372 w 2628"/>
                  <a:gd name="T11" fmla="*/ 18 h 2508"/>
                  <a:gd name="T12" fmla="*/ 1020 w 2628"/>
                  <a:gd name="T13" fmla="*/ 0 h 2508"/>
                  <a:gd name="T14" fmla="*/ 1302 w 2628"/>
                  <a:gd name="T15" fmla="*/ 96 h 2508"/>
                  <a:gd name="T16" fmla="*/ 1872 w 2628"/>
                  <a:gd name="T17" fmla="*/ 462 h 2508"/>
                  <a:gd name="T18" fmla="*/ 2178 w 2628"/>
                  <a:gd name="T19" fmla="*/ 666 h 2508"/>
                  <a:gd name="T20" fmla="*/ 2508 w 2628"/>
                  <a:gd name="T21" fmla="*/ 1302 h 2508"/>
                  <a:gd name="T22" fmla="*/ 2628 w 2628"/>
                  <a:gd name="T23" fmla="*/ 1542 h 2508"/>
                  <a:gd name="T24" fmla="*/ 948 w 2628"/>
                  <a:gd name="T25" fmla="*/ 2508 h 2508"/>
                  <a:gd name="T26" fmla="*/ 732 w 2628"/>
                  <a:gd name="T27" fmla="*/ 2466 h 2508"/>
                  <a:gd name="T28" fmla="*/ 516 w 2628"/>
                  <a:gd name="T29" fmla="*/ 2328 h 2508"/>
                  <a:gd name="T30" fmla="*/ 432 w 2628"/>
                  <a:gd name="T31" fmla="*/ 2184 h 25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28"/>
                  <a:gd name="T49" fmla="*/ 0 h 2508"/>
                  <a:gd name="T50" fmla="*/ 2628 w 2628"/>
                  <a:gd name="T51" fmla="*/ 2508 h 25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28" h="2508">
                    <a:moveTo>
                      <a:pt x="432" y="2184"/>
                    </a:moveTo>
                    <a:lnTo>
                      <a:pt x="168" y="1464"/>
                    </a:lnTo>
                    <a:lnTo>
                      <a:pt x="42" y="1452"/>
                    </a:lnTo>
                    <a:lnTo>
                      <a:pt x="48" y="630"/>
                    </a:lnTo>
                    <a:lnTo>
                      <a:pt x="0" y="12"/>
                    </a:lnTo>
                    <a:lnTo>
                      <a:pt x="372" y="18"/>
                    </a:lnTo>
                    <a:lnTo>
                      <a:pt x="1020" y="0"/>
                    </a:lnTo>
                    <a:lnTo>
                      <a:pt x="1302" y="96"/>
                    </a:lnTo>
                    <a:lnTo>
                      <a:pt x="1872" y="462"/>
                    </a:lnTo>
                    <a:lnTo>
                      <a:pt x="2178" y="666"/>
                    </a:lnTo>
                    <a:lnTo>
                      <a:pt x="2508" y="1302"/>
                    </a:lnTo>
                    <a:lnTo>
                      <a:pt x="2628" y="1542"/>
                    </a:lnTo>
                    <a:lnTo>
                      <a:pt x="948" y="2508"/>
                    </a:lnTo>
                    <a:lnTo>
                      <a:pt x="732" y="2466"/>
                    </a:lnTo>
                    <a:lnTo>
                      <a:pt x="516" y="2328"/>
                    </a:lnTo>
                    <a:lnTo>
                      <a:pt x="432" y="2184"/>
                    </a:lnTo>
                    <a:close/>
                  </a:path>
                </a:pathLst>
              </a:custGeom>
              <a:solidFill>
                <a:schemeClr val="hlink"/>
              </a:solidFill>
              <a:ln w="19050">
                <a:solidFill>
                  <a:schemeClr val="bg2"/>
                </a:solidFill>
                <a:round/>
                <a:headEnd/>
                <a:tailEnd/>
              </a:ln>
            </p:spPr>
            <p:txBody>
              <a:bodyPr wrap="none" anchor="ctr"/>
              <a:lstStyle/>
              <a:p>
                <a:endParaRPr lang="de-DE"/>
              </a:p>
            </p:txBody>
          </p:sp>
          <p:sp>
            <p:nvSpPr>
              <p:cNvPr id="71702" name="Freeform 62"/>
              <p:cNvSpPr>
                <a:spLocks/>
              </p:cNvSpPr>
              <p:nvPr/>
            </p:nvSpPr>
            <p:spPr bwMode="auto">
              <a:xfrm>
                <a:off x="3454" y="934"/>
                <a:ext cx="2360" cy="2160"/>
              </a:xfrm>
              <a:custGeom>
                <a:avLst/>
                <a:gdLst>
                  <a:gd name="T0" fmla="*/ 600 w 2360"/>
                  <a:gd name="T1" fmla="*/ 1952 h 2160"/>
                  <a:gd name="T2" fmla="*/ 12 w 2360"/>
                  <a:gd name="T3" fmla="*/ 324 h 2160"/>
                  <a:gd name="T4" fmla="*/ 0 w 2360"/>
                  <a:gd name="T5" fmla="*/ 200 h 2160"/>
                  <a:gd name="T6" fmla="*/ 16 w 2360"/>
                  <a:gd name="T7" fmla="*/ 116 h 2160"/>
                  <a:gd name="T8" fmla="*/ 52 w 2360"/>
                  <a:gd name="T9" fmla="*/ 76 h 2160"/>
                  <a:gd name="T10" fmla="*/ 156 w 2360"/>
                  <a:gd name="T11" fmla="*/ 28 h 2160"/>
                  <a:gd name="T12" fmla="*/ 344 w 2360"/>
                  <a:gd name="T13" fmla="*/ 8 h 2160"/>
                  <a:gd name="T14" fmla="*/ 528 w 2360"/>
                  <a:gd name="T15" fmla="*/ 0 h 2160"/>
                  <a:gd name="T16" fmla="*/ 744 w 2360"/>
                  <a:gd name="T17" fmla="*/ 12 h 2160"/>
                  <a:gd name="T18" fmla="*/ 968 w 2360"/>
                  <a:gd name="T19" fmla="*/ 48 h 2160"/>
                  <a:gd name="T20" fmla="*/ 1176 w 2360"/>
                  <a:gd name="T21" fmla="*/ 112 h 2160"/>
                  <a:gd name="T22" fmla="*/ 1384 w 2360"/>
                  <a:gd name="T23" fmla="*/ 200 h 2160"/>
                  <a:gd name="T24" fmla="*/ 1608 w 2360"/>
                  <a:gd name="T25" fmla="*/ 320 h 2160"/>
                  <a:gd name="T26" fmla="*/ 1776 w 2360"/>
                  <a:gd name="T27" fmla="*/ 432 h 2160"/>
                  <a:gd name="T28" fmla="*/ 1952 w 2360"/>
                  <a:gd name="T29" fmla="*/ 584 h 2160"/>
                  <a:gd name="T30" fmla="*/ 2120 w 2360"/>
                  <a:gd name="T31" fmla="*/ 776 h 2160"/>
                  <a:gd name="T32" fmla="*/ 2248 w 2360"/>
                  <a:gd name="T33" fmla="*/ 928 h 2160"/>
                  <a:gd name="T34" fmla="*/ 2336 w 2360"/>
                  <a:gd name="T35" fmla="*/ 1080 h 2160"/>
                  <a:gd name="T36" fmla="*/ 2360 w 2360"/>
                  <a:gd name="T37" fmla="*/ 1180 h 2160"/>
                  <a:gd name="T38" fmla="*/ 2304 w 2360"/>
                  <a:gd name="T39" fmla="*/ 1268 h 2160"/>
                  <a:gd name="T40" fmla="*/ 1072 w 2360"/>
                  <a:gd name="T41" fmla="*/ 2136 h 2160"/>
                  <a:gd name="T42" fmla="*/ 864 w 2360"/>
                  <a:gd name="T43" fmla="*/ 2160 h 2160"/>
                  <a:gd name="T44" fmla="*/ 704 w 2360"/>
                  <a:gd name="T45" fmla="*/ 2096 h 2160"/>
                  <a:gd name="T46" fmla="*/ 600 w 2360"/>
                  <a:gd name="T47" fmla="*/ 1952 h 21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60"/>
                  <a:gd name="T73" fmla="*/ 0 h 2160"/>
                  <a:gd name="T74" fmla="*/ 2360 w 2360"/>
                  <a:gd name="T75" fmla="*/ 2160 h 21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60" h="2160">
                    <a:moveTo>
                      <a:pt x="600" y="1952"/>
                    </a:moveTo>
                    <a:lnTo>
                      <a:pt x="12" y="324"/>
                    </a:lnTo>
                    <a:lnTo>
                      <a:pt x="0" y="200"/>
                    </a:lnTo>
                    <a:lnTo>
                      <a:pt x="16" y="116"/>
                    </a:lnTo>
                    <a:lnTo>
                      <a:pt x="52" y="76"/>
                    </a:lnTo>
                    <a:lnTo>
                      <a:pt x="156" y="28"/>
                    </a:lnTo>
                    <a:lnTo>
                      <a:pt x="344" y="8"/>
                    </a:lnTo>
                    <a:lnTo>
                      <a:pt x="528" y="0"/>
                    </a:lnTo>
                    <a:lnTo>
                      <a:pt x="744" y="12"/>
                    </a:lnTo>
                    <a:lnTo>
                      <a:pt x="968" y="48"/>
                    </a:lnTo>
                    <a:lnTo>
                      <a:pt x="1176" y="112"/>
                    </a:lnTo>
                    <a:lnTo>
                      <a:pt x="1384" y="200"/>
                    </a:lnTo>
                    <a:lnTo>
                      <a:pt x="1608" y="320"/>
                    </a:lnTo>
                    <a:lnTo>
                      <a:pt x="1776" y="432"/>
                    </a:lnTo>
                    <a:lnTo>
                      <a:pt x="1952" y="584"/>
                    </a:lnTo>
                    <a:lnTo>
                      <a:pt x="2120" y="776"/>
                    </a:lnTo>
                    <a:lnTo>
                      <a:pt x="2248" y="928"/>
                    </a:lnTo>
                    <a:lnTo>
                      <a:pt x="2336" y="1080"/>
                    </a:lnTo>
                    <a:lnTo>
                      <a:pt x="2360" y="1180"/>
                    </a:lnTo>
                    <a:lnTo>
                      <a:pt x="2304" y="1268"/>
                    </a:lnTo>
                    <a:lnTo>
                      <a:pt x="1072" y="2136"/>
                    </a:lnTo>
                    <a:lnTo>
                      <a:pt x="864" y="2160"/>
                    </a:lnTo>
                    <a:lnTo>
                      <a:pt x="704" y="2096"/>
                    </a:lnTo>
                    <a:lnTo>
                      <a:pt x="600" y="1952"/>
                    </a:lnTo>
                    <a:close/>
                  </a:path>
                </a:pathLst>
              </a:custGeom>
              <a:solidFill>
                <a:srgbClr val="FFCC66"/>
              </a:solidFill>
              <a:ln w="19050">
                <a:solidFill>
                  <a:schemeClr val="accent2"/>
                </a:solidFill>
                <a:round/>
                <a:headEnd/>
                <a:tailEnd/>
              </a:ln>
            </p:spPr>
            <p:txBody>
              <a:bodyPr wrap="none" anchor="ctr"/>
              <a:lstStyle/>
              <a:p>
                <a:endParaRPr lang="de-DE"/>
              </a:p>
            </p:txBody>
          </p:sp>
          <p:sp>
            <p:nvSpPr>
              <p:cNvPr id="71703" name="Freeform 63"/>
              <p:cNvSpPr>
                <a:spLocks/>
              </p:cNvSpPr>
              <p:nvPr/>
            </p:nvSpPr>
            <p:spPr bwMode="auto">
              <a:xfrm>
                <a:off x="3622" y="1102"/>
                <a:ext cx="2000" cy="1833"/>
              </a:xfrm>
              <a:custGeom>
                <a:avLst/>
                <a:gdLst>
                  <a:gd name="T0" fmla="*/ 813 w 2000"/>
                  <a:gd name="T1" fmla="*/ 1830 h 1833"/>
                  <a:gd name="T2" fmla="*/ 762 w 2000"/>
                  <a:gd name="T3" fmla="*/ 1833 h 1833"/>
                  <a:gd name="T4" fmla="*/ 678 w 2000"/>
                  <a:gd name="T5" fmla="*/ 1818 h 1833"/>
                  <a:gd name="T6" fmla="*/ 615 w 2000"/>
                  <a:gd name="T7" fmla="*/ 1776 h 1833"/>
                  <a:gd name="T8" fmla="*/ 576 w 2000"/>
                  <a:gd name="T9" fmla="*/ 1698 h 1833"/>
                  <a:gd name="T10" fmla="*/ 8 w 2000"/>
                  <a:gd name="T11" fmla="*/ 128 h 1833"/>
                  <a:gd name="T12" fmla="*/ 0 w 2000"/>
                  <a:gd name="T13" fmla="*/ 52 h 1833"/>
                  <a:gd name="T14" fmla="*/ 40 w 2000"/>
                  <a:gd name="T15" fmla="*/ 20 h 1833"/>
                  <a:gd name="T16" fmla="*/ 124 w 2000"/>
                  <a:gd name="T17" fmla="*/ 8 h 1833"/>
                  <a:gd name="T18" fmla="*/ 312 w 2000"/>
                  <a:gd name="T19" fmla="*/ 0 h 1833"/>
                  <a:gd name="T20" fmla="*/ 543 w 2000"/>
                  <a:gd name="T21" fmla="*/ 12 h 1833"/>
                  <a:gd name="T22" fmla="*/ 741 w 2000"/>
                  <a:gd name="T23" fmla="*/ 39 h 1833"/>
                  <a:gd name="T24" fmla="*/ 882 w 2000"/>
                  <a:gd name="T25" fmla="*/ 78 h 1833"/>
                  <a:gd name="T26" fmla="*/ 1080 w 2000"/>
                  <a:gd name="T27" fmla="*/ 150 h 1833"/>
                  <a:gd name="T28" fmla="*/ 1320 w 2000"/>
                  <a:gd name="T29" fmla="*/ 282 h 1833"/>
                  <a:gd name="T30" fmla="*/ 1443 w 2000"/>
                  <a:gd name="T31" fmla="*/ 363 h 1833"/>
                  <a:gd name="T32" fmla="*/ 1605 w 2000"/>
                  <a:gd name="T33" fmla="*/ 489 h 1833"/>
                  <a:gd name="T34" fmla="*/ 1737 w 2000"/>
                  <a:gd name="T35" fmla="*/ 612 h 1833"/>
                  <a:gd name="T36" fmla="*/ 1845 w 2000"/>
                  <a:gd name="T37" fmla="*/ 732 h 1833"/>
                  <a:gd name="T38" fmla="*/ 1947 w 2000"/>
                  <a:gd name="T39" fmla="*/ 870 h 1833"/>
                  <a:gd name="T40" fmla="*/ 2000 w 2000"/>
                  <a:gd name="T41" fmla="*/ 960 h 1833"/>
                  <a:gd name="T42" fmla="*/ 1956 w 2000"/>
                  <a:gd name="T43" fmla="*/ 1040 h 1833"/>
                  <a:gd name="T44" fmla="*/ 813 w 2000"/>
                  <a:gd name="T45" fmla="*/ 1830 h 18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00"/>
                  <a:gd name="T70" fmla="*/ 0 h 1833"/>
                  <a:gd name="T71" fmla="*/ 2000 w 2000"/>
                  <a:gd name="T72" fmla="*/ 1833 h 18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00" h="1833">
                    <a:moveTo>
                      <a:pt x="813" y="1830"/>
                    </a:moveTo>
                    <a:lnTo>
                      <a:pt x="762" y="1833"/>
                    </a:lnTo>
                    <a:lnTo>
                      <a:pt x="678" y="1818"/>
                    </a:lnTo>
                    <a:lnTo>
                      <a:pt x="615" y="1776"/>
                    </a:lnTo>
                    <a:lnTo>
                      <a:pt x="576" y="1698"/>
                    </a:lnTo>
                    <a:lnTo>
                      <a:pt x="8" y="128"/>
                    </a:lnTo>
                    <a:lnTo>
                      <a:pt x="0" y="52"/>
                    </a:lnTo>
                    <a:lnTo>
                      <a:pt x="40" y="20"/>
                    </a:lnTo>
                    <a:lnTo>
                      <a:pt x="124" y="8"/>
                    </a:lnTo>
                    <a:lnTo>
                      <a:pt x="312" y="0"/>
                    </a:lnTo>
                    <a:lnTo>
                      <a:pt x="543" y="12"/>
                    </a:lnTo>
                    <a:lnTo>
                      <a:pt x="741" y="39"/>
                    </a:lnTo>
                    <a:lnTo>
                      <a:pt x="882" y="78"/>
                    </a:lnTo>
                    <a:lnTo>
                      <a:pt x="1080" y="150"/>
                    </a:lnTo>
                    <a:lnTo>
                      <a:pt x="1320" y="282"/>
                    </a:lnTo>
                    <a:lnTo>
                      <a:pt x="1443" y="363"/>
                    </a:lnTo>
                    <a:lnTo>
                      <a:pt x="1605" y="489"/>
                    </a:lnTo>
                    <a:lnTo>
                      <a:pt x="1737" y="612"/>
                    </a:lnTo>
                    <a:lnTo>
                      <a:pt x="1845" y="732"/>
                    </a:lnTo>
                    <a:lnTo>
                      <a:pt x="1947" y="870"/>
                    </a:lnTo>
                    <a:lnTo>
                      <a:pt x="2000" y="960"/>
                    </a:lnTo>
                    <a:lnTo>
                      <a:pt x="1956" y="1040"/>
                    </a:lnTo>
                    <a:lnTo>
                      <a:pt x="813" y="1830"/>
                    </a:lnTo>
                    <a:close/>
                  </a:path>
                </a:pathLst>
              </a:custGeom>
              <a:solidFill>
                <a:srgbClr val="FFFFCC"/>
              </a:solidFill>
              <a:ln w="12700">
                <a:solidFill>
                  <a:srgbClr val="990099"/>
                </a:solidFill>
                <a:round/>
                <a:headEnd/>
                <a:tailEnd/>
              </a:ln>
            </p:spPr>
            <p:txBody>
              <a:bodyPr wrap="none" anchor="ctr"/>
              <a:lstStyle/>
              <a:p>
                <a:endParaRPr lang="de-DE"/>
              </a:p>
            </p:txBody>
          </p:sp>
          <p:sp>
            <p:nvSpPr>
              <p:cNvPr id="71704" name="Freeform 64"/>
              <p:cNvSpPr>
                <a:spLocks/>
              </p:cNvSpPr>
              <p:nvPr/>
            </p:nvSpPr>
            <p:spPr bwMode="auto">
              <a:xfrm>
                <a:off x="3863" y="1867"/>
                <a:ext cx="1137" cy="672"/>
              </a:xfrm>
              <a:custGeom>
                <a:avLst/>
                <a:gdLst>
                  <a:gd name="T0" fmla="*/ 0 w 1137"/>
                  <a:gd name="T1" fmla="*/ 3 h 672"/>
                  <a:gd name="T2" fmla="*/ 99 w 1137"/>
                  <a:gd name="T3" fmla="*/ 0 h 672"/>
                  <a:gd name="T4" fmla="*/ 189 w 1137"/>
                  <a:gd name="T5" fmla="*/ 6 h 672"/>
                  <a:gd name="T6" fmla="*/ 303 w 1137"/>
                  <a:gd name="T7" fmla="*/ 24 h 672"/>
                  <a:gd name="T8" fmla="*/ 423 w 1137"/>
                  <a:gd name="T9" fmla="*/ 51 h 672"/>
                  <a:gd name="T10" fmla="*/ 525 w 1137"/>
                  <a:gd name="T11" fmla="*/ 93 h 672"/>
                  <a:gd name="T12" fmla="*/ 639 w 1137"/>
                  <a:gd name="T13" fmla="*/ 144 h 672"/>
                  <a:gd name="T14" fmla="*/ 744 w 1137"/>
                  <a:gd name="T15" fmla="*/ 207 h 672"/>
                  <a:gd name="T16" fmla="*/ 855 w 1137"/>
                  <a:gd name="T17" fmla="*/ 294 h 672"/>
                  <a:gd name="T18" fmla="*/ 945 w 1137"/>
                  <a:gd name="T19" fmla="*/ 384 h 672"/>
                  <a:gd name="T20" fmla="*/ 1020 w 1137"/>
                  <a:gd name="T21" fmla="*/ 474 h 672"/>
                  <a:gd name="T22" fmla="*/ 1083 w 1137"/>
                  <a:gd name="T23" fmla="*/ 567 h 672"/>
                  <a:gd name="T24" fmla="*/ 1116 w 1137"/>
                  <a:gd name="T25" fmla="*/ 627 h 672"/>
                  <a:gd name="T26" fmla="*/ 1137 w 1137"/>
                  <a:gd name="T27" fmla="*/ 672 h 6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37"/>
                  <a:gd name="T43" fmla="*/ 0 h 672"/>
                  <a:gd name="T44" fmla="*/ 1137 w 1137"/>
                  <a:gd name="T45" fmla="*/ 672 h 6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37" h="672">
                    <a:moveTo>
                      <a:pt x="0" y="3"/>
                    </a:moveTo>
                    <a:lnTo>
                      <a:pt x="99" y="0"/>
                    </a:lnTo>
                    <a:lnTo>
                      <a:pt x="189" y="6"/>
                    </a:lnTo>
                    <a:lnTo>
                      <a:pt x="303" y="24"/>
                    </a:lnTo>
                    <a:lnTo>
                      <a:pt x="423" y="51"/>
                    </a:lnTo>
                    <a:lnTo>
                      <a:pt x="525" y="93"/>
                    </a:lnTo>
                    <a:lnTo>
                      <a:pt x="639" y="144"/>
                    </a:lnTo>
                    <a:lnTo>
                      <a:pt x="744" y="207"/>
                    </a:lnTo>
                    <a:lnTo>
                      <a:pt x="855" y="294"/>
                    </a:lnTo>
                    <a:lnTo>
                      <a:pt x="945" y="384"/>
                    </a:lnTo>
                    <a:lnTo>
                      <a:pt x="1020" y="474"/>
                    </a:lnTo>
                    <a:lnTo>
                      <a:pt x="1083" y="567"/>
                    </a:lnTo>
                    <a:lnTo>
                      <a:pt x="1116" y="627"/>
                    </a:lnTo>
                    <a:lnTo>
                      <a:pt x="1137" y="672"/>
                    </a:lnTo>
                  </a:path>
                </a:pathLst>
              </a:custGeom>
              <a:noFill/>
              <a:ln w="19050">
                <a:solidFill>
                  <a:schemeClr val="tx1"/>
                </a:solidFill>
                <a:prstDash val="dash"/>
                <a:round/>
                <a:headEnd/>
                <a:tailEnd/>
              </a:ln>
            </p:spPr>
            <p:txBody>
              <a:bodyPr wrap="none" anchor="ctr"/>
              <a:lstStyle/>
              <a:p>
                <a:endParaRPr lang="de-DE"/>
              </a:p>
            </p:txBody>
          </p:sp>
          <p:grpSp>
            <p:nvGrpSpPr>
              <p:cNvPr id="71705" name="Group 65"/>
              <p:cNvGrpSpPr>
                <a:grpSpLocks/>
              </p:cNvGrpSpPr>
              <p:nvPr/>
            </p:nvGrpSpPr>
            <p:grpSpPr bwMode="auto">
              <a:xfrm>
                <a:off x="2827" y="1486"/>
                <a:ext cx="480" cy="768"/>
                <a:chOff x="4560" y="1392"/>
                <a:chExt cx="480" cy="768"/>
              </a:xfrm>
            </p:grpSpPr>
            <p:sp>
              <p:nvSpPr>
                <p:cNvPr id="71712" name="Rectangle 66"/>
                <p:cNvSpPr>
                  <a:spLocks noChangeArrowheads="1"/>
                </p:cNvSpPr>
                <p:nvPr/>
              </p:nvSpPr>
              <p:spPr bwMode="auto">
                <a:xfrm>
                  <a:off x="4560" y="1392"/>
                  <a:ext cx="480" cy="768"/>
                </a:xfrm>
                <a:prstGeom prst="rect">
                  <a:avLst/>
                </a:prstGeom>
                <a:solidFill>
                  <a:schemeClr val="accent2"/>
                </a:solidFill>
                <a:ln w="9525">
                  <a:solidFill>
                    <a:schemeClr val="tx1"/>
                  </a:solidFill>
                  <a:miter lim="800000"/>
                  <a:headEnd/>
                  <a:tailEnd/>
                </a:ln>
              </p:spPr>
              <p:txBody>
                <a:bodyPr wrap="none" anchor="ctr"/>
                <a:lstStyle/>
                <a:p>
                  <a:endParaRPr lang="de-DE"/>
                </a:p>
              </p:txBody>
            </p:sp>
            <p:sp>
              <p:nvSpPr>
                <p:cNvPr id="71713" name="Rectangle 67"/>
                <p:cNvSpPr>
                  <a:spLocks noChangeArrowheads="1"/>
                </p:cNvSpPr>
                <p:nvPr/>
              </p:nvSpPr>
              <p:spPr bwMode="auto">
                <a:xfrm rot="-5400000">
                  <a:off x="4656" y="1536"/>
                  <a:ext cx="288" cy="480"/>
                </a:xfrm>
                <a:prstGeom prst="rect">
                  <a:avLst/>
                </a:prstGeom>
                <a:solidFill>
                  <a:schemeClr val="bg1"/>
                </a:solidFill>
                <a:ln w="9525">
                  <a:solidFill>
                    <a:schemeClr val="tx1"/>
                  </a:solidFill>
                  <a:miter lim="800000"/>
                  <a:headEnd/>
                  <a:tailEnd/>
                </a:ln>
              </p:spPr>
              <p:txBody>
                <a:bodyPr wrap="none" anchor="ctr"/>
                <a:lstStyle/>
                <a:p>
                  <a:endParaRPr lang="de-DE"/>
                </a:p>
              </p:txBody>
            </p:sp>
          </p:grpSp>
          <p:sp>
            <p:nvSpPr>
              <p:cNvPr id="71706" name="Line 68"/>
              <p:cNvSpPr>
                <a:spLocks noChangeShapeType="1"/>
              </p:cNvSpPr>
              <p:nvPr/>
            </p:nvSpPr>
            <p:spPr bwMode="auto">
              <a:xfrm>
                <a:off x="2827" y="1867"/>
                <a:ext cx="1104" cy="3"/>
              </a:xfrm>
              <a:prstGeom prst="line">
                <a:avLst/>
              </a:prstGeom>
              <a:noFill/>
              <a:ln w="19050">
                <a:solidFill>
                  <a:schemeClr val="tx1"/>
                </a:solidFill>
                <a:prstDash val="sysDot"/>
                <a:round/>
                <a:headEnd/>
                <a:tailEnd/>
              </a:ln>
            </p:spPr>
            <p:txBody>
              <a:bodyPr wrap="none" anchor="ctr"/>
              <a:lstStyle/>
              <a:p>
                <a:endParaRPr lang="de-DE"/>
              </a:p>
            </p:txBody>
          </p:sp>
          <p:sp>
            <p:nvSpPr>
              <p:cNvPr id="71707" name="Rectangle 69"/>
              <p:cNvSpPr>
                <a:spLocks noChangeArrowheads="1"/>
              </p:cNvSpPr>
              <p:nvPr/>
            </p:nvSpPr>
            <p:spPr bwMode="auto">
              <a:xfrm>
                <a:off x="3454" y="1438"/>
                <a:ext cx="66" cy="816"/>
              </a:xfrm>
              <a:prstGeom prst="rect">
                <a:avLst/>
              </a:prstGeom>
              <a:solidFill>
                <a:schemeClr val="folHlink"/>
              </a:solidFill>
              <a:ln w="9525">
                <a:solidFill>
                  <a:schemeClr val="tx1"/>
                </a:solidFill>
                <a:miter lim="800000"/>
                <a:headEnd/>
                <a:tailEnd/>
              </a:ln>
            </p:spPr>
            <p:txBody>
              <a:bodyPr wrap="none" anchor="ctr"/>
              <a:lstStyle/>
              <a:p>
                <a:endParaRPr lang="de-DE"/>
              </a:p>
            </p:txBody>
          </p:sp>
          <p:sp>
            <p:nvSpPr>
              <p:cNvPr id="71708" name="Freeform 70"/>
              <p:cNvSpPr>
                <a:spLocks/>
              </p:cNvSpPr>
              <p:nvPr/>
            </p:nvSpPr>
            <p:spPr bwMode="auto">
              <a:xfrm>
                <a:off x="3558" y="2254"/>
                <a:ext cx="556" cy="948"/>
              </a:xfrm>
              <a:custGeom>
                <a:avLst/>
                <a:gdLst>
                  <a:gd name="T0" fmla="*/ 0 w 556"/>
                  <a:gd name="T1" fmla="*/ 0 h 948"/>
                  <a:gd name="T2" fmla="*/ 232 w 556"/>
                  <a:gd name="T3" fmla="*/ 0 h 948"/>
                  <a:gd name="T4" fmla="*/ 556 w 556"/>
                  <a:gd name="T5" fmla="*/ 840 h 948"/>
                  <a:gd name="T6" fmla="*/ 334 w 556"/>
                  <a:gd name="T7" fmla="*/ 948 h 948"/>
                  <a:gd name="T8" fmla="*/ 0 w 556"/>
                  <a:gd name="T9" fmla="*/ 0 h 948"/>
                  <a:gd name="T10" fmla="*/ 0 60000 65536"/>
                  <a:gd name="T11" fmla="*/ 0 60000 65536"/>
                  <a:gd name="T12" fmla="*/ 0 60000 65536"/>
                  <a:gd name="T13" fmla="*/ 0 60000 65536"/>
                  <a:gd name="T14" fmla="*/ 0 60000 65536"/>
                  <a:gd name="T15" fmla="*/ 0 w 556"/>
                  <a:gd name="T16" fmla="*/ 0 h 948"/>
                  <a:gd name="T17" fmla="*/ 556 w 556"/>
                  <a:gd name="T18" fmla="*/ 948 h 948"/>
                </a:gdLst>
                <a:ahLst/>
                <a:cxnLst>
                  <a:cxn ang="T10">
                    <a:pos x="T0" y="T1"/>
                  </a:cxn>
                  <a:cxn ang="T11">
                    <a:pos x="T2" y="T3"/>
                  </a:cxn>
                  <a:cxn ang="T12">
                    <a:pos x="T4" y="T5"/>
                  </a:cxn>
                  <a:cxn ang="T13">
                    <a:pos x="T6" y="T7"/>
                  </a:cxn>
                  <a:cxn ang="T14">
                    <a:pos x="T8" y="T9"/>
                  </a:cxn>
                </a:cxnLst>
                <a:rect l="T15" t="T16" r="T17" b="T18"/>
                <a:pathLst>
                  <a:path w="556" h="948">
                    <a:moveTo>
                      <a:pt x="0" y="0"/>
                    </a:moveTo>
                    <a:lnTo>
                      <a:pt x="232" y="0"/>
                    </a:lnTo>
                    <a:lnTo>
                      <a:pt x="556" y="840"/>
                    </a:lnTo>
                    <a:lnTo>
                      <a:pt x="334" y="948"/>
                    </a:lnTo>
                    <a:lnTo>
                      <a:pt x="0" y="0"/>
                    </a:lnTo>
                    <a:close/>
                  </a:path>
                </a:pathLst>
              </a:custGeom>
              <a:solidFill>
                <a:srgbClr val="99CCFF"/>
              </a:solidFill>
              <a:ln w="9525">
                <a:solidFill>
                  <a:schemeClr val="tx1"/>
                </a:solidFill>
                <a:round/>
                <a:headEnd/>
                <a:tailEnd/>
              </a:ln>
            </p:spPr>
            <p:txBody>
              <a:bodyPr wrap="none" anchor="ctr"/>
              <a:lstStyle/>
              <a:p>
                <a:endParaRPr lang="de-DE"/>
              </a:p>
            </p:txBody>
          </p:sp>
          <p:sp>
            <p:nvSpPr>
              <p:cNvPr id="71709" name="Freeform 71"/>
              <p:cNvSpPr>
                <a:spLocks/>
              </p:cNvSpPr>
              <p:nvPr/>
            </p:nvSpPr>
            <p:spPr bwMode="auto">
              <a:xfrm>
                <a:off x="3916" y="3100"/>
                <a:ext cx="612" cy="276"/>
              </a:xfrm>
              <a:custGeom>
                <a:avLst/>
                <a:gdLst>
                  <a:gd name="T0" fmla="*/ 0 w 612"/>
                  <a:gd name="T1" fmla="*/ 114 h 276"/>
                  <a:gd name="T2" fmla="*/ 222 w 612"/>
                  <a:gd name="T3" fmla="*/ 0 h 276"/>
                  <a:gd name="T4" fmla="*/ 612 w 612"/>
                  <a:gd name="T5" fmla="*/ 144 h 276"/>
                  <a:gd name="T6" fmla="*/ 384 w 612"/>
                  <a:gd name="T7" fmla="*/ 276 h 276"/>
                  <a:gd name="T8" fmla="*/ 0 w 612"/>
                  <a:gd name="T9" fmla="*/ 114 h 276"/>
                  <a:gd name="T10" fmla="*/ 0 60000 65536"/>
                  <a:gd name="T11" fmla="*/ 0 60000 65536"/>
                  <a:gd name="T12" fmla="*/ 0 60000 65536"/>
                  <a:gd name="T13" fmla="*/ 0 60000 65536"/>
                  <a:gd name="T14" fmla="*/ 0 60000 65536"/>
                  <a:gd name="T15" fmla="*/ 0 w 612"/>
                  <a:gd name="T16" fmla="*/ 0 h 276"/>
                  <a:gd name="T17" fmla="*/ 612 w 612"/>
                  <a:gd name="T18" fmla="*/ 276 h 276"/>
                </a:gdLst>
                <a:ahLst/>
                <a:cxnLst>
                  <a:cxn ang="T10">
                    <a:pos x="T0" y="T1"/>
                  </a:cxn>
                  <a:cxn ang="T11">
                    <a:pos x="T2" y="T3"/>
                  </a:cxn>
                  <a:cxn ang="T12">
                    <a:pos x="T4" y="T5"/>
                  </a:cxn>
                  <a:cxn ang="T13">
                    <a:pos x="T6" y="T7"/>
                  </a:cxn>
                  <a:cxn ang="T14">
                    <a:pos x="T8" y="T9"/>
                  </a:cxn>
                </a:cxnLst>
                <a:rect l="T15" t="T16" r="T17" b="T18"/>
                <a:pathLst>
                  <a:path w="612" h="276">
                    <a:moveTo>
                      <a:pt x="0" y="114"/>
                    </a:moveTo>
                    <a:lnTo>
                      <a:pt x="222" y="0"/>
                    </a:lnTo>
                    <a:lnTo>
                      <a:pt x="612" y="144"/>
                    </a:lnTo>
                    <a:lnTo>
                      <a:pt x="384" y="276"/>
                    </a:lnTo>
                    <a:lnTo>
                      <a:pt x="0" y="114"/>
                    </a:lnTo>
                    <a:close/>
                  </a:path>
                </a:pathLst>
              </a:custGeom>
              <a:solidFill>
                <a:srgbClr val="99CCFF"/>
              </a:solidFill>
              <a:ln w="9525">
                <a:solidFill>
                  <a:schemeClr val="tx1"/>
                </a:solidFill>
                <a:round/>
                <a:headEnd/>
                <a:tailEnd/>
              </a:ln>
            </p:spPr>
            <p:txBody>
              <a:bodyPr wrap="none" anchor="ctr"/>
              <a:lstStyle/>
              <a:p>
                <a:endParaRPr lang="de-DE"/>
              </a:p>
            </p:txBody>
          </p:sp>
          <p:sp>
            <p:nvSpPr>
              <p:cNvPr id="71710" name="Freeform 72"/>
              <p:cNvSpPr>
                <a:spLocks/>
              </p:cNvSpPr>
              <p:nvPr/>
            </p:nvSpPr>
            <p:spPr bwMode="auto">
              <a:xfrm>
                <a:off x="3454" y="718"/>
                <a:ext cx="1152" cy="192"/>
              </a:xfrm>
              <a:custGeom>
                <a:avLst/>
                <a:gdLst>
                  <a:gd name="T0" fmla="*/ 0 w 1152"/>
                  <a:gd name="T1" fmla="*/ 192 h 192"/>
                  <a:gd name="T2" fmla="*/ 1056 w 1152"/>
                  <a:gd name="T3" fmla="*/ 192 h 192"/>
                  <a:gd name="T4" fmla="*/ 1152 w 1152"/>
                  <a:gd name="T5" fmla="*/ 0 h 192"/>
                  <a:gd name="T6" fmla="*/ 0 w 1152"/>
                  <a:gd name="T7" fmla="*/ 0 h 192"/>
                  <a:gd name="T8" fmla="*/ 0 w 1152"/>
                  <a:gd name="T9" fmla="*/ 192 h 192"/>
                  <a:gd name="T10" fmla="*/ 0 60000 65536"/>
                  <a:gd name="T11" fmla="*/ 0 60000 65536"/>
                  <a:gd name="T12" fmla="*/ 0 60000 65536"/>
                  <a:gd name="T13" fmla="*/ 0 60000 65536"/>
                  <a:gd name="T14" fmla="*/ 0 60000 65536"/>
                  <a:gd name="T15" fmla="*/ 0 w 1152"/>
                  <a:gd name="T16" fmla="*/ 0 h 192"/>
                  <a:gd name="T17" fmla="*/ 1152 w 1152"/>
                  <a:gd name="T18" fmla="*/ 192 h 192"/>
                </a:gdLst>
                <a:ahLst/>
                <a:cxnLst>
                  <a:cxn ang="T10">
                    <a:pos x="T0" y="T1"/>
                  </a:cxn>
                  <a:cxn ang="T11">
                    <a:pos x="T2" y="T3"/>
                  </a:cxn>
                  <a:cxn ang="T12">
                    <a:pos x="T4" y="T5"/>
                  </a:cxn>
                  <a:cxn ang="T13">
                    <a:pos x="T6" y="T7"/>
                  </a:cxn>
                  <a:cxn ang="T14">
                    <a:pos x="T8" y="T9"/>
                  </a:cxn>
                </a:cxnLst>
                <a:rect l="T15" t="T16" r="T17" b="T18"/>
                <a:pathLst>
                  <a:path w="1152" h="192">
                    <a:moveTo>
                      <a:pt x="0" y="192"/>
                    </a:moveTo>
                    <a:lnTo>
                      <a:pt x="1056" y="192"/>
                    </a:lnTo>
                    <a:lnTo>
                      <a:pt x="1152" y="0"/>
                    </a:lnTo>
                    <a:lnTo>
                      <a:pt x="0" y="0"/>
                    </a:lnTo>
                    <a:lnTo>
                      <a:pt x="0" y="192"/>
                    </a:lnTo>
                    <a:close/>
                  </a:path>
                </a:pathLst>
              </a:custGeom>
              <a:solidFill>
                <a:srgbClr val="99CCFF"/>
              </a:solidFill>
              <a:ln w="9525">
                <a:solidFill>
                  <a:schemeClr val="tx1"/>
                </a:solidFill>
                <a:round/>
                <a:headEnd/>
                <a:tailEnd/>
              </a:ln>
            </p:spPr>
            <p:txBody>
              <a:bodyPr wrap="none" anchor="ctr"/>
              <a:lstStyle/>
              <a:p>
                <a:endParaRPr lang="de-DE"/>
              </a:p>
            </p:txBody>
          </p:sp>
          <p:sp>
            <p:nvSpPr>
              <p:cNvPr id="71711" name="Freeform 73"/>
              <p:cNvSpPr>
                <a:spLocks/>
              </p:cNvSpPr>
              <p:nvPr/>
            </p:nvSpPr>
            <p:spPr bwMode="auto">
              <a:xfrm>
                <a:off x="4558" y="718"/>
                <a:ext cx="1146" cy="774"/>
              </a:xfrm>
              <a:custGeom>
                <a:avLst/>
                <a:gdLst>
                  <a:gd name="T0" fmla="*/ 0 w 1146"/>
                  <a:gd name="T1" fmla="*/ 186 h 774"/>
                  <a:gd name="T2" fmla="*/ 102 w 1146"/>
                  <a:gd name="T3" fmla="*/ 0 h 774"/>
                  <a:gd name="T4" fmla="*/ 1146 w 1146"/>
                  <a:gd name="T5" fmla="*/ 630 h 774"/>
                  <a:gd name="T6" fmla="*/ 966 w 1146"/>
                  <a:gd name="T7" fmla="*/ 774 h 774"/>
                  <a:gd name="T8" fmla="*/ 0 w 1146"/>
                  <a:gd name="T9" fmla="*/ 186 h 774"/>
                  <a:gd name="T10" fmla="*/ 0 60000 65536"/>
                  <a:gd name="T11" fmla="*/ 0 60000 65536"/>
                  <a:gd name="T12" fmla="*/ 0 60000 65536"/>
                  <a:gd name="T13" fmla="*/ 0 60000 65536"/>
                  <a:gd name="T14" fmla="*/ 0 60000 65536"/>
                  <a:gd name="T15" fmla="*/ 0 w 1146"/>
                  <a:gd name="T16" fmla="*/ 0 h 774"/>
                  <a:gd name="T17" fmla="*/ 1146 w 1146"/>
                  <a:gd name="T18" fmla="*/ 774 h 774"/>
                </a:gdLst>
                <a:ahLst/>
                <a:cxnLst>
                  <a:cxn ang="T10">
                    <a:pos x="T0" y="T1"/>
                  </a:cxn>
                  <a:cxn ang="T11">
                    <a:pos x="T2" y="T3"/>
                  </a:cxn>
                  <a:cxn ang="T12">
                    <a:pos x="T4" y="T5"/>
                  </a:cxn>
                  <a:cxn ang="T13">
                    <a:pos x="T6" y="T7"/>
                  </a:cxn>
                  <a:cxn ang="T14">
                    <a:pos x="T8" y="T9"/>
                  </a:cxn>
                </a:cxnLst>
                <a:rect l="T15" t="T16" r="T17" b="T18"/>
                <a:pathLst>
                  <a:path w="1146" h="774">
                    <a:moveTo>
                      <a:pt x="0" y="186"/>
                    </a:moveTo>
                    <a:lnTo>
                      <a:pt x="102" y="0"/>
                    </a:lnTo>
                    <a:lnTo>
                      <a:pt x="1146" y="630"/>
                    </a:lnTo>
                    <a:lnTo>
                      <a:pt x="966" y="774"/>
                    </a:lnTo>
                    <a:lnTo>
                      <a:pt x="0" y="186"/>
                    </a:lnTo>
                    <a:close/>
                  </a:path>
                </a:pathLst>
              </a:custGeom>
              <a:solidFill>
                <a:srgbClr val="99CCFF"/>
              </a:solidFill>
              <a:ln w="9525">
                <a:solidFill>
                  <a:schemeClr val="tx1"/>
                </a:solidFill>
                <a:round/>
                <a:headEnd/>
                <a:tailEnd/>
              </a:ln>
            </p:spPr>
            <p:txBody>
              <a:bodyPr wrap="none" anchor="ctr"/>
              <a:lstStyle/>
              <a:p>
                <a:endParaRPr lang="de-DE"/>
              </a:p>
            </p:txBody>
          </p:sp>
        </p:grpSp>
        <p:sp>
          <p:nvSpPr>
            <p:cNvPr id="71698" name="Freeform 74"/>
            <p:cNvSpPr>
              <a:spLocks/>
            </p:cNvSpPr>
            <p:nvPr/>
          </p:nvSpPr>
          <p:spPr bwMode="auto">
            <a:xfrm>
              <a:off x="5536" y="1372"/>
              <a:ext cx="702" cy="990"/>
            </a:xfrm>
            <a:custGeom>
              <a:avLst/>
              <a:gdLst>
                <a:gd name="T0" fmla="*/ 0 w 702"/>
                <a:gd name="T1" fmla="*/ 138 h 990"/>
                <a:gd name="T2" fmla="*/ 168 w 702"/>
                <a:gd name="T3" fmla="*/ 0 h 990"/>
                <a:gd name="T4" fmla="*/ 702 w 702"/>
                <a:gd name="T5" fmla="*/ 882 h 990"/>
                <a:gd name="T6" fmla="*/ 516 w 702"/>
                <a:gd name="T7" fmla="*/ 990 h 990"/>
                <a:gd name="T8" fmla="*/ 0 w 702"/>
                <a:gd name="T9" fmla="*/ 138 h 990"/>
                <a:gd name="T10" fmla="*/ 0 60000 65536"/>
                <a:gd name="T11" fmla="*/ 0 60000 65536"/>
                <a:gd name="T12" fmla="*/ 0 60000 65536"/>
                <a:gd name="T13" fmla="*/ 0 60000 65536"/>
                <a:gd name="T14" fmla="*/ 0 60000 65536"/>
                <a:gd name="T15" fmla="*/ 0 w 702"/>
                <a:gd name="T16" fmla="*/ 0 h 990"/>
                <a:gd name="T17" fmla="*/ 702 w 702"/>
                <a:gd name="T18" fmla="*/ 990 h 990"/>
              </a:gdLst>
              <a:ahLst/>
              <a:cxnLst>
                <a:cxn ang="T10">
                  <a:pos x="T0" y="T1"/>
                </a:cxn>
                <a:cxn ang="T11">
                  <a:pos x="T2" y="T3"/>
                </a:cxn>
                <a:cxn ang="T12">
                  <a:pos x="T4" y="T5"/>
                </a:cxn>
                <a:cxn ang="T13">
                  <a:pos x="T6" y="T7"/>
                </a:cxn>
                <a:cxn ang="T14">
                  <a:pos x="T8" y="T9"/>
                </a:cxn>
              </a:cxnLst>
              <a:rect l="T15" t="T16" r="T17" b="T18"/>
              <a:pathLst>
                <a:path w="702" h="990">
                  <a:moveTo>
                    <a:pt x="0" y="138"/>
                  </a:moveTo>
                  <a:lnTo>
                    <a:pt x="168" y="0"/>
                  </a:lnTo>
                  <a:lnTo>
                    <a:pt x="702" y="882"/>
                  </a:lnTo>
                  <a:lnTo>
                    <a:pt x="516" y="990"/>
                  </a:lnTo>
                  <a:lnTo>
                    <a:pt x="0" y="138"/>
                  </a:lnTo>
                  <a:close/>
                </a:path>
              </a:pathLst>
            </a:custGeom>
            <a:solidFill>
              <a:srgbClr val="99CCFF"/>
            </a:solidFill>
            <a:ln w="9525">
              <a:solidFill>
                <a:schemeClr val="tx1"/>
              </a:solidFill>
              <a:round/>
              <a:headEnd/>
              <a:tailEnd/>
            </a:ln>
          </p:spPr>
          <p:txBody>
            <a:bodyPr wrap="none" anchor="ctr"/>
            <a:lstStyle/>
            <a:p>
              <a:endParaRPr lang="de-DE"/>
            </a:p>
          </p:txBody>
        </p:sp>
      </p:grpSp>
      <p:pic>
        <p:nvPicPr>
          <p:cNvPr id="71686" name="Picture 75" descr="Plunger"/>
          <p:cNvPicPr>
            <a:picLocks noChangeAspect="1" noChangeArrowheads="1"/>
          </p:cNvPicPr>
          <p:nvPr/>
        </p:nvPicPr>
        <p:blipFill>
          <a:blip r:embed="rId3"/>
          <a:srcRect/>
          <a:stretch>
            <a:fillRect/>
          </a:stretch>
        </p:blipFill>
        <p:spPr bwMode="auto">
          <a:xfrm rot="-2566941">
            <a:off x="2657475" y="3884613"/>
            <a:ext cx="1631950" cy="1676400"/>
          </a:xfrm>
          <a:prstGeom prst="rect">
            <a:avLst/>
          </a:prstGeom>
          <a:noFill/>
          <a:ln w="9525">
            <a:noFill/>
            <a:miter lim="800000"/>
            <a:headEnd/>
            <a:tailEnd/>
          </a:ln>
        </p:spPr>
      </p:pic>
      <p:sp>
        <p:nvSpPr>
          <p:cNvPr id="71687" name="Text Box 76"/>
          <p:cNvSpPr txBox="1">
            <a:spLocks noChangeArrowheads="1"/>
          </p:cNvSpPr>
          <p:nvPr/>
        </p:nvSpPr>
        <p:spPr bwMode="auto">
          <a:xfrm>
            <a:off x="4357688" y="4786313"/>
            <a:ext cx="1328737" cy="369887"/>
          </a:xfrm>
          <a:prstGeom prst="rect">
            <a:avLst/>
          </a:prstGeom>
          <a:solidFill>
            <a:srgbClr val="99FFCC"/>
          </a:solidFill>
          <a:ln w="19050" algn="ctr">
            <a:noFill/>
            <a:miter lim="800000"/>
            <a:headEnd/>
            <a:tailEnd/>
          </a:ln>
        </p:spPr>
        <p:txBody>
          <a:bodyPr>
            <a:spAutoFit/>
          </a:bodyPr>
          <a:lstStyle/>
          <a:p>
            <a:pPr>
              <a:spcBef>
                <a:spcPct val="50000"/>
              </a:spcBef>
            </a:pPr>
            <a:r>
              <a:rPr lang="it-IT" sz="1800"/>
              <a:t>degrader</a:t>
            </a:r>
          </a:p>
        </p:txBody>
      </p:sp>
      <p:sp>
        <p:nvSpPr>
          <p:cNvPr id="71688" name="Text Box 77"/>
          <p:cNvSpPr txBox="1">
            <a:spLocks noChangeArrowheads="1"/>
          </p:cNvSpPr>
          <p:nvPr/>
        </p:nvSpPr>
        <p:spPr bwMode="auto">
          <a:xfrm>
            <a:off x="3810000" y="5360988"/>
            <a:ext cx="904875" cy="369887"/>
          </a:xfrm>
          <a:prstGeom prst="rect">
            <a:avLst/>
          </a:prstGeom>
          <a:solidFill>
            <a:srgbClr val="99FFCC"/>
          </a:solidFill>
          <a:ln w="19050" algn="ctr">
            <a:noFill/>
            <a:miter lim="800000"/>
            <a:headEnd/>
            <a:tailEnd/>
          </a:ln>
        </p:spPr>
        <p:txBody>
          <a:bodyPr>
            <a:spAutoFit/>
          </a:bodyPr>
          <a:lstStyle/>
          <a:p>
            <a:pPr>
              <a:spcBef>
                <a:spcPct val="50000"/>
              </a:spcBef>
            </a:pPr>
            <a:r>
              <a:rPr lang="it-IT" sz="1800"/>
              <a:t>target</a:t>
            </a:r>
          </a:p>
        </p:txBody>
      </p:sp>
      <p:sp>
        <p:nvSpPr>
          <p:cNvPr id="71689" name="Line 78"/>
          <p:cNvSpPr>
            <a:spLocks noChangeShapeType="1"/>
          </p:cNvSpPr>
          <p:nvPr/>
        </p:nvSpPr>
        <p:spPr bwMode="auto">
          <a:xfrm flipV="1">
            <a:off x="3417888" y="4892675"/>
            <a:ext cx="0" cy="1512888"/>
          </a:xfrm>
          <a:prstGeom prst="line">
            <a:avLst/>
          </a:prstGeom>
          <a:noFill/>
          <a:ln w="57150">
            <a:solidFill>
              <a:srgbClr val="FF0000"/>
            </a:solidFill>
            <a:round/>
            <a:headEnd/>
            <a:tailEnd type="triangle" w="med" len="med"/>
          </a:ln>
        </p:spPr>
        <p:txBody>
          <a:bodyPr wrap="none" anchor="ctr"/>
          <a:lstStyle/>
          <a:p>
            <a:endParaRPr lang="de-DE"/>
          </a:p>
        </p:txBody>
      </p:sp>
      <p:sp>
        <p:nvSpPr>
          <p:cNvPr id="71690" name="Text Box 79"/>
          <p:cNvSpPr txBox="1">
            <a:spLocks noChangeArrowheads="1"/>
          </p:cNvSpPr>
          <p:nvPr/>
        </p:nvSpPr>
        <p:spPr bwMode="auto">
          <a:xfrm rot="-5400000">
            <a:off x="3071813" y="5775325"/>
            <a:ext cx="1152525" cy="396875"/>
          </a:xfrm>
          <a:prstGeom prst="rect">
            <a:avLst/>
          </a:prstGeom>
          <a:noFill/>
          <a:ln w="19050" algn="ctr">
            <a:noFill/>
            <a:miter lim="800000"/>
            <a:headEnd/>
            <a:tailEnd/>
          </a:ln>
        </p:spPr>
        <p:txBody>
          <a:bodyPr>
            <a:spAutoFit/>
          </a:bodyPr>
          <a:lstStyle/>
          <a:p>
            <a:pPr>
              <a:spcBef>
                <a:spcPct val="50000"/>
              </a:spcBef>
            </a:pPr>
            <a:r>
              <a:rPr lang="it-IT" sz="2000" b="1">
                <a:solidFill>
                  <a:srgbClr val="FF0000"/>
                </a:solidFill>
              </a:rPr>
              <a:t>beam</a:t>
            </a:r>
          </a:p>
        </p:txBody>
      </p:sp>
      <p:sp>
        <p:nvSpPr>
          <p:cNvPr id="71691" name="Text Box 80"/>
          <p:cNvSpPr txBox="1">
            <a:spLocks noChangeArrowheads="1"/>
          </p:cNvSpPr>
          <p:nvPr/>
        </p:nvSpPr>
        <p:spPr bwMode="auto">
          <a:xfrm>
            <a:off x="4929188" y="2157413"/>
            <a:ext cx="1368425" cy="396875"/>
          </a:xfrm>
          <a:prstGeom prst="rect">
            <a:avLst/>
          </a:prstGeom>
          <a:noFill/>
          <a:ln w="19050" algn="ctr">
            <a:noFill/>
            <a:miter lim="800000"/>
            <a:headEnd/>
            <a:tailEnd/>
          </a:ln>
        </p:spPr>
        <p:txBody>
          <a:bodyPr>
            <a:spAutoFit/>
          </a:bodyPr>
          <a:lstStyle/>
          <a:p>
            <a:pPr>
              <a:spcBef>
                <a:spcPct val="50000"/>
              </a:spcBef>
            </a:pPr>
            <a:r>
              <a:rPr lang="it-IT" sz="2000"/>
              <a:t>PRISMA</a:t>
            </a:r>
          </a:p>
        </p:txBody>
      </p:sp>
      <p:sp>
        <p:nvSpPr>
          <p:cNvPr id="71692" name="Text Box 81"/>
          <p:cNvSpPr txBox="1">
            <a:spLocks noChangeArrowheads="1"/>
          </p:cNvSpPr>
          <p:nvPr/>
        </p:nvSpPr>
        <p:spPr bwMode="auto">
          <a:xfrm>
            <a:off x="285750" y="1357313"/>
            <a:ext cx="3168650" cy="1508125"/>
          </a:xfrm>
          <a:prstGeom prst="rect">
            <a:avLst/>
          </a:prstGeom>
          <a:noFill/>
          <a:ln w="19050" algn="ctr">
            <a:noFill/>
            <a:miter lim="800000"/>
            <a:headEnd/>
            <a:tailEnd/>
          </a:ln>
        </p:spPr>
        <p:txBody>
          <a:bodyPr>
            <a:spAutoFit/>
          </a:bodyPr>
          <a:lstStyle/>
          <a:p>
            <a:pPr>
              <a:spcBef>
                <a:spcPct val="50000"/>
              </a:spcBef>
            </a:pPr>
            <a:r>
              <a:rPr lang="it-IT" sz="2000" b="1"/>
              <a:t>Lifetime measurements</a:t>
            </a:r>
            <a:r>
              <a:rPr lang="it-IT" sz="2000"/>
              <a:t> </a:t>
            </a:r>
          </a:p>
          <a:p>
            <a:pPr algn="l">
              <a:spcBef>
                <a:spcPct val="50000"/>
              </a:spcBef>
              <a:buFontTx/>
              <a:buChar char="•"/>
            </a:pPr>
            <a:r>
              <a:rPr lang="it-IT" sz="2400">
                <a:cs typeface="Arial" pitchFamily="34" charset="0"/>
              </a:rPr>
              <a:t> plunger</a:t>
            </a:r>
          </a:p>
          <a:p>
            <a:pPr algn="l">
              <a:spcBef>
                <a:spcPct val="50000"/>
              </a:spcBef>
              <a:buFont typeface="Arial" pitchFamily="34" charset="0"/>
              <a:buChar char="•"/>
            </a:pPr>
            <a:r>
              <a:rPr lang="de-DE" sz="2400">
                <a:latin typeface="Symbol" pitchFamily="18" charset="2"/>
                <a:cs typeface="Arial" pitchFamily="34" charset="0"/>
              </a:rPr>
              <a:t> gg</a:t>
            </a:r>
            <a:r>
              <a:rPr lang="it-IT" sz="2400">
                <a:latin typeface="Symbol" pitchFamily="18" charset="2"/>
                <a:cs typeface="Arial" pitchFamily="34" charset="0"/>
              </a:rPr>
              <a:t> </a:t>
            </a:r>
            <a:r>
              <a:rPr lang="it-IT" sz="2400">
                <a:cs typeface="Arial" pitchFamily="34" charset="0"/>
              </a:rPr>
              <a:t>coincidences</a:t>
            </a:r>
            <a:endParaRPr lang="el-GR" sz="2400">
              <a:cs typeface="Arial" pitchFamily="34" charset="0"/>
            </a:endParaRPr>
          </a:p>
        </p:txBody>
      </p:sp>
      <p:sp>
        <p:nvSpPr>
          <p:cNvPr id="71693" name="Rectangle 82"/>
          <p:cNvSpPr>
            <a:spLocks noChangeArrowheads="1"/>
          </p:cNvSpPr>
          <p:nvPr/>
        </p:nvSpPr>
        <p:spPr bwMode="auto">
          <a:xfrm>
            <a:off x="1617663" y="4389438"/>
            <a:ext cx="503237" cy="215900"/>
          </a:xfrm>
          <a:prstGeom prst="rect">
            <a:avLst/>
          </a:prstGeom>
          <a:solidFill>
            <a:schemeClr val="bg1"/>
          </a:solidFill>
          <a:ln w="19050" algn="ctr">
            <a:noFill/>
            <a:miter lim="800000"/>
            <a:headEnd/>
            <a:tailEnd/>
          </a:ln>
        </p:spPr>
        <p:txBody>
          <a:bodyPr wrap="none" anchor="ctr"/>
          <a:lstStyle/>
          <a:p>
            <a:endParaRPr lang="de-DE"/>
          </a:p>
        </p:txBody>
      </p:sp>
      <p:sp>
        <p:nvSpPr>
          <p:cNvPr id="24590" name="Text Box 13"/>
          <p:cNvSpPr txBox="1">
            <a:spLocks noChangeArrowheads="1"/>
          </p:cNvSpPr>
          <p:nvPr/>
        </p:nvSpPr>
        <p:spPr bwMode="auto">
          <a:xfrm>
            <a:off x="71438" y="71438"/>
            <a:ext cx="8929687" cy="954087"/>
          </a:xfrm>
          <a:prstGeom prst="rect">
            <a:avLst/>
          </a:prstGeom>
          <a:noFill/>
          <a:ln w="9525">
            <a:noFill/>
            <a:miter lim="800000"/>
            <a:headEnd/>
            <a:tailEnd/>
          </a:ln>
        </p:spPr>
        <p:txBody>
          <a:bodyPr>
            <a:spAutoFit/>
          </a:bodyPr>
          <a:lstStyle/>
          <a:p>
            <a:pPr>
              <a:spcBef>
                <a:spcPct val="50000"/>
              </a:spcBef>
              <a:defRPr/>
            </a:pPr>
            <a:r>
              <a:rPr lang="en-GB" sz="2800" b="1" dirty="0">
                <a:solidFill>
                  <a:schemeClr val="accent5">
                    <a:lumMod val="50000"/>
                  </a:schemeClr>
                </a:solidFill>
              </a:rPr>
              <a:t>Differential RDDS Measurements at the  </a:t>
            </a:r>
            <a:br>
              <a:rPr lang="en-GB" sz="2800" b="1" dirty="0">
                <a:solidFill>
                  <a:schemeClr val="accent5">
                    <a:lumMod val="50000"/>
                  </a:schemeClr>
                </a:solidFill>
              </a:rPr>
            </a:br>
            <a:r>
              <a:rPr lang="en-GB" sz="2800" b="1" dirty="0">
                <a:solidFill>
                  <a:schemeClr val="accent5">
                    <a:lumMod val="50000"/>
                  </a:schemeClr>
                </a:solidFill>
              </a:rPr>
              <a:t>AGATA – PRISMA setup</a:t>
            </a:r>
            <a:endParaRPr lang="it-IT" sz="2800" b="1" dirty="0">
              <a:solidFill>
                <a:schemeClr val="accent5">
                  <a:lumMod val="50000"/>
                </a:schemeClr>
              </a:solidFill>
            </a:endParaRPr>
          </a:p>
        </p:txBody>
      </p:sp>
      <p:sp>
        <p:nvSpPr>
          <p:cNvPr id="71695" name="56 CuadroTexto"/>
          <p:cNvSpPr txBox="1">
            <a:spLocks noChangeArrowheads="1"/>
          </p:cNvSpPr>
          <p:nvPr/>
        </p:nvSpPr>
        <p:spPr bwMode="auto">
          <a:xfrm>
            <a:off x="5143500" y="5286375"/>
            <a:ext cx="3786188" cy="1477963"/>
          </a:xfrm>
          <a:prstGeom prst="rect">
            <a:avLst/>
          </a:prstGeom>
          <a:noFill/>
          <a:ln w="9525">
            <a:noFill/>
            <a:miter lim="800000"/>
            <a:headEnd/>
            <a:tailEnd/>
          </a:ln>
        </p:spPr>
        <p:txBody>
          <a:bodyPr>
            <a:spAutoFit/>
          </a:bodyPr>
          <a:lstStyle/>
          <a:p>
            <a:pPr algn="l">
              <a:buFont typeface="Arial" pitchFamily="34" charset="0"/>
              <a:buChar char="•"/>
            </a:pPr>
            <a:r>
              <a:rPr lang="en-US" sz="1800"/>
              <a:t>New plunger setup for RDDS measurements in grazing reactions</a:t>
            </a:r>
          </a:p>
          <a:p>
            <a:pPr algn="l">
              <a:buFont typeface="Arial" pitchFamily="34" charset="0"/>
              <a:buChar char="•"/>
            </a:pPr>
            <a:r>
              <a:rPr lang="en-US" sz="1800"/>
              <a:t>Lifetimes: ~0.5 to ~500 ps   </a:t>
            </a:r>
          </a:p>
          <a:p>
            <a:pPr algn="l"/>
            <a:r>
              <a:rPr lang="en-US" sz="1800"/>
              <a:t>         </a:t>
            </a:r>
          </a:p>
          <a:p>
            <a:pPr algn="l"/>
            <a:r>
              <a:rPr lang="en-US" sz="1800" b="1"/>
              <a:t>A.Dewald, et al, IKP-Uni. Köln</a:t>
            </a:r>
          </a:p>
        </p:txBody>
      </p:sp>
      <p:sp>
        <p:nvSpPr>
          <p:cNvPr id="71696" name="63 CuadroTexto"/>
          <p:cNvSpPr txBox="1">
            <a:spLocks noChangeArrowheads="1"/>
          </p:cNvSpPr>
          <p:nvPr/>
        </p:nvSpPr>
        <p:spPr bwMode="auto">
          <a:xfrm>
            <a:off x="0" y="6519863"/>
            <a:ext cx="2714625" cy="338137"/>
          </a:xfrm>
          <a:prstGeom prst="rect">
            <a:avLst/>
          </a:prstGeom>
          <a:noFill/>
          <a:ln w="9525">
            <a:noFill/>
            <a:miter lim="800000"/>
            <a:headEnd/>
            <a:tailEnd/>
          </a:ln>
        </p:spPr>
        <p:txBody>
          <a:bodyPr>
            <a:spAutoFit/>
          </a:bodyPr>
          <a:lstStyle/>
          <a:p>
            <a:r>
              <a:rPr lang="en-US" sz="1600" i="1">
                <a:solidFill>
                  <a:srgbClr val="FF0000"/>
                </a:solidFill>
              </a:rPr>
              <a:t>Also at EXOGAM-VAMOS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3"/>
          <p:cNvSpPr txBox="1">
            <a:spLocks noChangeArrowheads="1"/>
          </p:cNvSpPr>
          <p:nvPr/>
        </p:nvSpPr>
        <p:spPr bwMode="auto">
          <a:xfrm>
            <a:off x="214313" y="0"/>
            <a:ext cx="8929687" cy="954088"/>
          </a:xfrm>
          <a:prstGeom prst="rect">
            <a:avLst/>
          </a:prstGeom>
          <a:noFill/>
          <a:ln w="9525">
            <a:noFill/>
            <a:miter lim="800000"/>
            <a:headEnd/>
            <a:tailEnd/>
          </a:ln>
        </p:spPr>
        <p:txBody>
          <a:bodyPr>
            <a:spAutoFit/>
          </a:bodyPr>
          <a:lstStyle/>
          <a:p>
            <a:pPr>
              <a:spcBef>
                <a:spcPct val="50000"/>
              </a:spcBef>
            </a:pPr>
            <a:r>
              <a:rPr lang="en-GB" sz="2800" b="1">
                <a:solidFill>
                  <a:srgbClr val="0000FF"/>
                </a:solidFill>
              </a:rPr>
              <a:t>Differential RDDS Measurements   </a:t>
            </a:r>
            <a:br>
              <a:rPr lang="en-GB" sz="2800" b="1">
                <a:solidFill>
                  <a:srgbClr val="0000FF"/>
                </a:solidFill>
              </a:rPr>
            </a:br>
            <a:r>
              <a:rPr lang="en-GB" sz="2800" b="1">
                <a:solidFill>
                  <a:srgbClr val="0000FF"/>
                </a:solidFill>
              </a:rPr>
              <a:t>Example: CLARA – PRISMA setup</a:t>
            </a:r>
            <a:endParaRPr lang="it-IT" sz="2800" b="1">
              <a:solidFill>
                <a:srgbClr val="0000FF"/>
              </a:solidFill>
            </a:endParaRPr>
          </a:p>
        </p:txBody>
      </p:sp>
      <p:pic>
        <p:nvPicPr>
          <p:cNvPr id="72707" name="Picture 3"/>
          <p:cNvPicPr>
            <a:picLocks noChangeAspect="1" noChangeArrowheads="1"/>
          </p:cNvPicPr>
          <p:nvPr/>
        </p:nvPicPr>
        <p:blipFill>
          <a:blip r:embed="rId2"/>
          <a:srcRect/>
          <a:stretch>
            <a:fillRect/>
          </a:stretch>
        </p:blipFill>
        <p:spPr bwMode="auto">
          <a:xfrm>
            <a:off x="1928813" y="1049338"/>
            <a:ext cx="5286375" cy="2955925"/>
          </a:xfrm>
          <a:prstGeom prst="rect">
            <a:avLst/>
          </a:prstGeom>
          <a:noFill/>
          <a:ln w="9525">
            <a:noFill/>
            <a:miter lim="800000"/>
            <a:headEnd/>
            <a:tailEnd/>
          </a:ln>
        </p:spPr>
      </p:pic>
      <p:sp>
        <p:nvSpPr>
          <p:cNvPr id="72708" name="Text Box 12"/>
          <p:cNvSpPr txBox="1">
            <a:spLocks noChangeArrowheads="1"/>
          </p:cNvSpPr>
          <p:nvPr/>
        </p:nvSpPr>
        <p:spPr bwMode="auto">
          <a:xfrm>
            <a:off x="285750" y="6478588"/>
            <a:ext cx="4071938" cy="307975"/>
          </a:xfrm>
          <a:prstGeom prst="rect">
            <a:avLst/>
          </a:prstGeom>
          <a:noFill/>
          <a:ln w="9525">
            <a:noFill/>
            <a:miter lim="800000"/>
            <a:headEnd/>
            <a:tailEnd/>
          </a:ln>
        </p:spPr>
        <p:txBody>
          <a:bodyPr>
            <a:spAutoFit/>
          </a:bodyPr>
          <a:lstStyle/>
          <a:p>
            <a:pPr algn="l">
              <a:spcBef>
                <a:spcPct val="50000"/>
              </a:spcBef>
            </a:pPr>
            <a:r>
              <a:rPr lang="it-IT" sz="1400">
                <a:solidFill>
                  <a:srgbClr val="333300"/>
                </a:solidFill>
              </a:rPr>
              <a:t>J.J.Valiente-Dobon et al, PRL102(2009)242502</a:t>
            </a:r>
            <a:endParaRPr lang="en-US" sz="1400">
              <a:solidFill>
                <a:srgbClr val="333300"/>
              </a:solidFill>
            </a:endParaRPr>
          </a:p>
        </p:txBody>
      </p:sp>
      <p:pic>
        <p:nvPicPr>
          <p:cNvPr id="72709" name="Picture 4"/>
          <p:cNvPicPr>
            <a:picLocks noChangeAspect="1" noChangeArrowheads="1"/>
          </p:cNvPicPr>
          <p:nvPr/>
        </p:nvPicPr>
        <p:blipFill>
          <a:blip r:embed="rId3"/>
          <a:srcRect/>
          <a:stretch>
            <a:fillRect/>
          </a:stretch>
        </p:blipFill>
        <p:spPr bwMode="auto">
          <a:xfrm>
            <a:off x="338138" y="4027488"/>
            <a:ext cx="3590925" cy="2473325"/>
          </a:xfrm>
          <a:prstGeom prst="rect">
            <a:avLst/>
          </a:prstGeom>
          <a:noFill/>
          <a:ln w="9525">
            <a:noFill/>
            <a:miter lim="800000"/>
            <a:headEnd/>
            <a:tailEnd/>
          </a:ln>
        </p:spPr>
      </p:pic>
      <p:pic>
        <p:nvPicPr>
          <p:cNvPr id="72710" name="Picture 8"/>
          <p:cNvPicPr>
            <a:picLocks noChangeAspect="1" noChangeArrowheads="1"/>
          </p:cNvPicPr>
          <p:nvPr/>
        </p:nvPicPr>
        <p:blipFill>
          <a:blip r:embed="rId4"/>
          <a:srcRect/>
          <a:stretch>
            <a:fillRect/>
          </a:stretch>
        </p:blipFill>
        <p:spPr bwMode="auto">
          <a:xfrm>
            <a:off x="4286250" y="4143375"/>
            <a:ext cx="4500563" cy="176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3"/>
          <p:cNvGrpSpPr>
            <a:grpSpLocks/>
          </p:cNvGrpSpPr>
          <p:nvPr/>
        </p:nvGrpSpPr>
        <p:grpSpPr bwMode="auto">
          <a:xfrm>
            <a:off x="160338" y="65088"/>
            <a:ext cx="8769350" cy="6721475"/>
            <a:chOff x="256" y="56"/>
            <a:chExt cx="5768" cy="4178"/>
          </a:xfrm>
        </p:grpSpPr>
        <p:pic>
          <p:nvPicPr>
            <p:cNvPr id="73744" name="Picture 4" descr="Table_blue-red"/>
            <p:cNvPicPr>
              <a:picLocks noChangeAspect="1" noChangeArrowheads="1"/>
            </p:cNvPicPr>
            <p:nvPr/>
          </p:nvPicPr>
          <p:blipFill>
            <a:blip r:embed="rId2"/>
            <a:srcRect/>
            <a:stretch>
              <a:fillRect/>
            </a:stretch>
          </p:blipFill>
          <p:spPr bwMode="auto">
            <a:xfrm>
              <a:off x="256" y="56"/>
              <a:ext cx="5768" cy="4178"/>
            </a:xfrm>
            <a:prstGeom prst="rect">
              <a:avLst/>
            </a:prstGeom>
            <a:noFill/>
            <a:ln w="9525">
              <a:noFill/>
              <a:miter lim="800000"/>
              <a:headEnd/>
              <a:tailEnd/>
            </a:ln>
          </p:spPr>
        </p:pic>
        <p:sp>
          <p:nvSpPr>
            <p:cNvPr id="73745" name="Rectangle 5"/>
            <p:cNvSpPr>
              <a:spLocks noChangeArrowheads="1"/>
            </p:cNvSpPr>
            <p:nvPr/>
          </p:nvSpPr>
          <p:spPr bwMode="auto">
            <a:xfrm>
              <a:off x="1872" y="3736"/>
              <a:ext cx="1520" cy="498"/>
            </a:xfrm>
            <a:prstGeom prst="rect">
              <a:avLst/>
            </a:prstGeom>
            <a:solidFill>
              <a:schemeClr val="bg1"/>
            </a:solidFill>
            <a:ln w="9525">
              <a:noFill/>
              <a:miter lim="800000"/>
              <a:headEnd/>
              <a:tailEnd/>
            </a:ln>
          </p:spPr>
          <p:txBody>
            <a:bodyPr wrap="none" anchor="ctr"/>
            <a:lstStyle/>
            <a:p>
              <a:endParaRPr lang="es-ES"/>
            </a:p>
          </p:txBody>
        </p:sp>
        <p:sp>
          <p:nvSpPr>
            <p:cNvPr id="73746" name="Rectangle 6"/>
            <p:cNvSpPr>
              <a:spLocks noChangeArrowheads="1"/>
            </p:cNvSpPr>
            <p:nvPr/>
          </p:nvSpPr>
          <p:spPr bwMode="auto">
            <a:xfrm>
              <a:off x="367" y="1696"/>
              <a:ext cx="313" cy="976"/>
            </a:xfrm>
            <a:prstGeom prst="rect">
              <a:avLst/>
            </a:prstGeom>
            <a:solidFill>
              <a:schemeClr val="bg1"/>
            </a:solidFill>
            <a:ln w="9525">
              <a:noFill/>
              <a:miter lim="800000"/>
              <a:headEnd/>
              <a:tailEnd/>
            </a:ln>
          </p:spPr>
          <p:txBody>
            <a:bodyPr wrap="none" anchor="ctr"/>
            <a:lstStyle/>
            <a:p>
              <a:endParaRPr lang="es-ES"/>
            </a:p>
          </p:txBody>
        </p:sp>
      </p:grpSp>
      <p:grpSp>
        <p:nvGrpSpPr>
          <p:cNvPr id="73731" name="Group 8"/>
          <p:cNvGrpSpPr>
            <a:grpSpLocks/>
          </p:cNvGrpSpPr>
          <p:nvPr/>
        </p:nvGrpSpPr>
        <p:grpSpPr bwMode="auto">
          <a:xfrm>
            <a:off x="990600" y="6400800"/>
            <a:ext cx="1536700" cy="461963"/>
            <a:chOff x="2185" y="169"/>
            <a:chExt cx="984" cy="291"/>
          </a:xfrm>
        </p:grpSpPr>
        <p:sp>
          <p:nvSpPr>
            <p:cNvPr id="73742" name="Text Box 9"/>
            <p:cNvSpPr txBox="1">
              <a:spLocks noChangeArrowheads="1"/>
            </p:cNvSpPr>
            <p:nvPr/>
          </p:nvSpPr>
          <p:spPr bwMode="auto">
            <a:xfrm>
              <a:off x="2185" y="169"/>
              <a:ext cx="932" cy="291"/>
            </a:xfrm>
            <a:prstGeom prst="rect">
              <a:avLst/>
            </a:prstGeom>
            <a:solidFill>
              <a:schemeClr val="bg1"/>
            </a:solidFill>
            <a:ln w="9525">
              <a:noFill/>
              <a:miter lim="800000"/>
              <a:headEnd/>
              <a:tailEnd/>
            </a:ln>
          </p:spPr>
          <p:txBody>
            <a:bodyPr>
              <a:spAutoFit/>
            </a:bodyPr>
            <a:lstStyle/>
            <a:p>
              <a:pPr>
                <a:spcBef>
                  <a:spcPct val="50000"/>
                </a:spcBef>
              </a:pPr>
              <a:r>
                <a:rPr lang="en-GB" sz="2400">
                  <a:latin typeface="Helvetica"/>
                </a:rPr>
                <a:t>neutrons</a:t>
              </a:r>
              <a:endParaRPr lang="it-IT" sz="2400">
                <a:latin typeface="Helvetica"/>
              </a:endParaRPr>
            </a:p>
          </p:txBody>
        </p:sp>
        <p:sp>
          <p:nvSpPr>
            <p:cNvPr id="73743" name="Line 10"/>
            <p:cNvSpPr>
              <a:spLocks noChangeShapeType="1"/>
            </p:cNvSpPr>
            <p:nvPr/>
          </p:nvSpPr>
          <p:spPr bwMode="auto">
            <a:xfrm>
              <a:off x="2185" y="216"/>
              <a:ext cx="984" cy="0"/>
            </a:xfrm>
            <a:prstGeom prst="line">
              <a:avLst/>
            </a:prstGeom>
            <a:noFill/>
            <a:ln w="76200">
              <a:solidFill>
                <a:schemeClr val="tx1"/>
              </a:solidFill>
              <a:round/>
              <a:headEnd/>
              <a:tailEnd type="triangle" w="med" len="med"/>
            </a:ln>
          </p:spPr>
          <p:txBody>
            <a:bodyPr/>
            <a:lstStyle/>
            <a:p>
              <a:endParaRPr lang="de-DE"/>
            </a:p>
          </p:txBody>
        </p:sp>
      </p:grpSp>
      <p:grpSp>
        <p:nvGrpSpPr>
          <p:cNvPr id="73732" name="Group 11"/>
          <p:cNvGrpSpPr>
            <a:grpSpLocks/>
          </p:cNvGrpSpPr>
          <p:nvPr/>
        </p:nvGrpSpPr>
        <p:grpSpPr bwMode="auto">
          <a:xfrm>
            <a:off x="119063" y="3571875"/>
            <a:ext cx="522287" cy="1562100"/>
            <a:chOff x="4152" y="3138"/>
            <a:chExt cx="357" cy="984"/>
          </a:xfrm>
        </p:grpSpPr>
        <p:sp>
          <p:nvSpPr>
            <p:cNvPr id="73740" name="Text Box 12"/>
            <p:cNvSpPr txBox="1">
              <a:spLocks noChangeArrowheads="1"/>
            </p:cNvSpPr>
            <p:nvPr/>
          </p:nvSpPr>
          <p:spPr bwMode="auto">
            <a:xfrm rot="-5400000">
              <a:off x="3865" y="3477"/>
              <a:ext cx="932" cy="357"/>
            </a:xfrm>
            <a:prstGeom prst="rect">
              <a:avLst/>
            </a:prstGeom>
            <a:solidFill>
              <a:schemeClr val="bg1"/>
            </a:solidFill>
            <a:ln w="9525">
              <a:noFill/>
              <a:miter lim="800000"/>
              <a:headEnd/>
              <a:tailEnd/>
            </a:ln>
          </p:spPr>
          <p:txBody>
            <a:bodyPr>
              <a:spAutoFit/>
            </a:bodyPr>
            <a:lstStyle/>
            <a:p>
              <a:pPr>
                <a:spcBef>
                  <a:spcPct val="50000"/>
                </a:spcBef>
              </a:pPr>
              <a:r>
                <a:rPr lang="en-GB" sz="2800">
                  <a:latin typeface="Helvetica"/>
                </a:rPr>
                <a:t> </a:t>
              </a:r>
              <a:r>
                <a:rPr lang="en-GB" sz="2400">
                  <a:latin typeface="Helvetica"/>
                </a:rPr>
                <a:t>protons</a:t>
              </a:r>
              <a:endParaRPr lang="it-IT" sz="2800">
                <a:latin typeface="Helvetica"/>
              </a:endParaRPr>
            </a:p>
          </p:txBody>
        </p:sp>
        <p:sp>
          <p:nvSpPr>
            <p:cNvPr id="73741" name="Line 13"/>
            <p:cNvSpPr>
              <a:spLocks noChangeShapeType="1"/>
            </p:cNvSpPr>
            <p:nvPr/>
          </p:nvSpPr>
          <p:spPr bwMode="auto">
            <a:xfrm rot="-5400000">
              <a:off x="3730" y="3630"/>
              <a:ext cx="984" cy="0"/>
            </a:xfrm>
            <a:prstGeom prst="line">
              <a:avLst/>
            </a:prstGeom>
            <a:noFill/>
            <a:ln w="76200">
              <a:solidFill>
                <a:schemeClr val="tx1"/>
              </a:solidFill>
              <a:round/>
              <a:headEnd/>
              <a:tailEnd type="triangle" w="med" len="med"/>
            </a:ln>
          </p:spPr>
          <p:txBody>
            <a:bodyPr/>
            <a:lstStyle/>
            <a:p>
              <a:endParaRPr lang="de-DE"/>
            </a:p>
          </p:txBody>
        </p:sp>
      </p:grpSp>
      <p:sp>
        <p:nvSpPr>
          <p:cNvPr id="73733" name="Text Box 14"/>
          <p:cNvSpPr txBox="1">
            <a:spLocks noChangeArrowheads="1"/>
          </p:cNvSpPr>
          <p:nvPr/>
        </p:nvSpPr>
        <p:spPr bwMode="auto">
          <a:xfrm>
            <a:off x="7742238" y="1785938"/>
            <a:ext cx="1258887" cy="523875"/>
          </a:xfrm>
          <a:prstGeom prst="rect">
            <a:avLst/>
          </a:prstGeom>
          <a:solidFill>
            <a:schemeClr val="bg1"/>
          </a:solidFill>
          <a:ln w="9525">
            <a:noFill/>
            <a:miter lim="800000"/>
            <a:headEnd/>
            <a:tailEnd/>
          </a:ln>
        </p:spPr>
        <p:txBody>
          <a:bodyPr>
            <a:spAutoFit/>
          </a:bodyPr>
          <a:lstStyle/>
          <a:p>
            <a:pPr>
              <a:spcBef>
                <a:spcPct val="50000"/>
              </a:spcBef>
            </a:pPr>
            <a:r>
              <a:rPr lang="en-GB" sz="1400" b="1">
                <a:latin typeface="Helvetica"/>
              </a:rPr>
              <a:t>Neutron drip-line</a:t>
            </a:r>
            <a:endParaRPr lang="it-IT" sz="1400" b="1">
              <a:latin typeface="Helvetica"/>
            </a:endParaRPr>
          </a:p>
        </p:txBody>
      </p:sp>
      <p:sp>
        <p:nvSpPr>
          <p:cNvPr id="73734" name="Text Box 15"/>
          <p:cNvSpPr txBox="1">
            <a:spLocks noChangeArrowheads="1"/>
          </p:cNvSpPr>
          <p:nvPr/>
        </p:nvSpPr>
        <p:spPr bwMode="auto">
          <a:xfrm>
            <a:off x="4200525" y="1304925"/>
            <a:ext cx="931863" cy="522288"/>
          </a:xfrm>
          <a:prstGeom prst="rect">
            <a:avLst/>
          </a:prstGeom>
          <a:solidFill>
            <a:schemeClr val="bg1"/>
          </a:solidFill>
          <a:ln w="9525">
            <a:noFill/>
            <a:miter lim="800000"/>
            <a:headEnd/>
            <a:tailEnd/>
          </a:ln>
        </p:spPr>
        <p:txBody>
          <a:bodyPr>
            <a:spAutoFit/>
          </a:bodyPr>
          <a:lstStyle/>
          <a:p>
            <a:pPr>
              <a:spcBef>
                <a:spcPct val="50000"/>
              </a:spcBef>
            </a:pPr>
            <a:r>
              <a:rPr lang="en-GB" sz="1400" b="1">
                <a:latin typeface="Helvetica"/>
              </a:rPr>
              <a:t>Proton drip-line</a:t>
            </a:r>
            <a:endParaRPr lang="it-IT" sz="1400" b="1">
              <a:latin typeface="Helvetica"/>
            </a:endParaRPr>
          </a:p>
        </p:txBody>
      </p:sp>
      <p:sp>
        <p:nvSpPr>
          <p:cNvPr id="73735" name="30 CuadroTexto"/>
          <p:cNvSpPr txBox="1">
            <a:spLocks noChangeArrowheads="1"/>
          </p:cNvSpPr>
          <p:nvPr/>
        </p:nvSpPr>
        <p:spPr bwMode="auto">
          <a:xfrm>
            <a:off x="285750" y="1347788"/>
            <a:ext cx="3643313" cy="1938337"/>
          </a:xfrm>
          <a:prstGeom prst="rect">
            <a:avLst/>
          </a:prstGeom>
          <a:noFill/>
          <a:ln w="9525">
            <a:noFill/>
            <a:miter lim="800000"/>
            <a:headEnd/>
            <a:tailEnd/>
          </a:ln>
        </p:spPr>
        <p:txBody>
          <a:bodyPr>
            <a:spAutoFit/>
          </a:bodyPr>
          <a:lstStyle/>
          <a:p>
            <a:pPr algn="l"/>
            <a:r>
              <a:rPr lang="en-US" sz="2400">
                <a:solidFill>
                  <a:srgbClr val="FF0000"/>
                </a:solidFill>
              </a:rPr>
              <a:t>More than 26 LoI:</a:t>
            </a:r>
          </a:p>
          <a:p>
            <a:pPr algn="l">
              <a:buFont typeface="Arial" pitchFamily="34" charset="0"/>
              <a:buChar char="•"/>
            </a:pPr>
            <a:r>
              <a:rPr lang="en-US" sz="1600">
                <a:solidFill>
                  <a:srgbClr val="FF0000"/>
                </a:solidFill>
              </a:rPr>
              <a:t>Highly Excited Collective Modes.</a:t>
            </a:r>
          </a:p>
          <a:p>
            <a:pPr algn="l">
              <a:buFont typeface="Arial" pitchFamily="34" charset="0"/>
              <a:buChar char="•"/>
            </a:pPr>
            <a:r>
              <a:rPr lang="en-US" sz="1600">
                <a:solidFill>
                  <a:srgbClr val="FF0000"/>
                </a:solidFill>
              </a:rPr>
              <a:t>Proton rich mirror nuclei populated by transfer reactions.</a:t>
            </a:r>
          </a:p>
          <a:p>
            <a:pPr algn="l">
              <a:buFont typeface="Arial" pitchFamily="34" charset="0"/>
              <a:buChar char="•"/>
            </a:pPr>
            <a:r>
              <a:rPr lang="en-US" sz="1600">
                <a:solidFill>
                  <a:srgbClr val="FF0000"/>
                </a:solidFill>
              </a:rPr>
              <a:t>Order-Chaos transition in </a:t>
            </a:r>
            <a:br>
              <a:rPr lang="en-US" sz="1600">
                <a:solidFill>
                  <a:srgbClr val="FF0000"/>
                </a:solidFill>
              </a:rPr>
            </a:br>
            <a:r>
              <a:rPr lang="en-US" sz="1600">
                <a:solidFill>
                  <a:srgbClr val="FF0000"/>
                </a:solidFill>
              </a:rPr>
              <a:t>warm rotating nuclei.</a:t>
            </a:r>
            <a:br>
              <a:rPr lang="en-US" sz="1600">
                <a:solidFill>
                  <a:srgbClr val="FF0000"/>
                </a:solidFill>
              </a:rPr>
            </a:br>
            <a:endParaRPr lang="en-US" sz="1600">
              <a:solidFill>
                <a:srgbClr val="FF0000"/>
              </a:solidFill>
            </a:endParaRPr>
          </a:p>
        </p:txBody>
      </p:sp>
      <p:sp>
        <p:nvSpPr>
          <p:cNvPr id="32" name="31 Rectángulo"/>
          <p:cNvSpPr/>
          <p:nvPr/>
        </p:nvSpPr>
        <p:spPr>
          <a:xfrm>
            <a:off x="7000875" y="2714625"/>
            <a:ext cx="1214438" cy="500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sp>
        <p:nvSpPr>
          <p:cNvPr id="73737" name="Text Box 21"/>
          <p:cNvSpPr txBox="1">
            <a:spLocks noChangeArrowheads="1"/>
          </p:cNvSpPr>
          <p:nvPr/>
        </p:nvSpPr>
        <p:spPr bwMode="auto">
          <a:xfrm>
            <a:off x="4857750" y="3616325"/>
            <a:ext cx="4286250" cy="3170238"/>
          </a:xfrm>
          <a:prstGeom prst="rect">
            <a:avLst/>
          </a:prstGeom>
          <a:solidFill>
            <a:schemeClr val="bg1"/>
          </a:solidFill>
          <a:ln w="25400">
            <a:solidFill>
              <a:schemeClr val="bg1"/>
            </a:solidFill>
            <a:miter lim="800000"/>
            <a:headEnd/>
            <a:tailEnd/>
          </a:ln>
        </p:spPr>
        <p:txBody>
          <a:bodyPr>
            <a:spAutoFit/>
          </a:bodyPr>
          <a:lstStyle/>
          <a:p>
            <a:pPr algn="l">
              <a:spcBef>
                <a:spcPct val="50000"/>
              </a:spcBef>
              <a:buFont typeface="Arial" pitchFamily="34" charset="0"/>
              <a:buChar char="•"/>
            </a:pPr>
            <a:r>
              <a:rPr lang="en-GB" sz="1600">
                <a:solidFill>
                  <a:srgbClr val="FF0000"/>
                </a:solidFill>
                <a:latin typeface="Helvetica"/>
              </a:rPr>
              <a:t>Evolution of collectivity and dynamical Symmetries in the rare earths</a:t>
            </a:r>
          </a:p>
          <a:p>
            <a:pPr algn="l">
              <a:spcBef>
                <a:spcPct val="50000"/>
              </a:spcBef>
              <a:buFont typeface="Arial" pitchFamily="34" charset="0"/>
              <a:buChar char="•"/>
            </a:pPr>
            <a:r>
              <a:rPr lang="en-GB" sz="1600">
                <a:solidFill>
                  <a:srgbClr val="FF0000"/>
                </a:solidFill>
                <a:latin typeface="Helvetica"/>
              </a:rPr>
              <a:t>Mixed-symmetry states</a:t>
            </a:r>
          </a:p>
          <a:p>
            <a:pPr algn="l">
              <a:spcBef>
                <a:spcPct val="50000"/>
              </a:spcBef>
              <a:buFont typeface="Arial" pitchFamily="34" charset="0"/>
              <a:buChar char="•"/>
            </a:pPr>
            <a:r>
              <a:rPr lang="en-GB" sz="1600">
                <a:solidFill>
                  <a:srgbClr val="FF0000"/>
                </a:solidFill>
                <a:latin typeface="Helvetica"/>
              </a:rPr>
              <a:t>Quenching of the N=82 shell gap in n-rich nuclei</a:t>
            </a:r>
          </a:p>
          <a:p>
            <a:pPr algn="l">
              <a:spcBef>
                <a:spcPct val="50000"/>
              </a:spcBef>
              <a:buFont typeface="Arial" pitchFamily="34" charset="0"/>
              <a:buChar char="•"/>
            </a:pPr>
            <a:r>
              <a:rPr lang="en-GB" sz="1600">
                <a:solidFill>
                  <a:srgbClr val="FF0000"/>
                </a:solidFill>
                <a:latin typeface="Helvetica"/>
              </a:rPr>
              <a:t>N=50 shell gap: lifetimes, new excited states</a:t>
            </a:r>
          </a:p>
          <a:p>
            <a:pPr algn="l">
              <a:spcBef>
                <a:spcPct val="50000"/>
              </a:spcBef>
              <a:buFont typeface="Arial" pitchFamily="34" charset="0"/>
              <a:buChar char="•"/>
            </a:pPr>
            <a:r>
              <a:rPr lang="en-GB" sz="1600">
                <a:solidFill>
                  <a:srgbClr val="FF0000"/>
                </a:solidFill>
                <a:latin typeface="Helvetica"/>
              </a:rPr>
              <a:t>Spectroscopy and lifetimes in the n-rich region A~60, N</a:t>
            </a:r>
            <a:r>
              <a:rPr lang="en-GB" sz="1600">
                <a:solidFill>
                  <a:srgbClr val="FF0000"/>
                </a:solidFill>
              </a:rPr>
              <a:t>~40</a:t>
            </a:r>
          </a:p>
          <a:p>
            <a:pPr algn="l">
              <a:spcBef>
                <a:spcPct val="50000"/>
              </a:spcBef>
              <a:buFont typeface="Arial" pitchFamily="34" charset="0"/>
              <a:buChar char="•"/>
            </a:pPr>
            <a:r>
              <a:rPr lang="en-GB" sz="1600">
                <a:solidFill>
                  <a:srgbClr val="FF0000"/>
                </a:solidFill>
                <a:latin typeface="Helvetica"/>
              </a:rPr>
              <a:t>Lifetimes in the region of the island of inversion</a:t>
            </a:r>
            <a:endParaRPr lang="it-IT" sz="1600">
              <a:solidFill>
                <a:srgbClr val="FF0000"/>
              </a:solidFill>
              <a:latin typeface="Helvetica"/>
            </a:endParaRPr>
          </a:p>
        </p:txBody>
      </p:sp>
      <p:sp>
        <p:nvSpPr>
          <p:cNvPr id="41" name="40 Rectángulo"/>
          <p:cNvSpPr/>
          <p:nvPr/>
        </p:nvSpPr>
        <p:spPr>
          <a:xfrm>
            <a:off x="5286375" y="642938"/>
            <a:ext cx="1143000"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sp>
        <p:nvSpPr>
          <p:cNvPr id="73739" name="Text Box 7"/>
          <p:cNvSpPr txBox="1">
            <a:spLocks noChangeArrowheads="1"/>
          </p:cNvSpPr>
          <p:nvPr/>
        </p:nvSpPr>
        <p:spPr bwMode="auto">
          <a:xfrm>
            <a:off x="214313" y="142875"/>
            <a:ext cx="6429375" cy="1077913"/>
          </a:xfrm>
          <a:prstGeom prst="rect">
            <a:avLst/>
          </a:prstGeom>
          <a:noFill/>
          <a:ln w="9525">
            <a:noFill/>
            <a:miter lim="800000"/>
            <a:headEnd/>
            <a:tailEnd/>
          </a:ln>
        </p:spPr>
        <p:txBody>
          <a:bodyPr>
            <a:spAutoFit/>
          </a:bodyPr>
          <a:lstStyle/>
          <a:p>
            <a:pPr algn="l">
              <a:spcBef>
                <a:spcPct val="50000"/>
              </a:spcBef>
            </a:pPr>
            <a:r>
              <a:rPr lang="en-US" b="1">
                <a:solidFill>
                  <a:srgbClr val="000066"/>
                </a:solidFill>
              </a:rPr>
              <a:t>AGATA demonstrator @ LNL Scientific programme</a:t>
            </a:r>
            <a:endParaRPr lang="it-IT" b="1">
              <a:solidFill>
                <a:srgbClr val="000066"/>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6"/>
          <p:cNvSpPr txBox="1">
            <a:spLocks noChangeArrowheads="1"/>
          </p:cNvSpPr>
          <p:nvPr/>
        </p:nvSpPr>
        <p:spPr bwMode="auto">
          <a:xfrm>
            <a:off x="5715000" y="3357563"/>
            <a:ext cx="3429000" cy="307975"/>
          </a:xfrm>
          <a:prstGeom prst="rect">
            <a:avLst/>
          </a:prstGeom>
          <a:noFill/>
          <a:ln w="9525">
            <a:noFill/>
            <a:miter lim="800000"/>
            <a:headEnd/>
            <a:tailEnd/>
          </a:ln>
        </p:spPr>
        <p:txBody>
          <a:bodyPr>
            <a:spAutoFit/>
          </a:bodyPr>
          <a:lstStyle/>
          <a:p>
            <a:pPr algn="l">
              <a:spcBef>
                <a:spcPct val="50000"/>
              </a:spcBef>
            </a:pPr>
            <a:r>
              <a:rPr lang="it-IT" sz="1400">
                <a:solidFill>
                  <a:srgbClr val="003300"/>
                </a:solidFill>
              </a:rPr>
              <a:t>T. Otsuka et al., PRL 95, 232502 (2005)</a:t>
            </a:r>
          </a:p>
        </p:txBody>
      </p:sp>
      <p:grpSp>
        <p:nvGrpSpPr>
          <p:cNvPr id="74755" name="Group 65"/>
          <p:cNvGrpSpPr>
            <a:grpSpLocks/>
          </p:cNvGrpSpPr>
          <p:nvPr/>
        </p:nvGrpSpPr>
        <p:grpSpPr bwMode="auto">
          <a:xfrm>
            <a:off x="142875" y="3829050"/>
            <a:ext cx="4498975" cy="2671763"/>
            <a:chOff x="196" y="2508"/>
            <a:chExt cx="3069" cy="1683"/>
          </a:xfrm>
        </p:grpSpPr>
        <p:pic>
          <p:nvPicPr>
            <p:cNvPr id="74762" name="Picture 24" descr="pf-g9"/>
            <p:cNvPicPr>
              <a:picLocks noChangeAspect="1" noChangeArrowheads="1"/>
            </p:cNvPicPr>
            <p:nvPr/>
          </p:nvPicPr>
          <p:blipFill>
            <a:blip r:embed="rId2"/>
            <a:srcRect/>
            <a:stretch>
              <a:fillRect/>
            </a:stretch>
          </p:blipFill>
          <p:spPr bwMode="auto">
            <a:xfrm>
              <a:off x="196" y="2545"/>
              <a:ext cx="1884" cy="1646"/>
            </a:xfrm>
            <a:prstGeom prst="rect">
              <a:avLst/>
            </a:prstGeom>
            <a:noFill/>
            <a:ln w="9525">
              <a:noFill/>
              <a:miter lim="800000"/>
              <a:headEnd/>
              <a:tailEnd/>
            </a:ln>
          </p:spPr>
        </p:pic>
        <p:sp>
          <p:nvSpPr>
            <p:cNvPr id="74763" name="Text Box 26"/>
            <p:cNvSpPr txBox="1">
              <a:spLocks noChangeArrowheads="1"/>
            </p:cNvSpPr>
            <p:nvPr/>
          </p:nvSpPr>
          <p:spPr bwMode="auto">
            <a:xfrm>
              <a:off x="2080" y="2508"/>
              <a:ext cx="1185" cy="465"/>
            </a:xfrm>
            <a:prstGeom prst="rect">
              <a:avLst/>
            </a:prstGeom>
            <a:noFill/>
            <a:ln w="9525" algn="ctr">
              <a:noFill/>
              <a:miter lim="800000"/>
              <a:headEnd/>
              <a:tailEnd/>
            </a:ln>
          </p:spPr>
          <p:txBody>
            <a:bodyPr wrap="none">
              <a:spAutoFit/>
            </a:bodyPr>
            <a:lstStyle/>
            <a:p>
              <a:pPr algn="l"/>
              <a:r>
                <a:rPr kumimoji="1" lang="en-US" altLang="ja-JP" sz="1400" b="1">
                  <a:ea typeface="MS Mincho" pitchFamily="49" charset="-128"/>
                  <a:cs typeface="Arial" pitchFamily="34" charset="0"/>
                </a:rPr>
                <a:t>GXPF1 interaction</a:t>
              </a:r>
            </a:p>
            <a:p>
              <a:pPr algn="l"/>
              <a:endParaRPr kumimoji="1" lang="en-US" altLang="ja-JP" sz="1400" b="1">
                <a:ea typeface="MS Mincho" pitchFamily="49" charset="-128"/>
                <a:cs typeface="Arial" pitchFamily="34" charset="0"/>
              </a:endParaRPr>
            </a:p>
            <a:p>
              <a:pPr algn="l"/>
              <a:r>
                <a:rPr kumimoji="1" lang="en-US" altLang="ja-JP" sz="1400" b="1">
                  <a:ea typeface="MS Mincho" pitchFamily="49" charset="-128"/>
                  <a:cs typeface="Arial" pitchFamily="34" charset="0"/>
                </a:rPr>
                <a:t>Ni isotopes</a:t>
              </a:r>
            </a:p>
          </p:txBody>
        </p:sp>
        <p:sp>
          <p:nvSpPr>
            <p:cNvPr id="74764" name="Line 57"/>
            <p:cNvSpPr>
              <a:spLocks noChangeShapeType="1"/>
            </p:cNvSpPr>
            <p:nvPr/>
          </p:nvSpPr>
          <p:spPr bwMode="auto">
            <a:xfrm>
              <a:off x="607" y="3937"/>
              <a:ext cx="1246" cy="0"/>
            </a:xfrm>
            <a:prstGeom prst="line">
              <a:avLst/>
            </a:prstGeom>
            <a:noFill/>
            <a:ln w="57150">
              <a:solidFill>
                <a:srgbClr val="CC00CC"/>
              </a:solidFill>
              <a:round/>
              <a:headEnd/>
              <a:tailEnd type="triangle" w="med" len="med"/>
            </a:ln>
          </p:spPr>
          <p:txBody>
            <a:bodyPr wrap="none">
              <a:spAutoFit/>
            </a:bodyPr>
            <a:lstStyle/>
            <a:p>
              <a:endParaRPr lang="de-DE"/>
            </a:p>
          </p:txBody>
        </p:sp>
        <p:sp>
          <p:nvSpPr>
            <p:cNvPr id="74765" name="Text Box 58"/>
            <p:cNvSpPr txBox="1">
              <a:spLocks noChangeArrowheads="1"/>
            </p:cNvSpPr>
            <p:nvPr/>
          </p:nvSpPr>
          <p:spPr bwMode="auto">
            <a:xfrm>
              <a:off x="743" y="3741"/>
              <a:ext cx="1013" cy="194"/>
            </a:xfrm>
            <a:prstGeom prst="rect">
              <a:avLst/>
            </a:prstGeom>
            <a:noFill/>
            <a:ln w="9525" algn="ctr">
              <a:noFill/>
              <a:miter lim="800000"/>
              <a:headEnd/>
              <a:tailEnd/>
            </a:ln>
          </p:spPr>
          <p:txBody>
            <a:bodyPr wrap="none">
              <a:spAutoFit/>
            </a:bodyPr>
            <a:lstStyle/>
            <a:p>
              <a:r>
                <a:rPr kumimoji="1" lang="en-US" altLang="ja-JP" sz="1400" b="1">
                  <a:solidFill>
                    <a:srgbClr val="CC00CC"/>
                  </a:solidFill>
                  <a:ea typeface="MS PGothic" pitchFamily="34" charset="-128"/>
                  <a:cs typeface="Arial" pitchFamily="34" charset="0"/>
                </a:rPr>
                <a:t>neutrons in </a:t>
              </a:r>
              <a:r>
                <a:rPr kumimoji="1" lang="en-US" altLang="ja-JP" sz="1400" b="1" i="1">
                  <a:solidFill>
                    <a:srgbClr val="CC00CC"/>
                  </a:solidFill>
                  <a:ea typeface="MS PGothic" pitchFamily="34" charset="-128"/>
                  <a:cs typeface="Arial" pitchFamily="34" charset="0"/>
                </a:rPr>
                <a:t>g</a:t>
              </a:r>
              <a:r>
                <a:rPr kumimoji="1" lang="en-US" altLang="ja-JP" sz="1400" b="1" baseline="-25000">
                  <a:solidFill>
                    <a:srgbClr val="CC00CC"/>
                  </a:solidFill>
                  <a:ea typeface="MS PGothic" pitchFamily="34" charset="-128"/>
                  <a:cs typeface="Arial" pitchFamily="34" charset="0"/>
                </a:rPr>
                <a:t>9/2</a:t>
              </a:r>
            </a:p>
          </p:txBody>
        </p:sp>
      </p:grpSp>
      <p:sp>
        <p:nvSpPr>
          <p:cNvPr id="74756" name="Text Box 63"/>
          <p:cNvSpPr txBox="1">
            <a:spLocks noChangeArrowheads="1"/>
          </p:cNvSpPr>
          <p:nvPr/>
        </p:nvSpPr>
        <p:spPr bwMode="auto">
          <a:xfrm>
            <a:off x="5929313" y="1214438"/>
            <a:ext cx="2417762" cy="1200150"/>
          </a:xfrm>
          <a:prstGeom prst="rect">
            <a:avLst/>
          </a:prstGeom>
          <a:noFill/>
          <a:ln w="9525">
            <a:noFill/>
            <a:miter lim="800000"/>
            <a:headEnd/>
            <a:tailEnd/>
          </a:ln>
        </p:spPr>
        <p:txBody>
          <a:bodyPr>
            <a:spAutoFit/>
          </a:bodyPr>
          <a:lstStyle/>
          <a:p>
            <a:pPr>
              <a:spcBef>
                <a:spcPct val="50000"/>
              </a:spcBef>
            </a:pPr>
            <a:r>
              <a:rPr kumimoji="1" lang="en-US" altLang="ja-JP" sz="1800">
                <a:ea typeface="MS PGothic" pitchFamily="34" charset="-128"/>
              </a:rPr>
              <a:t>Contribution of tensor interaction to the monopole term in  </a:t>
            </a:r>
            <a:br>
              <a:rPr kumimoji="1" lang="en-US" altLang="ja-JP" sz="1800">
                <a:ea typeface="MS PGothic" pitchFamily="34" charset="-128"/>
              </a:rPr>
            </a:br>
            <a:r>
              <a:rPr kumimoji="1" lang="en-US" altLang="ja-JP" sz="1800">
                <a:ea typeface="MS PGothic" pitchFamily="34" charset="-128"/>
              </a:rPr>
              <a:t>N=20, 50 and 82</a:t>
            </a:r>
            <a:endParaRPr kumimoji="1" lang="it-IT" sz="1800"/>
          </a:p>
        </p:txBody>
      </p:sp>
      <p:pic>
        <p:nvPicPr>
          <p:cNvPr id="74757" name="Picture 50"/>
          <p:cNvPicPr>
            <a:picLocks noChangeAspect="1" noChangeArrowheads="1"/>
          </p:cNvPicPr>
          <p:nvPr/>
        </p:nvPicPr>
        <p:blipFill>
          <a:blip r:embed="rId3"/>
          <a:srcRect/>
          <a:stretch>
            <a:fillRect/>
          </a:stretch>
        </p:blipFill>
        <p:spPr bwMode="auto">
          <a:xfrm>
            <a:off x="5043488" y="3714750"/>
            <a:ext cx="3529012" cy="2643188"/>
          </a:xfrm>
          <a:prstGeom prst="rect">
            <a:avLst/>
          </a:prstGeom>
          <a:noFill/>
          <a:ln w="9525">
            <a:noFill/>
            <a:miter lim="800000"/>
            <a:headEnd/>
            <a:tailEnd/>
          </a:ln>
        </p:spPr>
      </p:pic>
      <p:sp>
        <p:nvSpPr>
          <p:cNvPr id="74758" name="Text Box 41"/>
          <p:cNvSpPr txBox="1">
            <a:spLocks noChangeArrowheads="1"/>
          </p:cNvSpPr>
          <p:nvPr/>
        </p:nvSpPr>
        <p:spPr bwMode="auto">
          <a:xfrm>
            <a:off x="0" y="6478588"/>
            <a:ext cx="9144000" cy="307975"/>
          </a:xfrm>
          <a:prstGeom prst="rect">
            <a:avLst/>
          </a:prstGeom>
          <a:noFill/>
          <a:ln w="9525">
            <a:noFill/>
            <a:miter lim="800000"/>
            <a:headEnd/>
            <a:tailEnd/>
          </a:ln>
        </p:spPr>
        <p:txBody>
          <a:bodyPr>
            <a:spAutoFit/>
          </a:bodyPr>
          <a:lstStyle/>
          <a:p>
            <a:pPr algn="l">
              <a:spcBef>
                <a:spcPct val="50000"/>
              </a:spcBef>
            </a:pPr>
            <a:r>
              <a:rPr lang="it-IT" sz="1400" b="1"/>
              <a:t>C.Petrache, et al.,  E.Sahin, et al., R.Chapman et al., G. Duchêne et al., F.Azaiez et al., A.Gadea et al. </a:t>
            </a:r>
            <a:endParaRPr lang="en-GB" sz="1400" b="1"/>
          </a:p>
        </p:txBody>
      </p:sp>
      <p:pic>
        <p:nvPicPr>
          <p:cNvPr id="74759" name="Picture 11" descr="evolution-shell-modell"/>
          <p:cNvPicPr>
            <a:picLocks noChangeAspect="1" noChangeArrowheads="1"/>
          </p:cNvPicPr>
          <p:nvPr/>
        </p:nvPicPr>
        <p:blipFill>
          <a:blip r:embed="rId4">
            <a:lum bright="-6000" contrast="42000"/>
          </a:blip>
          <a:srcRect/>
          <a:stretch>
            <a:fillRect/>
          </a:stretch>
        </p:blipFill>
        <p:spPr bwMode="auto">
          <a:xfrm>
            <a:off x="71438" y="139700"/>
            <a:ext cx="5786437" cy="3717925"/>
          </a:xfrm>
          <a:prstGeom prst="rect">
            <a:avLst/>
          </a:prstGeom>
          <a:noFill/>
          <a:ln w="9525">
            <a:noFill/>
            <a:miter lim="800000"/>
            <a:headEnd/>
            <a:tailEnd/>
          </a:ln>
        </p:spPr>
      </p:pic>
      <p:sp>
        <p:nvSpPr>
          <p:cNvPr id="74760" name="Rectangle 4"/>
          <p:cNvSpPr>
            <a:spLocks noGrp="1" noChangeArrowheads="1"/>
          </p:cNvSpPr>
          <p:nvPr>
            <p:ph type="title"/>
          </p:nvPr>
        </p:nvSpPr>
        <p:spPr>
          <a:xfrm>
            <a:off x="0" y="-71438"/>
            <a:ext cx="9144000" cy="927101"/>
          </a:xfrm>
          <a:solidFill>
            <a:schemeClr val="bg1"/>
          </a:solidFill>
        </p:spPr>
        <p:txBody>
          <a:bodyPr/>
          <a:lstStyle/>
          <a:p>
            <a:pPr eaLnBrk="1" hangingPunct="1"/>
            <a:r>
              <a:rPr lang="en-GB" sz="3200" b="1" smtClean="0">
                <a:solidFill>
                  <a:srgbClr val="0000FF"/>
                </a:solidFill>
                <a:latin typeface="Arial" pitchFamily="34" charset="0"/>
              </a:rPr>
              <a:t>N=20, N=50 and N=82 Shell Gaps</a:t>
            </a:r>
            <a:endParaRPr lang="it-IT" sz="3200" b="1" smtClean="0">
              <a:solidFill>
                <a:srgbClr val="0000FF"/>
              </a:solidFill>
              <a:latin typeface="Arial" pitchFamily="34" charset="0"/>
            </a:endParaRPr>
          </a:p>
        </p:txBody>
      </p:sp>
      <p:sp>
        <p:nvSpPr>
          <p:cNvPr id="74761" name="Rechteck 22"/>
          <p:cNvSpPr>
            <a:spLocks noChangeArrowheads="1"/>
          </p:cNvSpPr>
          <p:nvPr/>
        </p:nvSpPr>
        <p:spPr bwMode="auto">
          <a:xfrm>
            <a:off x="3786188" y="785813"/>
            <a:ext cx="2286000" cy="1000125"/>
          </a:xfrm>
          <a:prstGeom prst="rect">
            <a:avLst/>
          </a:prstGeom>
          <a:solidFill>
            <a:schemeClr val="bg1"/>
          </a:solidFill>
          <a:ln w="9525" algn="ctr">
            <a:noFill/>
            <a:round/>
            <a:headEnd/>
            <a:tailEnd/>
          </a:ln>
        </p:spPr>
        <p:txBody>
          <a:bodyPr/>
          <a:lstStyle/>
          <a:p>
            <a:endParaRPr lang="de-DE" sz="2400" b="1">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Title 1"/>
          <p:cNvSpPr>
            <a:spLocks noGrp="1"/>
          </p:cNvSpPr>
          <p:nvPr>
            <p:ph type="title"/>
          </p:nvPr>
        </p:nvSpPr>
        <p:spPr>
          <a:xfrm>
            <a:off x="500063" y="0"/>
            <a:ext cx="8229600" cy="857250"/>
          </a:xfrm>
        </p:spPr>
        <p:txBody>
          <a:bodyPr/>
          <a:lstStyle/>
          <a:p>
            <a:pPr eaLnBrk="1" hangingPunct="1"/>
            <a:r>
              <a:rPr lang="en-US" sz="3600" b="1" smtClean="0">
                <a:solidFill>
                  <a:srgbClr val="0000FF"/>
                </a:solidFill>
                <a:latin typeface="Arial" pitchFamily="34" charset="0"/>
                <a:cs typeface="Arial" pitchFamily="34" charset="0"/>
              </a:rPr>
              <a:t>Single-Particle Behavior</a:t>
            </a:r>
          </a:p>
        </p:txBody>
      </p:sp>
      <p:sp>
        <p:nvSpPr>
          <p:cNvPr id="75779" name="Content Placeholder 2"/>
          <p:cNvSpPr>
            <a:spLocks noGrp="1"/>
          </p:cNvSpPr>
          <p:nvPr>
            <p:ph idx="1"/>
          </p:nvPr>
        </p:nvSpPr>
        <p:spPr>
          <a:xfrm>
            <a:off x="785813" y="857250"/>
            <a:ext cx="8229600" cy="895350"/>
          </a:xfrm>
        </p:spPr>
        <p:txBody>
          <a:bodyPr/>
          <a:lstStyle/>
          <a:p>
            <a:pPr eaLnBrk="1" hangingPunct="1">
              <a:buFont typeface="Arial" pitchFamily="34" charset="0"/>
              <a:buNone/>
            </a:pPr>
            <a:r>
              <a:rPr lang="en-US" sz="2000" i="1" smtClean="0"/>
              <a:t>Evolution of single-particle states with N/Z.</a:t>
            </a:r>
          </a:p>
          <a:p>
            <a:pPr eaLnBrk="1" hangingPunct="1">
              <a:buFont typeface="Arial" pitchFamily="34" charset="0"/>
              <a:buNone/>
            </a:pPr>
            <a:r>
              <a:rPr lang="en-US" sz="2000" i="1" smtClean="0"/>
              <a:t>Tests of large-scale shell model interactions: level energies and transition rates</a:t>
            </a:r>
          </a:p>
          <a:p>
            <a:pPr eaLnBrk="1" hangingPunct="1"/>
            <a:endParaRPr lang="en-US" sz="2000" smtClean="0"/>
          </a:p>
        </p:txBody>
      </p:sp>
      <p:sp>
        <p:nvSpPr>
          <p:cNvPr id="75780" name="Content Placeholder 2"/>
          <p:cNvSpPr txBox="1">
            <a:spLocks/>
          </p:cNvSpPr>
          <p:nvPr/>
        </p:nvSpPr>
        <p:spPr bwMode="auto">
          <a:xfrm>
            <a:off x="785813" y="1857375"/>
            <a:ext cx="5257800" cy="642938"/>
          </a:xfrm>
          <a:prstGeom prst="rect">
            <a:avLst/>
          </a:prstGeom>
          <a:noFill/>
          <a:ln w="9525">
            <a:noFill/>
            <a:miter lim="800000"/>
            <a:headEnd/>
            <a:tailEnd/>
          </a:ln>
        </p:spPr>
        <p:txBody>
          <a:bodyPr/>
          <a:lstStyle/>
          <a:p>
            <a:pPr marL="342900" indent="-342900" algn="l" defTabSz="457200">
              <a:spcBef>
                <a:spcPct val="20000"/>
              </a:spcBef>
              <a:buFont typeface="Arial" pitchFamily="34" charset="0"/>
              <a:buNone/>
            </a:pPr>
            <a:r>
              <a:rPr lang="en-US" sz="1800">
                <a:solidFill>
                  <a:srgbClr val="000000"/>
                </a:solidFill>
                <a:ea typeface="MS PGothic" pitchFamily="34" charset="-128"/>
                <a:cs typeface="Arial" pitchFamily="34" charset="0"/>
              </a:rPr>
              <a:t>Transition rates in </a:t>
            </a:r>
            <a:r>
              <a:rPr lang="en-US" sz="1800" baseline="30000">
                <a:solidFill>
                  <a:srgbClr val="000000"/>
                </a:solidFill>
                <a:ea typeface="MS PGothic" pitchFamily="34" charset="-128"/>
                <a:cs typeface="Arial" pitchFamily="34" charset="0"/>
              </a:rPr>
              <a:t>52</a:t>
            </a:r>
            <a:r>
              <a:rPr lang="en-US" sz="1800">
                <a:solidFill>
                  <a:srgbClr val="000000"/>
                </a:solidFill>
                <a:ea typeface="MS PGothic" pitchFamily="34" charset="-128"/>
                <a:cs typeface="Arial" pitchFamily="34" charset="0"/>
              </a:rPr>
              <a:t>Ca as a test of different shell model interactions. </a:t>
            </a:r>
          </a:p>
          <a:p>
            <a:pPr marL="342900" indent="-342900" algn="l" defTabSz="457200">
              <a:spcBef>
                <a:spcPct val="20000"/>
              </a:spcBef>
              <a:buFont typeface="Arial" pitchFamily="34" charset="0"/>
              <a:buChar char="•"/>
            </a:pPr>
            <a:endParaRPr lang="en-US" sz="2000">
              <a:solidFill>
                <a:srgbClr val="000000"/>
              </a:solidFill>
              <a:latin typeface="Calibri" pitchFamily="34" charset="0"/>
              <a:ea typeface="MS PGothic" pitchFamily="34" charset="-128"/>
              <a:cs typeface="Arial" pitchFamily="34" charset="0"/>
            </a:endParaRPr>
          </a:p>
        </p:txBody>
      </p:sp>
      <p:pic>
        <p:nvPicPr>
          <p:cNvPr id="75781" name="Picture 19" descr="kb3gxfp.png"/>
          <p:cNvPicPr>
            <a:picLocks noChangeAspect="1"/>
          </p:cNvPicPr>
          <p:nvPr/>
        </p:nvPicPr>
        <p:blipFill>
          <a:blip r:embed="rId2"/>
          <a:srcRect/>
          <a:stretch>
            <a:fillRect/>
          </a:stretch>
        </p:blipFill>
        <p:spPr bwMode="auto">
          <a:xfrm>
            <a:off x="6346825" y="1855788"/>
            <a:ext cx="2644775" cy="4849812"/>
          </a:xfrm>
          <a:prstGeom prst="rect">
            <a:avLst/>
          </a:prstGeom>
          <a:noFill/>
          <a:ln w="9525">
            <a:noFill/>
            <a:miter lim="800000"/>
            <a:headEnd/>
            <a:tailEnd/>
          </a:ln>
        </p:spPr>
      </p:pic>
      <p:sp>
        <p:nvSpPr>
          <p:cNvPr id="75782" name="Content Placeholder 2"/>
          <p:cNvSpPr txBox="1">
            <a:spLocks/>
          </p:cNvSpPr>
          <p:nvPr/>
        </p:nvSpPr>
        <p:spPr bwMode="auto">
          <a:xfrm>
            <a:off x="2428875" y="2643188"/>
            <a:ext cx="4000500" cy="1143000"/>
          </a:xfrm>
          <a:prstGeom prst="rect">
            <a:avLst/>
          </a:prstGeom>
          <a:noFill/>
          <a:ln w="9525">
            <a:noFill/>
            <a:miter lim="800000"/>
            <a:headEnd/>
            <a:tailEnd/>
          </a:ln>
        </p:spPr>
        <p:txBody>
          <a:bodyPr/>
          <a:lstStyle/>
          <a:p>
            <a:pPr marL="342900" indent="-342900" algn="l" defTabSz="457200">
              <a:lnSpc>
                <a:spcPct val="90000"/>
              </a:lnSpc>
              <a:spcBef>
                <a:spcPct val="20000"/>
              </a:spcBef>
              <a:buFont typeface="Arial" pitchFamily="34" charset="0"/>
              <a:buNone/>
            </a:pPr>
            <a:r>
              <a:rPr lang="en-US" sz="1800">
                <a:solidFill>
                  <a:schemeClr val="tx1"/>
                </a:solidFill>
                <a:ea typeface="MS PGothic" pitchFamily="34" charset="-128"/>
                <a:cs typeface="Arial" pitchFamily="34" charset="0"/>
              </a:rPr>
              <a:t>Studies of </a:t>
            </a:r>
            <a:r>
              <a:rPr lang="en-US" sz="1800" baseline="30000">
                <a:solidFill>
                  <a:schemeClr val="tx1"/>
                </a:solidFill>
                <a:ea typeface="MS PGothic" pitchFamily="34" charset="-128"/>
                <a:cs typeface="Arial" pitchFamily="34" charset="0"/>
              </a:rPr>
              <a:t>71-75</a:t>
            </a:r>
            <a:r>
              <a:rPr lang="en-US" sz="1800">
                <a:solidFill>
                  <a:schemeClr val="tx1"/>
                </a:solidFill>
                <a:ea typeface="MS PGothic" pitchFamily="34" charset="-128"/>
                <a:cs typeface="Arial" pitchFamily="34" charset="0"/>
              </a:rPr>
              <a:t>Cu to provide information concerning the tensor-driven monopole shifts in the vicinity of </a:t>
            </a:r>
            <a:r>
              <a:rPr lang="en-US" sz="1800" baseline="30000">
                <a:solidFill>
                  <a:schemeClr val="tx1"/>
                </a:solidFill>
                <a:ea typeface="MS PGothic" pitchFamily="34" charset="-128"/>
                <a:cs typeface="Arial" pitchFamily="34" charset="0"/>
              </a:rPr>
              <a:t>78</a:t>
            </a:r>
            <a:r>
              <a:rPr lang="en-US" sz="1800">
                <a:solidFill>
                  <a:schemeClr val="tx1"/>
                </a:solidFill>
                <a:ea typeface="MS PGothic" pitchFamily="34" charset="-128"/>
                <a:cs typeface="Arial" pitchFamily="34" charset="0"/>
              </a:rPr>
              <a:t>Ni</a:t>
            </a:r>
          </a:p>
          <a:p>
            <a:pPr marL="342900" indent="-342900" algn="l" defTabSz="457200">
              <a:lnSpc>
                <a:spcPct val="90000"/>
              </a:lnSpc>
              <a:spcBef>
                <a:spcPct val="20000"/>
              </a:spcBef>
              <a:buFont typeface="Arial" pitchFamily="34" charset="0"/>
              <a:buChar char="•"/>
            </a:pPr>
            <a:endParaRPr lang="en-US" sz="2000">
              <a:solidFill>
                <a:srgbClr val="000000"/>
              </a:solidFill>
              <a:latin typeface="Calibri" pitchFamily="34" charset="0"/>
              <a:ea typeface="MS PGothic" pitchFamily="34" charset="-128"/>
              <a:cs typeface="Arial" pitchFamily="34" charset="0"/>
            </a:endParaRPr>
          </a:p>
        </p:txBody>
      </p:sp>
      <p:sp>
        <p:nvSpPr>
          <p:cNvPr id="75783" name="Content Placeholder 2"/>
          <p:cNvSpPr txBox="1">
            <a:spLocks/>
          </p:cNvSpPr>
          <p:nvPr/>
        </p:nvSpPr>
        <p:spPr bwMode="auto">
          <a:xfrm>
            <a:off x="2428875" y="3857625"/>
            <a:ext cx="3857625" cy="714375"/>
          </a:xfrm>
          <a:prstGeom prst="rect">
            <a:avLst/>
          </a:prstGeom>
          <a:noFill/>
          <a:ln w="9525">
            <a:noFill/>
            <a:miter lim="800000"/>
            <a:headEnd/>
            <a:tailEnd/>
          </a:ln>
        </p:spPr>
        <p:txBody>
          <a:bodyPr/>
          <a:lstStyle/>
          <a:p>
            <a:pPr marL="342900" indent="-342900" algn="l" defTabSz="457200">
              <a:spcBef>
                <a:spcPct val="20000"/>
              </a:spcBef>
              <a:buFont typeface="Arial" pitchFamily="34" charset="0"/>
              <a:buNone/>
            </a:pPr>
            <a:r>
              <a:rPr lang="en-US" sz="1800">
                <a:solidFill>
                  <a:srgbClr val="000000"/>
                </a:solidFill>
                <a:ea typeface="MS PGothic" pitchFamily="34" charset="-128"/>
                <a:cs typeface="Arial" pitchFamily="34" charset="0"/>
              </a:rPr>
              <a:t>Transition rates around </a:t>
            </a:r>
            <a:r>
              <a:rPr lang="en-US" sz="1800" baseline="30000">
                <a:solidFill>
                  <a:srgbClr val="000000"/>
                </a:solidFill>
                <a:ea typeface="MS PGothic" pitchFamily="34" charset="-128"/>
                <a:cs typeface="Arial" pitchFamily="34" charset="0"/>
              </a:rPr>
              <a:t>132</a:t>
            </a:r>
            <a:r>
              <a:rPr lang="en-US" sz="1800">
                <a:solidFill>
                  <a:srgbClr val="000000"/>
                </a:solidFill>
                <a:ea typeface="MS PGothic" pitchFamily="34" charset="-128"/>
                <a:cs typeface="Arial" pitchFamily="34" charset="0"/>
              </a:rPr>
              <a:t>Sn as a probe of unusual behaviour of “d</a:t>
            </a:r>
            <a:r>
              <a:rPr lang="en-US" sz="1800" baseline="-25000">
                <a:solidFill>
                  <a:srgbClr val="000000"/>
                </a:solidFill>
                <a:ea typeface="MS PGothic" pitchFamily="34" charset="-128"/>
                <a:cs typeface="Arial" pitchFamily="34" charset="0"/>
              </a:rPr>
              <a:t>5/2</a:t>
            </a:r>
            <a:r>
              <a:rPr lang="en-US" sz="1800">
                <a:solidFill>
                  <a:srgbClr val="000000"/>
                </a:solidFill>
                <a:ea typeface="MS PGothic" pitchFamily="34" charset="-128"/>
                <a:cs typeface="Arial" pitchFamily="34" charset="0"/>
              </a:rPr>
              <a:t>” states in </a:t>
            </a:r>
            <a:r>
              <a:rPr lang="en-US" sz="1800" baseline="30000">
                <a:solidFill>
                  <a:srgbClr val="000000"/>
                </a:solidFill>
                <a:ea typeface="MS PGothic" pitchFamily="34" charset="-128"/>
                <a:cs typeface="Arial" pitchFamily="34" charset="0"/>
              </a:rPr>
              <a:t>133,135</a:t>
            </a:r>
            <a:r>
              <a:rPr lang="en-US" sz="1800">
                <a:solidFill>
                  <a:srgbClr val="000000"/>
                </a:solidFill>
                <a:ea typeface="MS PGothic" pitchFamily="34" charset="-128"/>
                <a:cs typeface="Arial" pitchFamily="34" charset="0"/>
              </a:rPr>
              <a:t>Sb</a:t>
            </a:r>
          </a:p>
        </p:txBody>
      </p:sp>
      <p:pic>
        <p:nvPicPr>
          <p:cNvPr id="75784" name="Picture 32" descr="cu.png"/>
          <p:cNvPicPr>
            <a:picLocks noChangeAspect="1"/>
          </p:cNvPicPr>
          <p:nvPr/>
        </p:nvPicPr>
        <p:blipFill>
          <a:blip r:embed="rId3"/>
          <a:srcRect/>
          <a:stretch>
            <a:fillRect/>
          </a:stretch>
        </p:blipFill>
        <p:spPr bwMode="auto">
          <a:xfrm>
            <a:off x="0" y="2857500"/>
            <a:ext cx="2355850" cy="2338388"/>
          </a:xfrm>
          <a:prstGeom prst="rect">
            <a:avLst/>
          </a:prstGeom>
          <a:noFill/>
          <a:ln w="9525">
            <a:noFill/>
            <a:miter lim="800000"/>
            <a:headEnd/>
            <a:tailEnd/>
          </a:ln>
        </p:spPr>
      </p:pic>
      <p:sp>
        <p:nvSpPr>
          <p:cNvPr id="75785" name="TextBox 33"/>
          <p:cNvSpPr txBox="1">
            <a:spLocks noChangeArrowheads="1"/>
          </p:cNvSpPr>
          <p:nvPr/>
        </p:nvSpPr>
        <p:spPr bwMode="auto">
          <a:xfrm>
            <a:off x="2500313" y="4786313"/>
            <a:ext cx="3500437" cy="646112"/>
          </a:xfrm>
          <a:prstGeom prst="rect">
            <a:avLst/>
          </a:prstGeom>
          <a:noFill/>
          <a:ln w="9525">
            <a:noFill/>
            <a:miter lim="800000"/>
            <a:headEnd/>
            <a:tailEnd/>
          </a:ln>
        </p:spPr>
        <p:txBody>
          <a:bodyPr>
            <a:spAutoFit/>
          </a:bodyPr>
          <a:lstStyle/>
          <a:p>
            <a:pPr defTabSz="457200"/>
            <a:r>
              <a:rPr lang="en-US" sz="1800" i="1">
                <a:solidFill>
                  <a:srgbClr val="3366FF"/>
                </a:solidFill>
                <a:latin typeface="Calibri" pitchFamily="34" charset="0"/>
                <a:ea typeface="MS PGothic" pitchFamily="34" charset="-128"/>
              </a:rPr>
              <a:t>Multi-nucleon transfer PRISMA</a:t>
            </a:r>
            <a:br>
              <a:rPr lang="en-US" sz="1800" i="1">
                <a:solidFill>
                  <a:srgbClr val="3366FF"/>
                </a:solidFill>
                <a:latin typeface="Calibri" pitchFamily="34" charset="0"/>
                <a:ea typeface="MS PGothic" pitchFamily="34" charset="-128"/>
              </a:rPr>
            </a:br>
            <a:r>
              <a:rPr lang="en-US" sz="1800" i="1">
                <a:solidFill>
                  <a:srgbClr val="3366FF"/>
                </a:solidFill>
                <a:latin typeface="Calibri" pitchFamily="34" charset="0"/>
                <a:ea typeface="MS PGothic" pitchFamily="34" charset="-128"/>
              </a:rPr>
              <a:t>RDDS Lifetimes</a:t>
            </a:r>
          </a:p>
        </p:txBody>
      </p:sp>
      <p:sp>
        <p:nvSpPr>
          <p:cNvPr id="75786" name="Content Placeholder 2"/>
          <p:cNvSpPr txBox="1">
            <a:spLocks/>
          </p:cNvSpPr>
          <p:nvPr/>
        </p:nvSpPr>
        <p:spPr bwMode="auto">
          <a:xfrm>
            <a:off x="928688" y="5715000"/>
            <a:ext cx="5000625" cy="428625"/>
          </a:xfrm>
          <a:prstGeom prst="rect">
            <a:avLst/>
          </a:prstGeom>
          <a:noFill/>
          <a:ln w="9525">
            <a:noFill/>
            <a:miter lim="800000"/>
            <a:headEnd/>
            <a:tailEnd/>
          </a:ln>
        </p:spPr>
        <p:txBody>
          <a:bodyPr/>
          <a:lstStyle/>
          <a:p>
            <a:pPr marL="342900" indent="-342900" algn="l" defTabSz="457200">
              <a:lnSpc>
                <a:spcPct val="90000"/>
              </a:lnSpc>
              <a:spcBef>
                <a:spcPct val="20000"/>
              </a:spcBef>
            </a:pPr>
            <a:r>
              <a:rPr lang="en-US" sz="1800">
                <a:solidFill>
                  <a:schemeClr val="tx1"/>
                </a:solidFill>
                <a:ea typeface="MS PGothic" pitchFamily="34" charset="-128"/>
                <a:cs typeface="Arial" pitchFamily="34" charset="0"/>
              </a:rPr>
              <a:t>Structure of n-rich nuclei in the vicinity of </a:t>
            </a:r>
            <a:r>
              <a:rPr lang="en-US" sz="1800" baseline="30000">
                <a:solidFill>
                  <a:schemeClr val="tx1"/>
                </a:solidFill>
                <a:ea typeface="MS PGothic" pitchFamily="34" charset="-128"/>
                <a:cs typeface="Arial" pitchFamily="34" charset="0"/>
              </a:rPr>
              <a:t>208</a:t>
            </a:r>
            <a:r>
              <a:rPr lang="en-US" sz="1800">
                <a:solidFill>
                  <a:schemeClr val="tx1"/>
                </a:solidFill>
                <a:ea typeface="MS PGothic" pitchFamily="34" charset="-128"/>
                <a:cs typeface="Arial" pitchFamily="34" charset="0"/>
              </a:rPr>
              <a:t>Pb</a:t>
            </a:r>
          </a:p>
        </p:txBody>
      </p:sp>
      <p:sp>
        <p:nvSpPr>
          <p:cNvPr id="75787" name="TextBox 33"/>
          <p:cNvSpPr txBox="1">
            <a:spLocks noChangeArrowheads="1"/>
          </p:cNvSpPr>
          <p:nvPr/>
        </p:nvSpPr>
        <p:spPr bwMode="auto">
          <a:xfrm>
            <a:off x="2500313" y="6000750"/>
            <a:ext cx="3500437" cy="369888"/>
          </a:xfrm>
          <a:prstGeom prst="rect">
            <a:avLst/>
          </a:prstGeom>
          <a:noFill/>
          <a:ln w="9525">
            <a:noFill/>
            <a:miter lim="800000"/>
            <a:headEnd/>
            <a:tailEnd/>
          </a:ln>
        </p:spPr>
        <p:txBody>
          <a:bodyPr>
            <a:spAutoFit/>
          </a:bodyPr>
          <a:lstStyle/>
          <a:p>
            <a:pPr defTabSz="457200"/>
            <a:r>
              <a:rPr lang="en-US" sz="1800" i="1">
                <a:solidFill>
                  <a:srgbClr val="3366FF"/>
                </a:solidFill>
                <a:latin typeface="Calibri" pitchFamily="34" charset="0"/>
                <a:ea typeface="MS PGothic" pitchFamily="34" charset="-128"/>
              </a:rPr>
              <a:t>Multi-nucleon transfer PRISMA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c11"/>
          <p:cNvPicPr>
            <a:picLocks noChangeAspect="1" noChangeArrowheads="1"/>
          </p:cNvPicPr>
          <p:nvPr/>
        </p:nvPicPr>
        <p:blipFill>
          <a:blip r:embed="rId3"/>
          <a:srcRect t="4713"/>
          <a:stretch>
            <a:fillRect/>
          </a:stretch>
        </p:blipFill>
        <p:spPr bwMode="auto">
          <a:xfrm>
            <a:off x="0" y="530225"/>
            <a:ext cx="9144000" cy="6470650"/>
          </a:xfrm>
          <a:prstGeom prst="rect">
            <a:avLst/>
          </a:prstGeom>
          <a:noFill/>
          <a:ln w="9525">
            <a:noFill/>
            <a:miter lim="800000"/>
            <a:headEnd/>
            <a:tailEnd/>
          </a:ln>
        </p:spPr>
      </p:pic>
      <p:sp>
        <p:nvSpPr>
          <p:cNvPr id="44035" name="Rectangle 3"/>
          <p:cNvSpPr>
            <a:spLocks noChangeArrowheads="1"/>
          </p:cNvSpPr>
          <p:nvPr/>
        </p:nvSpPr>
        <p:spPr bwMode="auto">
          <a:xfrm>
            <a:off x="2435225" y="920750"/>
            <a:ext cx="184150" cy="457200"/>
          </a:xfrm>
          <a:prstGeom prst="rect">
            <a:avLst/>
          </a:prstGeom>
          <a:noFill/>
          <a:ln w="9525">
            <a:noFill/>
            <a:miter lim="800000"/>
            <a:headEnd/>
            <a:tailEnd/>
          </a:ln>
        </p:spPr>
        <p:txBody>
          <a:bodyPr wrap="none" lIns="91430" tIns="45715" rIns="91430" bIns="45715">
            <a:spAutoFit/>
          </a:bodyPr>
          <a:lstStyle/>
          <a:p>
            <a:pPr algn="l" defTabSz="449263" eaLnBrk="0" hangingPunct="0"/>
            <a:endParaRPr lang="de-DE" sz="2400">
              <a:solidFill>
                <a:schemeClr val="tx1"/>
              </a:solidFill>
              <a:latin typeface="Times New Roman" pitchFamily="18" charset="0"/>
              <a:ea typeface="MS PGothic" pitchFamily="34" charset="-128"/>
            </a:endParaRPr>
          </a:p>
        </p:txBody>
      </p:sp>
      <p:pic>
        <p:nvPicPr>
          <p:cNvPr id="44036" name="Picture 5" descr="FAIR_V1"/>
          <p:cNvPicPr>
            <a:picLocks noChangeAspect="1" noChangeArrowheads="1"/>
          </p:cNvPicPr>
          <p:nvPr/>
        </p:nvPicPr>
        <p:blipFill>
          <a:blip r:embed="rId4"/>
          <a:srcRect l="9497" t="9251" r="17255"/>
          <a:stretch>
            <a:fillRect/>
          </a:stretch>
        </p:blipFill>
        <p:spPr bwMode="auto">
          <a:xfrm>
            <a:off x="0" y="811213"/>
            <a:ext cx="1066800" cy="831850"/>
          </a:xfrm>
          <a:prstGeom prst="rect">
            <a:avLst/>
          </a:prstGeom>
          <a:noFill/>
          <a:ln w="9525">
            <a:noFill/>
            <a:miter lim="800000"/>
            <a:headEnd/>
            <a:tailEnd/>
          </a:ln>
        </p:spPr>
      </p:pic>
      <p:pic>
        <p:nvPicPr>
          <p:cNvPr id="66566" name="Picture 6">
            <a:hlinkClick r:id="rId5" action="ppaction://hlinkfile"/>
          </p:cNvPr>
          <p:cNvPicPr>
            <a:picLocks noChangeAspect="1" noChangeArrowheads="1"/>
          </p:cNvPicPr>
          <p:nvPr/>
        </p:nvPicPr>
        <p:blipFill>
          <a:blip r:embed="rId6"/>
          <a:srcRect l="16167" t="7582" r="16393" b="3867"/>
          <a:stretch>
            <a:fillRect/>
          </a:stretch>
        </p:blipFill>
        <p:spPr bwMode="auto">
          <a:xfrm>
            <a:off x="6711950" y="3929063"/>
            <a:ext cx="244475" cy="241300"/>
          </a:xfrm>
          <a:prstGeom prst="rect">
            <a:avLst/>
          </a:prstGeom>
          <a:noFill/>
          <a:ln w="9525">
            <a:noFill/>
            <a:miter lim="800000"/>
            <a:headEnd/>
            <a:tailEnd/>
          </a:ln>
        </p:spPr>
      </p:pic>
      <p:sp>
        <p:nvSpPr>
          <p:cNvPr id="44038" name="Rectangle 7"/>
          <p:cNvSpPr>
            <a:spLocks noGrp="1" noChangeArrowheads="1"/>
          </p:cNvSpPr>
          <p:nvPr>
            <p:ph type="body" idx="4294967295"/>
          </p:nvPr>
        </p:nvSpPr>
        <p:spPr>
          <a:xfrm>
            <a:off x="131763" y="4298950"/>
            <a:ext cx="5027612" cy="2416175"/>
          </a:xfrm>
          <a:solidFill>
            <a:srgbClr val="FFFF00">
              <a:alpha val="32941"/>
            </a:srgbClr>
          </a:solidFill>
        </p:spPr>
        <p:txBody>
          <a:bodyPr lIns="0" tIns="0" rIns="0" bIns="0"/>
          <a:lstStyle/>
          <a:p>
            <a:pPr marL="431800" indent="-323850" defTabSz="449263" eaLnBrk="1" hangingPunct="1">
              <a:buFontTx/>
              <a:buNone/>
            </a:pPr>
            <a:r>
              <a:rPr lang="en-US" sz="2800" smtClean="0">
                <a:solidFill>
                  <a:srgbClr val="FF0000"/>
                </a:solidFill>
                <a:latin typeface="Comic Sans MS" pitchFamily="66" charset="0"/>
              </a:rPr>
              <a:t>Relativistic exotic beams</a:t>
            </a:r>
          </a:p>
          <a:p>
            <a:pPr marL="431800" indent="-323850" defTabSz="449263" eaLnBrk="1" hangingPunct="1"/>
            <a:r>
              <a:rPr lang="en-US" sz="2800" smtClean="0">
                <a:latin typeface="Comic Sans MS" pitchFamily="66" charset="0"/>
              </a:rPr>
              <a:t>Low intensity beams</a:t>
            </a:r>
          </a:p>
          <a:p>
            <a:pPr marL="431800" indent="-323850" defTabSz="449263" eaLnBrk="1" hangingPunct="1"/>
            <a:r>
              <a:rPr lang="en-US" sz="2800" smtClean="0">
                <a:latin typeface="Comic Sans MS" pitchFamily="66" charset="0"/>
              </a:rPr>
              <a:t>High backgrounds</a:t>
            </a:r>
          </a:p>
          <a:p>
            <a:pPr marL="431800" indent="-323850" defTabSz="449263" eaLnBrk="1" hangingPunct="1"/>
            <a:r>
              <a:rPr lang="en-US" sz="2800" smtClean="0">
                <a:latin typeface="Comic Sans MS" pitchFamily="66" charset="0"/>
              </a:rPr>
              <a:t>Large Doppler broadening</a:t>
            </a:r>
          </a:p>
          <a:p>
            <a:pPr marL="431800" indent="-323850" defTabSz="449263" eaLnBrk="1" hangingPunct="1"/>
            <a:r>
              <a:rPr lang="en-US" sz="2800" smtClean="0">
                <a:latin typeface="Comic Sans MS" pitchFamily="66" charset="0"/>
              </a:rPr>
              <a:t>High counting rates</a:t>
            </a:r>
          </a:p>
        </p:txBody>
      </p:sp>
      <p:sp>
        <p:nvSpPr>
          <p:cNvPr id="66568" name="Text Box 8"/>
          <p:cNvSpPr txBox="1">
            <a:spLocks noChangeArrowheads="1"/>
          </p:cNvSpPr>
          <p:nvPr/>
        </p:nvSpPr>
        <p:spPr bwMode="auto">
          <a:xfrm>
            <a:off x="5291138" y="4298950"/>
            <a:ext cx="3722687" cy="2408238"/>
          </a:xfrm>
          <a:prstGeom prst="rect">
            <a:avLst/>
          </a:prstGeom>
          <a:solidFill>
            <a:srgbClr val="FFFF00">
              <a:alpha val="32941"/>
            </a:srgbClr>
          </a:solidFill>
          <a:ln w="9525">
            <a:noFill/>
            <a:miter lim="800000"/>
            <a:headEnd/>
            <a:tailEnd/>
          </a:ln>
        </p:spPr>
        <p:txBody>
          <a:bodyPr wrap="none" lIns="82945" tIns="41473" rIns="82945" bIns="41473">
            <a:spAutoFit/>
          </a:bodyPr>
          <a:lstStyle/>
          <a:p>
            <a:pPr algn="l" defTabSz="407988"/>
            <a:r>
              <a:rPr lang="en-US" sz="2500">
                <a:solidFill>
                  <a:srgbClr val="FF0000"/>
                </a:solidFill>
                <a:latin typeface="Comic Sans MS" pitchFamily="66" charset="0"/>
                <a:ea typeface="Batang" pitchFamily="18" charset="-127"/>
              </a:rPr>
              <a:t>Need:</a:t>
            </a:r>
          </a:p>
          <a:p>
            <a:pPr algn="l" defTabSz="407988"/>
            <a:r>
              <a:rPr lang="en-US" sz="2500">
                <a:solidFill>
                  <a:schemeClr val="tx1"/>
                </a:solidFill>
                <a:latin typeface="Comic Sans MS" pitchFamily="66" charset="0"/>
                <a:ea typeface="Batang" pitchFamily="18" charset="-127"/>
              </a:rPr>
              <a:t>High efficiency</a:t>
            </a:r>
          </a:p>
          <a:p>
            <a:pPr algn="l" defTabSz="407988"/>
            <a:r>
              <a:rPr lang="en-US" sz="2500">
                <a:solidFill>
                  <a:schemeClr val="tx1"/>
                </a:solidFill>
                <a:latin typeface="Comic Sans MS" pitchFamily="66" charset="0"/>
                <a:ea typeface="Batang" pitchFamily="18" charset="-127"/>
              </a:rPr>
              <a:t>High sensitivity</a:t>
            </a:r>
          </a:p>
          <a:p>
            <a:pPr algn="l" defTabSz="407988"/>
            <a:r>
              <a:rPr lang="en-US" sz="2500">
                <a:solidFill>
                  <a:schemeClr val="tx1"/>
                </a:solidFill>
                <a:latin typeface="Comic Sans MS" pitchFamily="66" charset="0"/>
                <a:ea typeface="Batang" pitchFamily="18" charset="-127"/>
              </a:rPr>
              <a:t>High position resolution</a:t>
            </a:r>
          </a:p>
          <a:p>
            <a:pPr algn="l" defTabSz="407988"/>
            <a:r>
              <a:rPr lang="en-US" sz="2500">
                <a:solidFill>
                  <a:schemeClr val="tx1"/>
                </a:solidFill>
                <a:latin typeface="Comic Sans MS" pitchFamily="66" charset="0"/>
                <a:ea typeface="Batang" pitchFamily="18" charset="-127"/>
              </a:rPr>
              <a:t>High peak/total</a:t>
            </a:r>
          </a:p>
          <a:p>
            <a:pPr algn="l" defTabSz="407988"/>
            <a:r>
              <a:rPr lang="en-US" sz="2500">
                <a:solidFill>
                  <a:schemeClr val="tx1"/>
                </a:solidFill>
                <a:latin typeface="Comic Sans MS" pitchFamily="66" charset="0"/>
                <a:ea typeface="Batang" pitchFamily="18" charset="-127"/>
              </a:rPr>
              <a:t>High throughput</a:t>
            </a:r>
          </a:p>
        </p:txBody>
      </p:sp>
      <p:sp>
        <p:nvSpPr>
          <p:cNvPr id="44040" name="Text Box 9"/>
          <p:cNvSpPr txBox="1">
            <a:spLocks noChangeArrowheads="1"/>
          </p:cNvSpPr>
          <p:nvPr/>
        </p:nvSpPr>
        <p:spPr bwMode="auto">
          <a:xfrm>
            <a:off x="0" y="0"/>
            <a:ext cx="9158288" cy="523875"/>
          </a:xfrm>
          <a:prstGeom prst="rect">
            <a:avLst/>
          </a:prstGeom>
          <a:noFill/>
          <a:ln w="9525">
            <a:noFill/>
            <a:miter lim="800000"/>
            <a:headEnd/>
            <a:tailEnd/>
          </a:ln>
        </p:spPr>
        <p:txBody>
          <a:bodyPr>
            <a:spAutoFit/>
          </a:bodyPr>
          <a:lstStyle/>
          <a:p>
            <a:r>
              <a:rPr lang="en-US" sz="2800">
                <a:solidFill>
                  <a:schemeClr val="accent2"/>
                </a:solidFill>
              </a:rPr>
              <a:t>Example: High resolution </a:t>
            </a:r>
            <a:r>
              <a:rPr lang="en-US" sz="2800">
                <a:solidFill>
                  <a:schemeClr val="accent2"/>
                </a:solidFill>
                <a:latin typeface="Symbol" pitchFamily="18" charset="2"/>
              </a:rPr>
              <a:t>g</a:t>
            </a:r>
            <a:r>
              <a:rPr lang="en-US" sz="2800">
                <a:solidFill>
                  <a:schemeClr val="accent2"/>
                </a:solidFill>
              </a:rPr>
              <a:t>-spectroscopy at NUSTAR</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6566"/>
                                        </p:tgtEl>
                                        <p:attrNameLst>
                                          <p:attrName>style.visibility</p:attrName>
                                        </p:attrNameLst>
                                      </p:cBhvr>
                                      <p:to>
                                        <p:strVal val="visible"/>
                                      </p:to>
                                    </p:set>
                                    <p:anim calcmode="lin" valueType="num">
                                      <p:cBhvr additive="base">
                                        <p:cTn id="7" dur="3000" fill="hold"/>
                                        <p:tgtEl>
                                          <p:spTgt spid="66566"/>
                                        </p:tgtEl>
                                        <p:attrNameLst>
                                          <p:attrName>ppt_x</p:attrName>
                                        </p:attrNameLst>
                                      </p:cBhvr>
                                      <p:tavLst>
                                        <p:tav tm="0">
                                          <p:val>
                                            <p:strVal val="0-#ppt_w/2"/>
                                          </p:val>
                                        </p:tav>
                                        <p:tav tm="100000">
                                          <p:val>
                                            <p:strVal val="#ppt_x"/>
                                          </p:val>
                                        </p:tav>
                                      </p:tavLst>
                                    </p:anim>
                                    <p:anim calcmode="lin" valueType="num">
                                      <p:cBhvr additive="base">
                                        <p:cTn id="8" dur="3000" fill="hold"/>
                                        <p:tgtEl>
                                          <p:spTgt spid="66566"/>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1" presetClass="entr" presetSubtype="0" fill="hold" grpId="0" nodeType="afterEffect">
                                  <p:stCondLst>
                                    <p:cond delay="0"/>
                                  </p:stCondLst>
                                  <p:childTnLst>
                                    <p:set>
                                      <p:cBhvr>
                                        <p:cTn id="11" dur="1" fill="hold">
                                          <p:stCondLst>
                                            <p:cond delay="499"/>
                                          </p:stCondLst>
                                        </p:cTn>
                                        <p:tgtEl>
                                          <p:spTgt spid="66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title"/>
          </p:nvPr>
        </p:nvSpPr>
        <p:spPr>
          <a:xfrm>
            <a:off x="571500" y="-71438"/>
            <a:ext cx="8358188" cy="927101"/>
          </a:xfrm>
        </p:spPr>
        <p:txBody>
          <a:bodyPr/>
          <a:lstStyle/>
          <a:p>
            <a:pPr eaLnBrk="1" hangingPunct="1"/>
            <a:r>
              <a:rPr lang="en-GB" sz="3200" b="1" smtClean="0">
                <a:solidFill>
                  <a:srgbClr val="0000FF"/>
                </a:solidFill>
                <a:latin typeface="Arial" pitchFamily="34" charset="0"/>
              </a:rPr>
              <a:t>New magic numbers and shape evolution</a:t>
            </a:r>
            <a:endParaRPr lang="it-IT" sz="3200" b="1" smtClean="0">
              <a:solidFill>
                <a:srgbClr val="0000FF"/>
              </a:solidFill>
              <a:latin typeface="Arial" pitchFamily="34" charset="0"/>
            </a:endParaRPr>
          </a:p>
        </p:txBody>
      </p:sp>
      <p:sp>
        <p:nvSpPr>
          <p:cNvPr id="76803" name="Text Box 41"/>
          <p:cNvSpPr txBox="1">
            <a:spLocks noChangeArrowheads="1"/>
          </p:cNvSpPr>
          <p:nvPr/>
        </p:nvSpPr>
        <p:spPr bwMode="auto">
          <a:xfrm>
            <a:off x="0" y="6345238"/>
            <a:ext cx="9144000" cy="338137"/>
          </a:xfrm>
          <a:prstGeom prst="rect">
            <a:avLst/>
          </a:prstGeom>
          <a:noFill/>
          <a:ln w="9525">
            <a:noFill/>
            <a:miter lim="800000"/>
            <a:headEnd/>
            <a:tailEnd/>
          </a:ln>
        </p:spPr>
        <p:txBody>
          <a:bodyPr>
            <a:spAutoFit/>
          </a:bodyPr>
          <a:lstStyle/>
          <a:p>
            <a:pPr algn="l">
              <a:spcBef>
                <a:spcPct val="50000"/>
              </a:spcBef>
            </a:pPr>
            <a:r>
              <a:rPr lang="en-GB" sz="1600"/>
              <a:t>J.J.Valiente-Dobón et al., D.Mengoni et al., S.M.Lenzi et al., A. Görgen et al., A.D.M.Cullen et al., </a:t>
            </a:r>
          </a:p>
        </p:txBody>
      </p:sp>
      <p:pic>
        <p:nvPicPr>
          <p:cNvPr id="76804" name="21 Imagen" descr="efarnea-cvi08-v05.jpg"/>
          <p:cNvPicPr>
            <a:picLocks noChangeAspect="1"/>
          </p:cNvPicPr>
          <p:nvPr/>
        </p:nvPicPr>
        <p:blipFill>
          <a:blip r:embed="rId2"/>
          <a:srcRect/>
          <a:stretch>
            <a:fillRect/>
          </a:stretch>
        </p:blipFill>
        <p:spPr bwMode="auto">
          <a:xfrm>
            <a:off x="558800" y="1071563"/>
            <a:ext cx="2441575" cy="3041650"/>
          </a:xfrm>
          <a:prstGeom prst="rect">
            <a:avLst/>
          </a:prstGeom>
          <a:noFill/>
          <a:ln w="9525">
            <a:noFill/>
            <a:miter lim="800000"/>
            <a:headEnd/>
            <a:tailEnd/>
          </a:ln>
        </p:spPr>
      </p:pic>
      <p:grpSp>
        <p:nvGrpSpPr>
          <p:cNvPr id="76805" name="91 Grupo"/>
          <p:cNvGrpSpPr>
            <a:grpSpLocks/>
          </p:cNvGrpSpPr>
          <p:nvPr/>
        </p:nvGrpSpPr>
        <p:grpSpPr bwMode="auto">
          <a:xfrm>
            <a:off x="3836988" y="914400"/>
            <a:ext cx="4378325" cy="3586163"/>
            <a:chOff x="2693472" y="842944"/>
            <a:chExt cx="4378858" cy="3586188"/>
          </a:xfrm>
        </p:grpSpPr>
        <p:grpSp>
          <p:nvGrpSpPr>
            <p:cNvPr id="76810" name="32 Grupo"/>
            <p:cNvGrpSpPr>
              <a:grpSpLocks/>
            </p:cNvGrpSpPr>
            <p:nvPr/>
          </p:nvGrpSpPr>
          <p:grpSpPr bwMode="auto">
            <a:xfrm>
              <a:off x="3071802" y="857232"/>
              <a:ext cx="3500462" cy="3143272"/>
              <a:chOff x="3195828" y="1962136"/>
              <a:chExt cx="2752344" cy="2390408"/>
            </a:xfrm>
          </p:grpSpPr>
          <p:pic>
            <p:nvPicPr>
              <p:cNvPr id="76832" name="30 Imagen" descr="Chart_N32N40.jpg"/>
              <p:cNvPicPr>
                <a:picLocks noChangeAspect="1"/>
              </p:cNvPicPr>
              <p:nvPr/>
            </p:nvPicPr>
            <p:blipFill>
              <a:blip r:embed="rId3"/>
              <a:srcRect/>
              <a:stretch>
                <a:fillRect/>
              </a:stretch>
            </p:blipFill>
            <p:spPr bwMode="auto">
              <a:xfrm>
                <a:off x="3195828" y="2505456"/>
                <a:ext cx="2752344" cy="1847088"/>
              </a:xfrm>
              <a:prstGeom prst="rect">
                <a:avLst/>
              </a:prstGeom>
              <a:noFill/>
              <a:ln w="9525">
                <a:noFill/>
                <a:miter lim="800000"/>
                <a:headEnd/>
                <a:tailEnd/>
              </a:ln>
            </p:spPr>
          </p:pic>
          <p:pic>
            <p:nvPicPr>
              <p:cNvPr id="76833" name="31 Imagen" descr="Chart_N32N40_up.jpg"/>
              <p:cNvPicPr>
                <a:picLocks noChangeAspect="1"/>
              </p:cNvPicPr>
              <p:nvPr/>
            </p:nvPicPr>
            <p:blipFill>
              <a:blip r:embed="rId4"/>
              <a:srcRect/>
              <a:stretch>
                <a:fillRect/>
              </a:stretch>
            </p:blipFill>
            <p:spPr bwMode="auto">
              <a:xfrm>
                <a:off x="3196804" y="1962136"/>
                <a:ext cx="2746800" cy="739896"/>
              </a:xfrm>
              <a:prstGeom prst="rect">
                <a:avLst/>
              </a:prstGeom>
              <a:noFill/>
              <a:ln w="9525">
                <a:noFill/>
                <a:miter lim="800000"/>
                <a:headEnd/>
                <a:tailEnd/>
              </a:ln>
            </p:spPr>
          </p:pic>
        </p:grpSp>
        <p:sp>
          <p:nvSpPr>
            <p:cNvPr id="76811" name="Text Box 14"/>
            <p:cNvSpPr txBox="1">
              <a:spLocks noChangeArrowheads="1"/>
            </p:cNvSpPr>
            <p:nvPr/>
          </p:nvSpPr>
          <p:spPr bwMode="auto">
            <a:xfrm rot="-5400000">
              <a:off x="2442369" y="2465657"/>
              <a:ext cx="871537" cy="369332"/>
            </a:xfrm>
            <a:prstGeom prst="rect">
              <a:avLst/>
            </a:prstGeom>
            <a:noFill/>
            <a:ln w="9525">
              <a:noFill/>
              <a:miter lim="800000"/>
              <a:headEnd/>
              <a:tailEnd/>
            </a:ln>
          </p:spPr>
          <p:txBody>
            <a:bodyPr>
              <a:spAutoFit/>
            </a:bodyPr>
            <a:lstStyle/>
            <a:p>
              <a:pPr>
                <a:spcBef>
                  <a:spcPct val="50000"/>
                </a:spcBef>
              </a:pPr>
              <a:r>
                <a:rPr lang="en-GB" sz="1800" b="1" i="1">
                  <a:solidFill>
                    <a:srgbClr val="FF0000"/>
                  </a:solidFill>
                  <a:latin typeface="Symbol" pitchFamily="18" charset="2"/>
                </a:rPr>
                <a:t>p</a:t>
              </a:r>
              <a:r>
                <a:rPr lang="en-GB" sz="1800" b="1" i="1">
                  <a:solidFill>
                    <a:srgbClr val="FF0000"/>
                  </a:solidFill>
                </a:rPr>
                <a:t>f</a:t>
              </a:r>
              <a:r>
                <a:rPr lang="en-GB" sz="1800" b="1" i="1" baseline="-25000">
                  <a:solidFill>
                    <a:srgbClr val="FF0000"/>
                  </a:solidFill>
                </a:rPr>
                <a:t>7/2</a:t>
              </a:r>
            </a:p>
          </p:txBody>
        </p:sp>
        <p:sp>
          <p:nvSpPr>
            <p:cNvPr id="76812" name="Line 16"/>
            <p:cNvSpPr>
              <a:spLocks noChangeShapeType="1"/>
            </p:cNvSpPr>
            <p:nvPr/>
          </p:nvSpPr>
          <p:spPr bwMode="auto">
            <a:xfrm>
              <a:off x="2940838" y="3000372"/>
              <a:ext cx="0" cy="544513"/>
            </a:xfrm>
            <a:prstGeom prst="line">
              <a:avLst/>
            </a:prstGeom>
            <a:noFill/>
            <a:ln w="38100">
              <a:solidFill>
                <a:srgbClr val="FF0000"/>
              </a:solidFill>
              <a:round/>
              <a:headEnd/>
              <a:tailEnd type="triangle" w="med" len="med"/>
            </a:ln>
          </p:spPr>
          <p:txBody>
            <a:bodyPr/>
            <a:lstStyle/>
            <a:p>
              <a:endParaRPr lang="de-DE"/>
            </a:p>
          </p:txBody>
        </p:sp>
        <p:sp>
          <p:nvSpPr>
            <p:cNvPr id="76813" name="Text Box 17"/>
            <p:cNvSpPr txBox="1">
              <a:spLocks noChangeArrowheads="1"/>
            </p:cNvSpPr>
            <p:nvPr/>
          </p:nvSpPr>
          <p:spPr bwMode="auto">
            <a:xfrm>
              <a:off x="2771768" y="4040750"/>
              <a:ext cx="871538" cy="369332"/>
            </a:xfrm>
            <a:prstGeom prst="rect">
              <a:avLst/>
            </a:prstGeom>
            <a:noFill/>
            <a:ln w="9525">
              <a:noFill/>
              <a:miter lim="800000"/>
              <a:headEnd/>
              <a:tailEnd/>
            </a:ln>
          </p:spPr>
          <p:txBody>
            <a:bodyPr>
              <a:spAutoFit/>
            </a:bodyPr>
            <a:lstStyle/>
            <a:p>
              <a:pPr>
                <a:spcBef>
                  <a:spcPct val="50000"/>
                </a:spcBef>
              </a:pPr>
              <a:r>
                <a:rPr lang="en-GB" sz="1800" b="1" i="1">
                  <a:solidFill>
                    <a:srgbClr val="FF0000"/>
                  </a:solidFill>
                  <a:latin typeface="Symbol" pitchFamily="18" charset="2"/>
                </a:rPr>
                <a:t>n</a:t>
              </a:r>
              <a:r>
                <a:rPr lang="en-GB" sz="1800" b="1" i="1">
                  <a:solidFill>
                    <a:srgbClr val="FF0000"/>
                  </a:solidFill>
                </a:rPr>
                <a:t>f</a:t>
              </a:r>
              <a:r>
                <a:rPr lang="en-GB" sz="1800" b="1" i="1" baseline="-25000">
                  <a:solidFill>
                    <a:srgbClr val="FF0000"/>
                  </a:solidFill>
                </a:rPr>
                <a:t>7/2</a:t>
              </a:r>
            </a:p>
          </p:txBody>
        </p:sp>
        <p:sp>
          <p:nvSpPr>
            <p:cNvPr id="76814" name="Line 18"/>
            <p:cNvSpPr>
              <a:spLocks noChangeShapeType="1"/>
            </p:cNvSpPr>
            <p:nvPr/>
          </p:nvSpPr>
          <p:spPr bwMode="auto">
            <a:xfrm>
              <a:off x="4233860" y="2994161"/>
              <a:ext cx="0" cy="1008000"/>
            </a:xfrm>
            <a:prstGeom prst="line">
              <a:avLst/>
            </a:prstGeom>
            <a:noFill/>
            <a:ln w="38100">
              <a:solidFill>
                <a:srgbClr val="FF0000"/>
              </a:solidFill>
              <a:round/>
              <a:headEnd/>
              <a:tailEnd/>
            </a:ln>
          </p:spPr>
          <p:txBody>
            <a:bodyPr/>
            <a:lstStyle/>
            <a:p>
              <a:endParaRPr lang="de-DE"/>
            </a:p>
          </p:txBody>
        </p:sp>
        <p:sp>
          <p:nvSpPr>
            <p:cNvPr id="76815" name="Text Box 20"/>
            <p:cNvSpPr txBox="1">
              <a:spLocks noChangeArrowheads="1"/>
            </p:cNvSpPr>
            <p:nvPr/>
          </p:nvSpPr>
          <p:spPr bwMode="auto">
            <a:xfrm>
              <a:off x="3428992" y="4000504"/>
              <a:ext cx="871537" cy="369332"/>
            </a:xfrm>
            <a:prstGeom prst="rect">
              <a:avLst/>
            </a:prstGeom>
            <a:noFill/>
            <a:ln w="9525">
              <a:noFill/>
              <a:miter lim="800000"/>
              <a:headEnd/>
              <a:tailEnd/>
            </a:ln>
          </p:spPr>
          <p:txBody>
            <a:bodyPr>
              <a:spAutoFit/>
            </a:bodyPr>
            <a:lstStyle/>
            <a:p>
              <a:pPr>
                <a:spcBef>
                  <a:spcPct val="50000"/>
                </a:spcBef>
              </a:pPr>
              <a:r>
                <a:rPr lang="en-GB" sz="1800" b="1" i="1">
                  <a:solidFill>
                    <a:srgbClr val="FF0000"/>
                  </a:solidFill>
                  <a:latin typeface="Symbol" pitchFamily="18" charset="2"/>
                </a:rPr>
                <a:t>n</a:t>
              </a:r>
              <a:r>
                <a:rPr lang="en-GB" sz="1800" b="1" i="1">
                  <a:solidFill>
                    <a:srgbClr val="FF0000"/>
                  </a:solidFill>
                </a:rPr>
                <a:t>p</a:t>
              </a:r>
              <a:r>
                <a:rPr lang="en-GB" sz="1800" b="1" i="1" baseline="-25000">
                  <a:solidFill>
                    <a:srgbClr val="FF0000"/>
                  </a:solidFill>
                </a:rPr>
                <a:t>3/2</a:t>
              </a:r>
            </a:p>
          </p:txBody>
        </p:sp>
        <p:sp>
          <p:nvSpPr>
            <p:cNvPr id="76816" name="Line 22"/>
            <p:cNvSpPr>
              <a:spLocks noChangeShapeType="1"/>
            </p:cNvSpPr>
            <p:nvPr/>
          </p:nvSpPr>
          <p:spPr bwMode="auto">
            <a:xfrm>
              <a:off x="3511550" y="4071942"/>
              <a:ext cx="972000" cy="0"/>
            </a:xfrm>
            <a:prstGeom prst="line">
              <a:avLst/>
            </a:prstGeom>
            <a:noFill/>
            <a:ln w="38100">
              <a:solidFill>
                <a:srgbClr val="FF0000"/>
              </a:solidFill>
              <a:round/>
              <a:headEnd type="triangle" w="med" len="med"/>
              <a:tailEnd type="triangle" w="med" len="med"/>
            </a:ln>
          </p:spPr>
          <p:txBody>
            <a:bodyPr/>
            <a:lstStyle/>
            <a:p>
              <a:endParaRPr lang="de-DE"/>
            </a:p>
          </p:txBody>
        </p:sp>
        <p:sp>
          <p:nvSpPr>
            <p:cNvPr id="76817" name="Line 33"/>
            <p:cNvSpPr>
              <a:spLocks noChangeShapeType="1"/>
            </p:cNvSpPr>
            <p:nvPr/>
          </p:nvSpPr>
          <p:spPr bwMode="auto">
            <a:xfrm flipH="1">
              <a:off x="6335729" y="2988230"/>
              <a:ext cx="665163" cy="0"/>
            </a:xfrm>
            <a:prstGeom prst="line">
              <a:avLst/>
            </a:prstGeom>
            <a:noFill/>
            <a:ln w="38100">
              <a:solidFill>
                <a:srgbClr val="FF0000"/>
              </a:solidFill>
              <a:round/>
              <a:headEnd/>
              <a:tailEnd type="triangle" w="med" len="med"/>
            </a:ln>
          </p:spPr>
          <p:txBody>
            <a:bodyPr/>
            <a:lstStyle/>
            <a:p>
              <a:endParaRPr lang="de-DE"/>
            </a:p>
          </p:txBody>
        </p:sp>
        <p:sp>
          <p:nvSpPr>
            <p:cNvPr id="76818" name="Text Box 140"/>
            <p:cNvSpPr txBox="1">
              <a:spLocks noChangeArrowheads="1"/>
            </p:cNvSpPr>
            <p:nvPr/>
          </p:nvSpPr>
          <p:spPr bwMode="auto">
            <a:xfrm>
              <a:off x="3902076" y="4062420"/>
              <a:ext cx="874713" cy="366712"/>
            </a:xfrm>
            <a:prstGeom prst="rect">
              <a:avLst/>
            </a:prstGeom>
            <a:noFill/>
            <a:ln w="9525">
              <a:noFill/>
              <a:miter lim="800000"/>
              <a:headEnd/>
              <a:tailEnd/>
            </a:ln>
          </p:spPr>
          <p:txBody>
            <a:bodyPr>
              <a:spAutoFit/>
            </a:bodyPr>
            <a:lstStyle/>
            <a:p>
              <a:pPr>
                <a:spcBef>
                  <a:spcPct val="50000"/>
                </a:spcBef>
              </a:pPr>
              <a:r>
                <a:rPr lang="en-GB" sz="1800" b="1">
                  <a:solidFill>
                    <a:srgbClr val="FF0000"/>
                  </a:solidFill>
                </a:rPr>
                <a:t>32</a:t>
              </a:r>
            </a:p>
          </p:txBody>
        </p:sp>
        <p:sp>
          <p:nvSpPr>
            <p:cNvPr id="76819" name="Line 141"/>
            <p:cNvSpPr>
              <a:spLocks noChangeShapeType="1"/>
            </p:cNvSpPr>
            <p:nvPr/>
          </p:nvSpPr>
          <p:spPr bwMode="auto">
            <a:xfrm flipH="1" flipV="1">
              <a:off x="2939251" y="1595425"/>
              <a:ext cx="3175" cy="612000"/>
            </a:xfrm>
            <a:prstGeom prst="line">
              <a:avLst/>
            </a:prstGeom>
            <a:noFill/>
            <a:ln w="38100">
              <a:solidFill>
                <a:srgbClr val="FF0000"/>
              </a:solidFill>
              <a:round/>
              <a:headEnd/>
              <a:tailEnd type="triangle" w="med" len="med"/>
            </a:ln>
          </p:spPr>
          <p:txBody>
            <a:bodyPr/>
            <a:lstStyle/>
            <a:p>
              <a:endParaRPr lang="de-DE"/>
            </a:p>
          </p:txBody>
        </p:sp>
        <p:cxnSp>
          <p:nvCxnSpPr>
            <p:cNvPr id="76820" name="46 Conector recto de flecha"/>
            <p:cNvCxnSpPr>
              <a:cxnSpLocks noChangeShapeType="1"/>
            </p:cNvCxnSpPr>
            <p:nvPr/>
          </p:nvCxnSpPr>
          <p:spPr bwMode="auto">
            <a:xfrm>
              <a:off x="3057514" y="4088375"/>
              <a:ext cx="468000" cy="1588"/>
            </a:xfrm>
            <a:prstGeom prst="straightConnector1">
              <a:avLst/>
            </a:prstGeom>
            <a:noFill/>
            <a:ln w="38100" algn="ctr">
              <a:solidFill>
                <a:srgbClr val="FF0000"/>
              </a:solidFill>
              <a:round/>
              <a:headEnd/>
              <a:tailEnd type="triangle" w="med" len="med"/>
            </a:ln>
          </p:spPr>
        </p:cxnSp>
        <p:sp>
          <p:nvSpPr>
            <p:cNvPr id="76821" name="Line 18"/>
            <p:cNvSpPr>
              <a:spLocks noChangeShapeType="1"/>
            </p:cNvSpPr>
            <p:nvPr/>
          </p:nvSpPr>
          <p:spPr bwMode="auto">
            <a:xfrm>
              <a:off x="4229098" y="2567810"/>
              <a:ext cx="0" cy="504000"/>
            </a:xfrm>
            <a:prstGeom prst="line">
              <a:avLst/>
            </a:prstGeom>
            <a:noFill/>
            <a:ln w="38100">
              <a:solidFill>
                <a:srgbClr val="FF0000"/>
              </a:solidFill>
              <a:prstDash val="sysDot"/>
              <a:round/>
              <a:headEnd/>
              <a:tailEnd/>
            </a:ln>
          </p:spPr>
          <p:txBody>
            <a:bodyPr/>
            <a:lstStyle/>
            <a:p>
              <a:endParaRPr lang="de-DE"/>
            </a:p>
          </p:txBody>
        </p:sp>
        <p:sp>
          <p:nvSpPr>
            <p:cNvPr id="76822" name="Line 18"/>
            <p:cNvSpPr>
              <a:spLocks noChangeShapeType="1"/>
            </p:cNvSpPr>
            <p:nvPr/>
          </p:nvSpPr>
          <p:spPr bwMode="auto">
            <a:xfrm>
              <a:off x="4462460" y="2998095"/>
              <a:ext cx="0" cy="1008000"/>
            </a:xfrm>
            <a:prstGeom prst="line">
              <a:avLst/>
            </a:prstGeom>
            <a:noFill/>
            <a:ln w="38100">
              <a:solidFill>
                <a:srgbClr val="FF0000"/>
              </a:solidFill>
              <a:round/>
              <a:headEnd/>
              <a:tailEnd/>
            </a:ln>
          </p:spPr>
          <p:txBody>
            <a:bodyPr/>
            <a:lstStyle/>
            <a:p>
              <a:endParaRPr lang="de-DE"/>
            </a:p>
          </p:txBody>
        </p:sp>
        <p:sp>
          <p:nvSpPr>
            <p:cNvPr id="76823" name="Line 18"/>
            <p:cNvSpPr>
              <a:spLocks noChangeShapeType="1"/>
            </p:cNvSpPr>
            <p:nvPr/>
          </p:nvSpPr>
          <p:spPr bwMode="auto">
            <a:xfrm>
              <a:off x="4457698" y="2571744"/>
              <a:ext cx="0" cy="504000"/>
            </a:xfrm>
            <a:prstGeom prst="line">
              <a:avLst/>
            </a:prstGeom>
            <a:noFill/>
            <a:ln w="38100">
              <a:solidFill>
                <a:srgbClr val="FF0000"/>
              </a:solidFill>
              <a:prstDash val="sysDot"/>
              <a:round/>
              <a:headEnd/>
              <a:tailEnd/>
            </a:ln>
          </p:spPr>
          <p:txBody>
            <a:bodyPr/>
            <a:lstStyle/>
            <a:p>
              <a:endParaRPr lang="de-DE"/>
            </a:p>
          </p:txBody>
        </p:sp>
        <p:sp>
          <p:nvSpPr>
            <p:cNvPr id="76824" name="Line 18"/>
            <p:cNvSpPr>
              <a:spLocks noChangeShapeType="1"/>
            </p:cNvSpPr>
            <p:nvPr/>
          </p:nvSpPr>
          <p:spPr bwMode="auto">
            <a:xfrm>
              <a:off x="6091248" y="849364"/>
              <a:ext cx="0" cy="1008000"/>
            </a:xfrm>
            <a:prstGeom prst="line">
              <a:avLst/>
            </a:prstGeom>
            <a:noFill/>
            <a:ln w="38100">
              <a:solidFill>
                <a:srgbClr val="FF0000"/>
              </a:solidFill>
              <a:round/>
              <a:headEnd/>
              <a:tailEnd/>
            </a:ln>
          </p:spPr>
          <p:txBody>
            <a:bodyPr/>
            <a:lstStyle/>
            <a:p>
              <a:endParaRPr lang="de-DE"/>
            </a:p>
          </p:txBody>
        </p:sp>
        <p:sp>
          <p:nvSpPr>
            <p:cNvPr id="76825" name="Line 18"/>
            <p:cNvSpPr>
              <a:spLocks noChangeShapeType="1"/>
            </p:cNvSpPr>
            <p:nvPr/>
          </p:nvSpPr>
          <p:spPr bwMode="auto">
            <a:xfrm>
              <a:off x="6334137" y="842944"/>
              <a:ext cx="0" cy="1008000"/>
            </a:xfrm>
            <a:prstGeom prst="line">
              <a:avLst/>
            </a:prstGeom>
            <a:noFill/>
            <a:ln w="38100">
              <a:solidFill>
                <a:srgbClr val="FF0000"/>
              </a:solidFill>
              <a:round/>
              <a:headEnd/>
              <a:tailEnd/>
            </a:ln>
          </p:spPr>
          <p:txBody>
            <a:bodyPr/>
            <a:lstStyle/>
            <a:p>
              <a:endParaRPr lang="de-DE"/>
            </a:p>
          </p:txBody>
        </p:sp>
        <p:sp>
          <p:nvSpPr>
            <p:cNvPr id="76826" name="Text Box 140"/>
            <p:cNvSpPr txBox="1">
              <a:spLocks noChangeArrowheads="1"/>
            </p:cNvSpPr>
            <p:nvPr/>
          </p:nvSpPr>
          <p:spPr bwMode="auto">
            <a:xfrm>
              <a:off x="5807089" y="2971800"/>
              <a:ext cx="874713" cy="366712"/>
            </a:xfrm>
            <a:prstGeom prst="rect">
              <a:avLst/>
            </a:prstGeom>
            <a:noFill/>
            <a:ln w="9525">
              <a:noFill/>
              <a:miter lim="800000"/>
              <a:headEnd/>
              <a:tailEnd/>
            </a:ln>
          </p:spPr>
          <p:txBody>
            <a:bodyPr>
              <a:spAutoFit/>
            </a:bodyPr>
            <a:lstStyle/>
            <a:p>
              <a:pPr>
                <a:spcBef>
                  <a:spcPct val="50000"/>
                </a:spcBef>
              </a:pPr>
              <a:r>
                <a:rPr lang="en-GB" sz="1800" b="1">
                  <a:solidFill>
                    <a:srgbClr val="FF0000"/>
                  </a:solidFill>
                </a:rPr>
                <a:t>40</a:t>
              </a:r>
            </a:p>
          </p:txBody>
        </p:sp>
        <p:sp>
          <p:nvSpPr>
            <p:cNvPr id="76827" name="Text Box 20"/>
            <p:cNvSpPr txBox="1">
              <a:spLocks noChangeArrowheads="1"/>
            </p:cNvSpPr>
            <p:nvPr/>
          </p:nvSpPr>
          <p:spPr bwMode="auto">
            <a:xfrm>
              <a:off x="4914909" y="4000504"/>
              <a:ext cx="871537" cy="369332"/>
            </a:xfrm>
            <a:prstGeom prst="rect">
              <a:avLst/>
            </a:prstGeom>
            <a:noFill/>
            <a:ln w="9525">
              <a:noFill/>
              <a:miter lim="800000"/>
              <a:headEnd/>
              <a:tailEnd/>
            </a:ln>
          </p:spPr>
          <p:txBody>
            <a:bodyPr>
              <a:spAutoFit/>
            </a:bodyPr>
            <a:lstStyle/>
            <a:p>
              <a:pPr>
                <a:spcBef>
                  <a:spcPct val="50000"/>
                </a:spcBef>
              </a:pPr>
              <a:r>
                <a:rPr lang="en-GB" sz="1800" b="1" i="1">
                  <a:solidFill>
                    <a:srgbClr val="FF0000"/>
                  </a:solidFill>
                </a:rPr>
                <a:t>p</a:t>
              </a:r>
              <a:r>
                <a:rPr lang="en-GB" sz="1800" b="1" i="1" baseline="-25000">
                  <a:solidFill>
                    <a:srgbClr val="FF0000"/>
                  </a:solidFill>
                </a:rPr>
                <a:t>1/2</a:t>
              </a:r>
              <a:r>
                <a:rPr lang="en-GB" sz="1800" b="1" i="1">
                  <a:solidFill>
                    <a:srgbClr val="FF0000"/>
                  </a:solidFill>
                </a:rPr>
                <a:t>f</a:t>
              </a:r>
              <a:r>
                <a:rPr lang="en-GB" sz="1800" b="1" i="1" baseline="-25000">
                  <a:solidFill>
                    <a:srgbClr val="FF0000"/>
                  </a:solidFill>
                </a:rPr>
                <a:t>5/2</a:t>
              </a:r>
            </a:p>
          </p:txBody>
        </p:sp>
        <p:sp>
          <p:nvSpPr>
            <p:cNvPr id="76828" name="Line 22"/>
            <p:cNvSpPr>
              <a:spLocks noChangeShapeType="1"/>
            </p:cNvSpPr>
            <p:nvPr/>
          </p:nvSpPr>
          <p:spPr bwMode="auto">
            <a:xfrm>
              <a:off x="4500562" y="4071942"/>
              <a:ext cx="1836000" cy="0"/>
            </a:xfrm>
            <a:prstGeom prst="line">
              <a:avLst/>
            </a:prstGeom>
            <a:noFill/>
            <a:ln w="38100">
              <a:solidFill>
                <a:srgbClr val="FF0000"/>
              </a:solidFill>
              <a:round/>
              <a:headEnd type="triangle" w="med" len="med"/>
              <a:tailEnd type="triangle" w="med" len="med"/>
            </a:ln>
          </p:spPr>
          <p:txBody>
            <a:bodyPr/>
            <a:lstStyle/>
            <a:p>
              <a:endParaRPr lang="de-DE"/>
            </a:p>
          </p:txBody>
        </p:sp>
        <p:sp>
          <p:nvSpPr>
            <p:cNvPr id="76829" name="Text Box 20"/>
            <p:cNvSpPr txBox="1">
              <a:spLocks noChangeArrowheads="1"/>
            </p:cNvSpPr>
            <p:nvPr/>
          </p:nvSpPr>
          <p:spPr bwMode="auto">
            <a:xfrm>
              <a:off x="6200793" y="2928934"/>
              <a:ext cx="871537" cy="369332"/>
            </a:xfrm>
            <a:prstGeom prst="rect">
              <a:avLst/>
            </a:prstGeom>
            <a:noFill/>
            <a:ln w="9525">
              <a:noFill/>
              <a:miter lim="800000"/>
              <a:headEnd/>
              <a:tailEnd/>
            </a:ln>
          </p:spPr>
          <p:txBody>
            <a:bodyPr>
              <a:spAutoFit/>
            </a:bodyPr>
            <a:lstStyle/>
            <a:p>
              <a:pPr>
                <a:spcBef>
                  <a:spcPct val="50000"/>
                </a:spcBef>
              </a:pPr>
              <a:r>
                <a:rPr lang="en-GB" sz="1800" b="1" i="1">
                  <a:solidFill>
                    <a:srgbClr val="FF0000"/>
                  </a:solidFill>
                </a:rPr>
                <a:t>g</a:t>
              </a:r>
              <a:r>
                <a:rPr lang="en-GB" sz="1800" b="1" i="1" baseline="-25000">
                  <a:solidFill>
                    <a:srgbClr val="FF0000"/>
                  </a:solidFill>
                </a:rPr>
                <a:t>9/2</a:t>
              </a:r>
            </a:p>
          </p:txBody>
        </p:sp>
        <p:sp>
          <p:nvSpPr>
            <p:cNvPr id="76830" name="88 Flecha derecha"/>
            <p:cNvSpPr>
              <a:spLocks noChangeArrowheads="1"/>
            </p:cNvSpPr>
            <p:nvPr/>
          </p:nvSpPr>
          <p:spPr bwMode="auto">
            <a:xfrm>
              <a:off x="5072066" y="2071678"/>
              <a:ext cx="500066" cy="214314"/>
            </a:xfrm>
            <a:prstGeom prst="rightArrow">
              <a:avLst>
                <a:gd name="adj1" fmla="val 50000"/>
                <a:gd name="adj2" fmla="val 50005"/>
              </a:avLst>
            </a:prstGeom>
            <a:solidFill>
              <a:srgbClr val="FF0000"/>
            </a:solidFill>
            <a:ln w="9525" algn="ctr">
              <a:solidFill>
                <a:srgbClr val="FF0000"/>
              </a:solidFill>
              <a:round/>
              <a:headEnd/>
              <a:tailEnd/>
            </a:ln>
          </p:spPr>
          <p:txBody>
            <a:bodyPr/>
            <a:lstStyle/>
            <a:p>
              <a:endParaRPr lang="de-DE" b="1"/>
            </a:p>
          </p:txBody>
        </p:sp>
        <p:pic>
          <p:nvPicPr>
            <p:cNvPr id="76831" name="Picture 16" descr="Andreas_Goergen_Pagina_02_Immagine_0001"/>
            <p:cNvPicPr>
              <a:picLocks noChangeAspect="1" noChangeArrowheads="1"/>
            </p:cNvPicPr>
            <p:nvPr/>
          </p:nvPicPr>
          <p:blipFill>
            <a:blip r:embed="rId5"/>
            <a:srcRect/>
            <a:stretch>
              <a:fillRect/>
            </a:stretch>
          </p:blipFill>
          <p:spPr bwMode="auto">
            <a:xfrm>
              <a:off x="5581657" y="1958601"/>
              <a:ext cx="500066" cy="417879"/>
            </a:xfrm>
            <a:prstGeom prst="rect">
              <a:avLst/>
            </a:prstGeom>
            <a:noFill/>
            <a:ln w="9525">
              <a:noFill/>
              <a:miter lim="800000"/>
              <a:headEnd/>
              <a:tailEnd/>
            </a:ln>
          </p:spPr>
        </p:pic>
      </p:grpSp>
      <p:sp>
        <p:nvSpPr>
          <p:cNvPr id="76806" name="90 CuadroTexto"/>
          <p:cNvSpPr txBox="1">
            <a:spLocks noChangeArrowheads="1"/>
          </p:cNvSpPr>
          <p:nvPr/>
        </p:nvSpPr>
        <p:spPr bwMode="auto">
          <a:xfrm>
            <a:off x="357188" y="4857750"/>
            <a:ext cx="8501062" cy="1016000"/>
          </a:xfrm>
          <a:prstGeom prst="rect">
            <a:avLst/>
          </a:prstGeom>
          <a:noFill/>
          <a:ln w="9525">
            <a:noFill/>
            <a:miter lim="800000"/>
            <a:headEnd/>
            <a:tailEnd/>
          </a:ln>
        </p:spPr>
        <p:txBody>
          <a:bodyPr>
            <a:spAutoFit/>
          </a:bodyPr>
          <a:lstStyle/>
          <a:p>
            <a:pPr algn="l"/>
            <a:r>
              <a:rPr lang="en-US" sz="2000"/>
              <a:t>Shell evolution produces new magic numbers and regions of deformation:</a:t>
            </a:r>
          </a:p>
          <a:p>
            <a:pPr algn="l">
              <a:buFont typeface="Arial" pitchFamily="34" charset="0"/>
              <a:buChar char="•"/>
            </a:pPr>
            <a:r>
              <a:rPr lang="en-US" sz="2000"/>
              <a:t> N=32 shell closure for Z~20, N</a:t>
            </a:r>
            <a:r>
              <a:rPr lang="en-US" sz="2000">
                <a:sym typeface="Wingdings" pitchFamily="2" charset="2"/>
              </a:rPr>
              <a:t></a:t>
            </a:r>
            <a:r>
              <a:rPr lang="en-US" sz="2000"/>
              <a:t>40 Z&lt;28 transitional and deformed</a:t>
            </a:r>
          </a:p>
          <a:p>
            <a:pPr algn="l">
              <a:buFont typeface="Arial" pitchFamily="34" charset="0"/>
              <a:buChar char="•"/>
            </a:pPr>
            <a:r>
              <a:rPr lang="en-US" sz="2000"/>
              <a:t> Shape evolution in nuclei Z&gt;28 with 40&lt;N&lt;50</a:t>
            </a:r>
          </a:p>
        </p:txBody>
      </p:sp>
      <p:sp>
        <p:nvSpPr>
          <p:cNvPr id="76807" name="92 Flecha derecha"/>
          <p:cNvSpPr>
            <a:spLocks noChangeArrowheads="1"/>
          </p:cNvSpPr>
          <p:nvPr/>
        </p:nvSpPr>
        <p:spPr bwMode="auto">
          <a:xfrm>
            <a:off x="7562850" y="1184275"/>
            <a:ext cx="347663" cy="244475"/>
          </a:xfrm>
          <a:prstGeom prst="rightArrow">
            <a:avLst>
              <a:gd name="adj1" fmla="val 50000"/>
              <a:gd name="adj2" fmla="val 49924"/>
            </a:avLst>
          </a:prstGeom>
          <a:solidFill>
            <a:srgbClr val="FF0000"/>
          </a:solidFill>
          <a:ln w="9525" algn="ctr">
            <a:solidFill>
              <a:srgbClr val="FF0000"/>
            </a:solidFill>
            <a:round/>
            <a:headEnd/>
            <a:tailEnd/>
          </a:ln>
        </p:spPr>
        <p:txBody>
          <a:bodyPr/>
          <a:lstStyle/>
          <a:p>
            <a:endParaRPr lang="de-DE" b="1"/>
          </a:p>
        </p:txBody>
      </p:sp>
      <p:pic>
        <p:nvPicPr>
          <p:cNvPr id="76808" name="Picture 16" descr="Andreas_Goergen_Pagina_02_Immagine_0001"/>
          <p:cNvPicPr>
            <a:picLocks noChangeAspect="1" noChangeArrowheads="1"/>
          </p:cNvPicPr>
          <p:nvPr/>
        </p:nvPicPr>
        <p:blipFill>
          <a:blip r:embed="rId5"/>
          <a:srcRect/>
          <a:stretch>
            <a:fillRect/>
          </a:stretch>
        </p:blipFill>
        <p:spPr bwMode="auto">
          <a:xfrm>
            <a:off x="7929563" y="1071563"/>
            <a:ext cx="500062" cy="417512"/>
          </a:xfrm>
          <a:prstGeom prst="rect">
            <a:avLst/>
          </a:prstGeom>
          <a:noFill/>
          <a:ln w="9525">
            <a:noFill/>
            <a:miter lim="800000"/>
            <a:headEnd/>
            <a:tailEnd/>
          </a:ln>
        </p:spPr>
      </p:pic>
      <p:sp>
        <p:nvSpPr>
          <p:cNvPr id="76809" name="Textfeld 47"/>
          <p:cNvSpPr txBox="1">
            <a:spLocks noChangeArrowheads="1"/>
          </p:cNvSpPr>
          <p:nvPr/>
        </p:nvSpPr>
        <p:spPr bwMode="auto">
          <a:xfrm>
            <a:off x="3479800" y="1071563"/>
            <a:ext cx="446088" cy="2800350"/>
          </a:xfrm>
          <a:prstGeom prst="rect">
            <a:avLst/>
          </a:prstGeom>
          <a:noFill/>
          <a:ln w="9525">
            <a:noFill/>
            <a:miter lim="800000"/>
            <a:headEnd/>
            <a:tailEnd/>
          </a:ln>
        </p:spPr>
        <p:txBody>
          <a:bodyPr wrap="none">
            <a:spAutoFit/>
          </a:bodyPr>
          <a:lstStyle/>
          <a:p>
            <a:r>
              <a:rPr lang="de-DE" sz="1600"/>
              <a:t>Zn</a:t>
            </a:r>
          </a:p>
          <a:p>
            <a:endParaRPr lang="de-DE" sz="1600"/>
          </a:p>
          <a:p>
            <a:r>
              <a:rPr lang="de-DE" sz="1600"/>
              <a:t>Ni</a:t>
            </a:r>
          </a:p>
          <a:p>
            <a:endParaRPr lang="de-DE" sz="1600"/>
          </a:p>
          <a:p>
            <a:r>
              <a:rPr lang="de-DE" sz="1600"/>
              <a:t>Fe</a:t>
            </a:r>
          </a:p>
          <a:p>
            <a:endParaRPr lang="de-DE" sz="1600"/>
          </a:p>
          <a:p>
            <a:r>
              <a:rPr lang="de-DE" sz="1600"/>
              <a:t>Cr</a:t>
            </a:r>
          </a:p>
          <a:p>
            <a:endParaRPr lang="de-DE" sz="1600"/>
          </a:p>
          <a:p>
            <a:r>
              <a:rPr lang="de-DE" sz="1600"/>
              <a:t>Ti</a:t>
            </a:r>
          </a:p>
          <a:p>
            <a:endParaRPr lang="de-DE" sz="1600"/>
          </a:p>
          <a:p>
            <a:r>
              <a:rPr lang="de-DE" sz="1600"/>
              <a:t>Ca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a:xfrm>
            <a:off x="762000" y="0"/>
            <a:ext cx="8229600" cy="960438"/>
          </a:xfrm>
        </p:spPr>
        <p:txBody>
          <a:bodyPr/>
          <a:lstStyle/>
          <a:p>
            <a:pPr eaLnBrk="1" hangingPunct="1"/>
            <a:r>
              <a:rPr lang="en-US" sz="3600" b="1" smtClean="0">
                <a:solidFill>
                  <a:srgbClr val="0000FF"/>
                </a:solidFill>
                <a:latin typeface="Arial" pitchFamily="34" charset="0"/>
                <a:cs typeface="Arial" pitchFamily="34" charset="0"/>
              </a:rPr>
              <a:t>Shapes and Collectivity</a:t>
            </a:r>
          </a:p>
        </p:txBody>
      </p:sp>
      <p:sp>
        <p:nvSpPr>
          <p:cNvPr id="77827" name="Content Placeholder 2"/>
          <p:cNvSpPr>
            <a:spLocks noGrp="1"/>
          </p:cNvSpPr>
          <p:nvPr>
            <p:ph idx="1"/>
          </p:nvPr>
        </p:nvSpPr>
        <p:spPr>
          <a:xfrm>
            <a:off x="1143000" y="1000125"/>
            <a:ext cx="7358063" cy="2357438"/>
          </a:xfrm>
        </p:spPr>
        <p:txBody>
          <a:bodyPr/>
          <a:lstStyle/>
          <a:p>
            <a:pPr eaLnBrk="1" hangingPunct="1">
              <a:lnSpc>
                <a:spcPct val="90000"/>
              </a:lnSpc>
              <a:buFont typeface="Arial" pitchFamily="34" charset="0"/>
              <a:buNone/>
            </a:pPr>
            <a:r>
              <a:rPr lang="en-US" sz="1800" smtClean="0">
                <a:cs typeface="Arial" pitchFamily="34" charset="0"/>
              </a:rPr>
              <a:t>Shape coexisting intruder cross-shell sd-fp excitations near island of inversion in neutron–rich Mg, Si, P and S. Collective negative parity states</a:t>
            </a:r>
          </a:p>
          <a:p>
            <a:pPr eaLnBrk="1" hangingPunct="1">
              <a:lnSpc>
                <a:spcPct val="90000"/>
              </a:lnSpc>
              <a:buFont typeface="Arial" pitchFamily="34" charset="0"/>
              <a:buNone/>
            </a:pPr>
            <a:endParaRPr lang="en-US" sz="1800" smtClean="0">
              <a:cs typeface="Arial" pitchFamily="34" charset="0"/>
            </a:endParaRPr>
          </a:p>
          <a:p>
            <a:pPr eaLnBrk="1" hangingPunct="1">
              <a:lnSpc>
                <a:spcPct val="90000"/>
              </a:lnSpc>
              <a:buFont typeface="Arial" pitchFamily="34" charset="0"/>
              <a:buNone/>
            </a:pPr>
            <a:r>
              <a:rPr lang="en-US" sz="1800" smtClean="0">
                <a:cs typeface="Arial" pitchFamily="34" charset="0"/>
              </a:rPr>
              <a:t>Effects of the g</a:t>
            </a:r>
            <a:r>
              <a:rPr lang="en-US" sz="1800" baseline="-25000" smtClean="0">
                <a:cs typeface="Arial" pitchFamily="34" charset="0"/>
              </a:rPr>
              <a:t>9/2</a:t>
            </a:r>
            <a:r>
              <a:rPr lang="en-US" sz="1800" smtClean="0">
                <a:cs typeface="Arial" pitchFamily="34" charset="0"/>
              </a:rPr>
              <a:t> orbital in neutron-rich fp-shell nuclei Cr, Mn, Fe and Ni: shape changes and ground-state deformation.</a:t>
            </a:r>
          </a:p>
          <a:p>
            <a:pPr eaLnBrk="1" hangingPunct="1">
              <a:lnSpc>
                <a:spcPct val="90000"/>
              </a:lnSpc>
              <a:buFont typeface="Arial" pitchFamily="34" charset="0"/>
              <a:buNone/>
            </a:pPr>
            <a:endParaRPr lang="en-US" sz="1800" smtClean="0">
              <a:cs typeface="Arial" pitchFamily="34" charset="0"/>
            </a:endParaRPr>
          </a:p>
          <a:p>
            <a:pPr eaLnBrk="1" hangingPunct="1">
              <a:lnSpc>
                <a:spcPct val="90000"/>
              </a:lnSpc>
              <a:buFont typeface="Arial" pitchFamily="34" charset="0"/>
              <a:buNone/>
            </a:pPr>
            <a:r>
              <a:rPr lang="en-US" sz="1800" smtClean="0">
                <a:cs typeface="Arial" pitchFamily="34" charset="0"/>
              </a:rPr>
              <a:t>Measurement of lifetimes and quadruple moments </a:t>
            </a:r>
            <a:br>
              <a:rPr lang="en-US" sz="1800" smtClean="0">
                <a:cs typeface="Arial" pitchFamily="34" charset="0"/>
              </a:rPr>
            </a:br>
            <a:r>
              <a:rPr lang="en-US" sz="1800" smtClean="0">
                <a:cs typeface="Arial" pitchFamily="34" charset="0"/>
              </a:rPr>
              <a:t>in neutron-rich Zn isotopes. Lifetimes in n-rich Ni isotopes</a:t>
            </a:r>
          </a:p>
        </p:txBody>
      </p:sp>
      <p:sp>
        <p:nvSpPr>
          <p:cNvPr id="75781" name="Content Placeholder 2"/>
          <p:cNvSpPr txBox="1">
            <a:spLocks/>
          </p:cNvSpPr>
          <p:nvPr/>
        </p:nvSpPr>
        <p:spPr bwMode="auto">
          <a:xfrm>
            <a:off x="1143000" y="3929063"/>
            <a:ext cx="7286625" cy="1997075"/>
          </a:xfrm>
          <a:prstGeom prst="rect">
            <a:avLst/>
          </a:prstGeom>
          <a:noFill/>
          <a:ln w="9525">
            <a:noFill/>
            <a:miter lim="800000"/>
            <a:headEnd/>
            <a:tailEnd/>
          </a:ln>
        </p:spPr>
        <p:txBody>
          <a:bodyPr/>
          <a:lstStyle/>
          <a:p>
            <a:pPr marL="342900" indent="-342900" algn="l" defTabSz="457200">
              <a:lnSpc>
                <a:spcPct val="90000"/>
              </a:lnSpc>
              <a:spcBef>
                <a:spcPct val="20000"/>
              </a:spcBef>
              <a:defRPr/>
            </a:pPr>
            <a:r>
              <a:rPr lang="en-US" sz="1800" dirty="0">
                <a:solidFill>
                  <a:srgbClr val="000000"/>
                </a:solidFill>
                <a:latin typeface="+mn-lt"/>
                <a:ea typeface="MS PGothic" pitchFamily="34" charset="-128"/>
                <a:cs typeface="Arial" pitchFamily="34" charset="0"/>
              </a:rPr>
              <a:t>States at moderate spin around the deformed closure at N=98 in rare-earth nuclei. Investigate interaction strengths and sp-collective interplay in weak pairing regime. </a:t>
            </a:r>
            <a:r>
              <a:rPr lang="en-GB" sz="1800" baseline="30000" dirty="0">
                <a:solidFill>
                  <a:schemeClr val="tx1"/>
                </a:solidFill>
                <a:latin typeface="+mn-lt"/>
                <a:ea typeface="MS PGothic" pitchFamily="34" charset="-128"/>
                <a:cs typeface="Arial" pitchFamily="34" charset="0"/>
              </a:rPr>
              <a:t>178</a:t>
            </a:r>
            <a:r>
              <a:rPr lang="en-GB" sz="1800" dirty="0">
                <a:solidFill>
                  <a:schemeClr val="tx1"/>
                </a:solidFill>
                <a:latin typeface="+mn-lt"/>
                <a:ea typeface="MS PGothic" pitchFamily="34" charset="-128"/>
                <a:cs typeface="Arial" pitchFamily="34" charset="0"/>
              </a:rPr>
              <a:t>Yb: Most rigid?</a:t>
            </a:r>
          </a:p>
          <a:p>
            <a:pPr marL="342900" indent="-342900" algn="l" defTabSz="457200">
              <a:lnSpc>
                <a:spcPct val="90000"/>
              </a:lnSpc>
              <a:spcBef>
                <a:spcPct val="20000"/>
              </a:spcBef>
              <a:defRPr/>
            </a:pPr>
            <a:endParaRPr lang="en-US" sz="1800" dirty="0">
              <a:solidFill>
                <a:schemeClr val="tx1"/>
              </a:solidFill>
              <a:latin typeface="+mn-lt"/>
              <a:ea typeface="MS PGothic" pitchFamily="34" charset="-128"/>
              <a:cs typeface="Arial" pitchFamily="34" charset="0"/>
            </a:endParaRPr>
          </a:p>
          <a:p>
            <a:pPr algn="l">
              <a:lnSpc>
                <a:spcPct val="90000"/>
              </a:lnSpc>
              <a:buFont typeface="Arial" pitchFamily="34" charset="0"/>
              <a:buNone/>
              <a:defRPr/>
            </a:pPr>
            <a:r>
              <a:rPr lang="en-US" sz="1800" dirty="0">
                <a:solidFill>
                  <a:schemeClr val="tx1"/>
                </a:solidFill>
                <a:latin typeface="+mn-lt"/>
                <a:cs typeface="Arial" pitchFamily="34" charset="0"/>
              </a:rPr>
              <a:t>Proton sub-shell closure at Z=74 and neutron magic number at N=116.    </a:t>
            </a:r>
            <a:r>
              <a:rPr lang="en-GB" sz="1800" baseline="30000" dirty="0">
                <a:solidFill>
                  <a:schemeClr val="tx1"/>
                </a:solidFill>
                <a:latin typeface="+mn-lt"/>
                <a:cs typeface="Arial" pitchFamily="34" charset="0"/>
              </a:rPr>
              <a:t>136</a:t>
            </a:r>
            <a:r>
              <a:rPr lang="en-GB" sz="1800" dirty="0">
                <a:solidFill>
                  <a:schemeClr val="tx1"/>
                </a:solidFill>
                <a:latin typeface="+mn-lt"/>
                <a:cs typeface="Arial" pitchFamily="34" charset="0"/>
              </a:rPr>
              <a:t>Xe +</a:t>
            </a:r>
            <a:r>
              <a:rPr lang="en-GB" sz="1800" baseline="30000" dirty="0">
                <a:solidFill>
                  <a:schemeClr val="tx1"/>
                </a:solidFill>
                <a:latin typeface="+mn-lt"/>
                <a:cs typeface="Arial" pitchFamily="34" charset="0"/>
              </a:rPr>
              <a:t>192</a:t>
            </a:r>
            <a:r>
              <a:rPr lang="en-GB" sz="1800" dirty="0">
                <a:solidFill>
                  <a:schemeClr val="tx1"/>
                </a:solidFill>
                <a:latin typeface="+mn-lt"/>
                <a:cs typeface="Arial" pitchFamily="34" charset="0"/>
              </a:rPr>
              <a:t>Os Partners detected with PRISMA</a:t>
            </a:r>
          </a:p>
          <a:p>
            <a:pPr algn="l">
              <a:lnSpc>
                <a:spcPct val="90000"/>
              </a:lnSpc>
              <a:buFont typeface="Arial" pitchFamily="34" charset="0"/>
              <a:buNone/>
              <a:defRPr/>
            </a:pPr>
            <a:endParaRPr lang="en-GB" sz="1800" dirty="0">
              <a:solidFill>
                <a:schemeClr val="tx1"/>
              </a:solidFill>
              <a:latin typeface="+mn-lt"/>
              <a:cs typeface="Arial" pitchFamily="34" charset="0"/>
            </a:endParaRPr>
          </a:p>
          <a:p>
            <a:pPr algn="l">
              <a:buFont typeface="Arial" pitchFamily="34" charset="0"/>
              <a:buNone/>
              <a:defRPr/>
            </a:pPr>
            <a:r>
              <a:rPr lang="en-US" sz="1800" dirty="0">
                <a:solidFill>
                  <a:schemeClr val="tx1"/>
                </a:solidFill>
                <a:latin typeface="+mn-lt"/>
                <a:cs typeface="Arial" pitchFamily="34" charset="0"/>
              </a:rPr>
              <a:t>Collective and symmetry properties of nuclei around the </a:t>
            </a:r>
            <a:r>
              <a:rPr lang="en-US" sz="1800" baseline="30000" dirty="0">
                <a:solidFill>
                  <a:schemeClr val="tx1"/>
                </a:solidFill>
                <a:latin typeface="+mn-lt"/>
                <a:cs typeface="Arial" pitchFamily="34" charset="0"/>
              </a:rPr>
              <a:t>170</a:t>
            </a:r>
            <a:r>
              <a:rPr lang="en-US" sz="1800" dirty="0">
                <a:solidFill>
                  <a:schemeClr val="tx1"/>
                </a:solidFill>
                <a:latin typeface="+mn-lt"/>
                <a:cs typeface="Arial" pitchFamily="34" charset="0"/>
              </a:rPr>
              <a:t>Dy valence maximum</a:t>
            </a:r>
            <a:endParaRPr lang="en-US" sz="1800" dirty="0">
              <a:solidFill>
                <a:schemeClr val="tx1"/>
              </a:solidFill>
              <a:latin typeface="+mn-lt"/>
              <a:ea typeface="MS PGothic" pitchFamily="34" charset="-128"/>
              <a:cs typeface="Arial" pitchFamily="34" charset="0"/>
            </a:endParaRPr>
          </a:p>
          <a:p>
            <a:pPr marL="342900" indent="-342900" algn="l" defTabSz="457200">
              <a:lnSpc>
                <a:spcPct val="90000"/>
              </a:lnSpc>
              <a:spcBef>
                <a:spcPct val="20000"/>
              </a:spcBef>
              <a:defRPr/>
            </a:pPr>
            <a:endParaRPr lang="en-US" sz="2000" dirty="0">
              <a:solidFill>
                <a:srgbClr val="000000"/>
              </a:solidFill>
              <a:latin typeface="+mn-lt"/>
              <a:ea typeface="MS PGothic" pitchFamily="34" charset="-128"/>
              <a:cs typeface="Arial" pitchFamily="34" charset="0"/>
            </a:endParaRPr>
          </a:p>
        </p:txBody>
      </p:sp>
      <p:sp>
        <p:nvSpPr>
          <p:cNvPr id="7" name="Left Brace 6"/>
          <p:cNvSpPr>
            <a:spLocks/>
          </p:cNvSpPr>
          <p:nvPr/>
        </p:nvSpPr>
        <p:spPr bwMode="auto">
          <a:xfrm>
            <a:off x="928688" y="960438"/>
            <a:ext cx="357187" cy="2397125"/>
          </a:xfrm>
          <a:prstGeom prst="leftBrace">
            <a:avLst>
              <a:gd name="adj1" fmla="val 8324"/>
              <a:gd name="adj2" fmla="val 50000"/>
            </a:avLst>
          </a:prstGeom>
          <a:noFill/>
          <a:ln w="25400">
            <a:solidFill>
              <a:schemeClr val="accent1"/>
            </a:solidFill>
            <a:round/>
            <a:headEnd/>
            <a:tailEnd/>
          </a:ln>
          <a:effectLst>
            <a:outerShdw dist="20000" dir="5400000" rotWithShape="0">
              <a:srgbClr val="808080">
                <a:alpha val="37999"/>
              </a:srgbClr>
            </a:outerShdw>
          </a:effectLst>
        </p:spPr>
        <p:txBody>
          <a:bodyPr anchor="ctr"/>
          <a:lstStyle/>
          <a:p>
            <a:pPr defTabSz="457200">
              <a:defRPr/>
            </a:pPr>
            <a:endParaRPr lang="es-ES" sz="1800">
              <a:solidFill>
                <a:prstClr val="black"/>
              </a:solidFill>
              <a:latin typeface="Calibri" pitchFamily="34" charset="0"/>
              <a:ea typeface="ＭＳ Ｐゴシック" pitchFamily="116" charset="-128"/>
            </a:endParaRPr>
          </a:p>
        </p:txBody>
      </p:sp>
      <p:sp>
        <p:nvSpPr>
          <p:cNvPr id="77830" name="TextBox 7"/>
          <p:cNvSpPr txBox="1">
            <a:spLocks noChangeArrowheads="1"/>
          </p:cNvSpPr>
          <p:nvPr/>
        </p:nvSpPr>
        <p:spPr bwMode="auto">
          <a:xfrm rot="-5400000">
            <a:off x="-378618" y="1807369"/>
            <a:ext cx="1555750" cy="369887"/>
          </a:xfrm>
          <a:prstGeom prst="rect">
            <a:avLst/>
          </a:prstGeom>
          <a:noFill/>
          <a:ln w="9525">
            <a:noFill/>
            <a:miter lim="800000"/>
            <a:headEnd/>
            <a:tailEnd/>
          </a:ln>
        </p:spPr>
        <p:txBody>
          <a:bodyPr>
            <a:spAutoFit/>
          </a:bodyPr>
          <a:lstStyle/>
          <a:p>
            <a:pPr algn="l" defTabSz="457200"/>
            <a:r>
              <a:rPr lang="en-US" sz="1800" i="1">
                <a:solidFill>
                  <a:srgbClr val="3366FF"/>
                </a:solidFill>
                <a:latin typeface="Calibri" pitchFamily="34" charset="0"/>
                <a:ea typeface="MS PGothic" pitchFamily="34" charset="-128"/>
              </a:rPr>
              <a:t>RDDS lifetimes</a:t>
            </a:r>
          </a:p>
        </p:txBody>
      </p:sp>
      <p:sp>
        <p:nvSpPr>
          <p:cNvPr id="14" name="Left Brace 13"/>
          <p:cNvSpPr>
            <a:spLocks/>
          </p:cNvSpPr>
          <p:nvPr/>
        </p:nvSpPr>
        <p:spPr bwMode="auto">
          <a:xfrm>
            <a:off x="928688" y="3932238"/>
            <a:ext cx="304800" cy="2354262"/>
          </a:xfrm>
          <a:prstGeom prst="leftBrace">
            <a:avLst>
              <a:gd name="adj1" fmla="val 8338"/>
              <a:gd name="adj2" fmla="val 50000"/>
            </a:avLst>
          </a:prstGeom>
          <a:noFill/>
          <a:ln w="25400">
            <a:solidFill>
              <a:schemeClr val="accent1"/>
            </a:solidFill>
            <a:round/>
            <a:headEnd/>
            <a:tailEnd/>
          </a:ln>
          <a:effectLst>
            <a:outerShdw dist="20000" dir="5400000" rotWithShape="0">
              <a:srgbClr val="808080">
                <a:alpha val="37999"/>
              </a:srgbClr>
            </a:outerShdw>
          </a:effectLst>
        </p:spPr>
        <p:txBody>
          <a:bodyPr anchor="ctr"/>
          <a:lstStyle/>
          <a:p>
            <a:pPr defTabSz="457200">
              <a:defRPr/>
            </a:pPr>
            <a:endParaRPr lang="es-ES" sz="1800">
              <a:solidFill>
                <a:prstClr val="black"/>
              </a:solidFill>
              <a:latin typeface="Calibri" pitchFamily="34" charset="0"/>
              <a:ea typeface="ＭＳ Ｐゴシック" pitchFamily="116" charset="-128"/>
            </a:endParaRPr>
          </a:p>
        </p:txBody>
      </p:sp>
      <p:sp>
        <p:nvSpPr>
          <p:cNvPr id="77832" name="TextBox 11"/>
          <p:cNvSpPr txBox="1">
            <a:spLocks noChangeArrowheads="1"/>
          </p:cNvSpPr>
          <p:nvPr/>
        </p:nvSpPr>
        <p:spPr bwMode="auto">
          <a:xfrm rot="-5400000">
            <a:off x="-1038225" y="1681163"/>
            <a:ext cx="3587750" cy="368300"/>
          </a:xfrm>
          <a:prstGeom prst="rect">
            <a:avLst/>
          </a:prstGeom>
          <a:noFill/>
          <a:ln w="9525">
            <a:noFill/>
            <a:miter lim="800000"/>
            <a:headEnd/>
            <a:tailEnd/>
          </a:ln>
        </p:spPr>
        <p:txBody>
          <a:bodyPr>
            <a:spAutoFit/>
          </a:bodyPr>
          <a:lstStyle/>
          <a:p>
            <a:pPr algn="l" defTabSz="457200"/>
            <a:r>
              <a:rPr lang="en-US" sz="1800" i="1">
                <a:solidFill>
                  <a:srgbClr val="3366FF"/>
                </a:solidFill>
                <a:latin typeface="Calibri" pitchFamily="34" charset="0"/>
                <a:ea typeface="MS PGothic" pitchFamily="34" charset="-128"/>
              </a:rPr>
              <a:t>Multi-nucleon transfer - PRISMA</a:t>
            </a:r>
          </a:p>
        </p:txBody>
      </p:sp>
      <p:sp>
        <p:nvSpPr>
          <p:cNvPr id="77833" name="TextBox 11"/>
          <p:cNvSpPr txBox="1">
            <a:spLocks noChangeArrowheads="1"/>
          </p:cNvSpPr>
          <p:nvPr/>
        </p:nvSpPr>
        <p:spPr bwMode="auto">
          <a:xfrm rot="-5400000">
            <a:off x="-792162" y="4491038"/>
            <a:ext cx="2659062" cy="646112"/>
          </a:xfrm>
          <a:prstGeom prst="rect">
            <a:avLst/>
          </a:prstGeom>
          <a:noFill/>
          <a:ln w="9525">
            <a:noFill/>
            <a:miter lim="800000"/>
            <a:headEnd/>
            <a:tailEnd/>
          </a:ln>
        </p:spPr>
        <p:txBody>
          <a:bodyPr>
            <a:spAutoFit/>
          </a:bodyPr>
          <a:lstStyle/>
          <a:p>
            <a:pPr defTabSz="457200"/>
            <a:r>
              <a:rPr lang="en-US" sz="1800" i="1">
                <a:solidFill>
                  <a:srgbClr val="3366FF"/>
                </a:solidFill>
                <a:latin typeface="Calibri" pitchFamily="34" charset="0"/>
                <a:ea typeface="MS PGothic" pitchFamily="34" charset="-128"/>
              </a:rPr>
              <a:t>Multi-nucleon transfer - PRISMA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38"/>
          <p:cNvSpPr txBox="1">
            <a:spLocks noChangeArrowheads="1"/>
          </p:cNvSpPr>
          <p:nvPr/>
        </p:nvSpPr>
        <p:spPr bwMode="auto">
          <a:xfrm>
            <a:off x="428625" y="-7938"/>
            <a:ext cx="8351838" cy="579438"/>
          </a:xfrm>
          <a:prstGeom prst="rect">
            <a:avLst/>
          </a:prstGeom>
          <a:noFill/>
          <a:ln w="9525">
            <a:noFill/>
            <a:miter lim="800000"/>
            <a:headEnd/>
            <a:tailEnd/>
          </a:ln>
        </p:spPr>
        <p:txBody>
          <a:bodyPr>
            <a:spAutoFit/>
          </a:bodyPr>
          <a:lstStyle/>
          <a:p>
            <a:pPr>
              <a:spcBef>
                <a:spcPct val="50000"/>
              </a:spcBef>
            </a:pPr>
            <a:r>
              <a:rPr lang="en-GB" b="1">
                <a:solidFill>
                  <a:srgbClr val="0000FF"/>
                </a:solidFill>
              </a:rPr>
              <a:t>Collective modes in the continuum</a:t>
            </a:r>
          </a:p>
        </p:txBody>
      </p:sp>
      <p:sp>
        <p:nvSpPr>
          <p:cNvPr id="78851" name="Rectangle 39"/>
          <p:cNvSpPr>
            <a:spLocks noChangeArrowheads="1"/>
          </p:cNvSpPr>
          <p:nvPr/>
        </p:nvSpPr>
        <p:spPr bwMode="auto">
          <a:xfrm>
            <a:off x="214313" y="685800"/>
            <a:ext cx="3529012" cy="3600450"/>
          </a:xfrm>
          <a:prstGeom prst="rect">
            <a:avLst/>
          </a:prstGeom>
          <a:noFill/>
          <a:ln w="28575">
            <a:noFill/>
            <a:prstDash val="dash"/>
            <a:miter lim="800000"/>
            <a:headEnd/>
            <a:tailEnd/>
          </a:ln>
        </p:spPr>
        <p:txBody>
          <a:bodyPr lIns="0" tIns="0" rIns="0" bIns="0">
            <a:spAutoFit/>
          </a:bodyPr>
          <a:lstStyle/>
          <a:p>
            <a:pPr algn="l">
              <a:buClr>
                <a:srgbClr val="FF0000"/>
              </a:buClr>
              <a:buFont typeface="Wingdings 2" pitchFamily="18" charset="2"/>
              <a:buNone/>
            </a:pPr>
            <a:r>
              <a:rPr lang="en-US" sz="1800" u="sng">
                <a:solidFill>
                  <a:srgbClr val="FF0000"/>
                </a:solidFill>
                <a:cs typeface="Arial" pitchFamily="34" charset="0"/>
              </a:rPr>
              <a:t>Collective Rotation</a:t>
            </a:r>
            <a:r>
              <a:rPr lang="en-US" sz="1800">
                <a:solidFill>
                  <a:srgbClr val="FF0000"/>
                </a:solidFill>
                <a:cs typeface="Arial" pitchFamily="34" charset="0"/>
              </a:rPr>
              <a:t> </a:t>
            </a:r>
            <a:br>
              <a:rPr lang="en-US" sz="1800">
                <a:solidFill>
                  <a:srgbClr val="FF0000"/>
                </a:solidFill>
                <a:cs typeface="Arial" pitchFamily="34" charset="0"/>
              </a:rPr>
            </a:br>
            <a:r>
              <a:rPr lang="en-US" sz="1800">
                <a:solidFill>
                  <a:srgbClr val="0000FF"/>
                </a:solidFill>
                <a:cs typeface="Arial" pitchFamily="34" charset="0"/>
              </a:rPr>
              <a:t>- Order-to-Chaos Transition</a:t>
            </a:r>
            <a:br>
              <a:rPr lang="en-US" sz="1800">
                <a:solidFill>
                  <a:srgbClr val="0000FF"/>
                </a:solidFill>
                <a:cs typeface="Arial" pitchFamily="34" charset="0"/>
              </a:rPr>
            </a:br>
            <a:r>
              <a:rPr lang="en-US" sz="1800">
                <a:solidFill>
                  <a:srgbClr val="0000FF"/>
                </a:solidFill>
                <a:cs typeface="Arial" pitchFamily="34" charset="0"/>
              </a:rPr>
              <a:t>  </a:t>
            </a:r>
            <a:r>
              <a:rPr lang="en-US" sz="1800">
                <a:solidFill>
                  <a:srgbClr val="009900"/>
                </a:solidFill>
                <a:cs typeface="Arial" pitchFamily="34" charset="0"/>
              </a:rPr>
              <a:t>CN reactions and </a:t>
            </a:r>
          </a:p>
          <a:p>
            <a:pPr algn="l">
              <a:buClr>
                <a:srgbClr val="FF0000"/>
              </a:buClr>
              <a:buFont typeface="Wingdings 2" pitchFamily="18" charset="2"/>
              <a:buNone/>
            </a:pPr>
            <a:r>
              <a:rPr lang="en-US" sz="1800">
                <a:solidFill>
                  <a:srgbClr val="009900"/>
                </a:solidFill>
                <a:cs typeface="Arial" pitchFamily="34" charset="0"/>
              </a:rPr>
              <a:t>  Deep-Inelastic collisions</a:t>
            </a:r>
            <a:r>
              <a:rPr lang="en-US" sz="1800">
                <a:solidFill>
                  <a:srgbClr val="0000FF"/>
                </a:solidFill>
                <a:cs typeface="Arial" pitchFamily="34" charset="0"/>
              </a:rPr>
              <a:t/>
            </a:r>
            <a:br>
              <a:rPr lang="en-US" sz="1800">
                <a:solidFill>
                  <a:srgbClr val="0000FF"/>
                </a:solidFill>
                <a:cs typeface="Arial" pitchFamily="34" charset="0"/>
              </a:rPr>
            </a:br>
            <a:r>
              <a:rPr lang="en-GB" sz="1800" u="sng">
                <a:solidFill>
                  <a:srgbClr val="FF0000"/>
                </a:solidFill>
                <a:cs typeface="Arial" pitchFamily="34" charset="0"/>
              </a:rPr>
              <a:t>Collective Vibrations</a:t>
            </a:r>
            <a:r>
              <a:rPr lang="en-GB" sz="1800">
                <a:solidFill>
                  <a:srgbClr val="FF0000"/>
                </a:solidFill>
                <a:cs typeface="Arial" pitchFamily="34" charset="0"/>
              </a:rPr>
              <a:t/>
            </a:r>
            <a:br>
              <a:rPr lang="en-GB" sz="1800">
                <a:solidFill>
                  <a:srgbClr val="FF0000"/>
                </a:solidFill>
                <a:cs typeface="Arial" pitchFamily="34" charset="0"/>
              </a:rPr>
            </a:br>
            <a:r>
              <a:rPr lang="en-GB" sz="1800">
                <a:solidFill>
                  <a:srgbClr val="0000FF"/>
                </a:solidFill>
                <a:cs typeface="Arial" pitchFamily="34" charset="0"/>
              </a:rPr>
              <a:t>- Prompt dipole emission </a:t>
            </a:r>
            <a:br>
              <a:rPr lang="en-GB" sz="1800">
                <a:solidFill>
                  <a:srgbClr val="0000FF"/>
                </a:solidFill>
                <a:cs typeface="Arial" pitchFamily="34" charset="0"/>
              </a:rPr>
            </a:br>
            <a:r>
              <a:rPr lang="en-GB" sz="1800">
                <a:solidFill>
                  <a:srgbClr val="0000FF"/>
                </a:solidFill>
                <a:cs typeface="Arial" pitchFamily="34" charset="0"/>
              </a:rPr>
              <a:t>  </a:t>
            </a:r>
            <a:r>
              <a:rPr lang="en-GB" sz="1800">
                <a:solidFill>
                  <a:srgbClr val="009900"/>
                </a:solidFill>
                <a:cs typeface="Arial" pitchFamily="34" charset="0"/>
              </a:rPr>
              <a:t>CN reactions</a:t>
            </a:r>
            <a:r>
              <a:rPr lang="en-GB" sz="1800">
                <a:solidFill>
                  <a:srgbClr val="0000FF"/>
                </a:solidFill>
                <a:cs typeface="Arial" pitchFamily="34" charset="0"/>
              </a:rPr>
              <a:t/>
            </a:r>
            <a:br>
              <a:rPr lang="en-GB" sz="1800">
                <a:solidFill>
                  <a:srgbClr val="0000FF"/>
                </a:solidFill>
                <a:cs typeface="Arial" pitchFamily="34" charset="0"/>
              </a:rPr>
            </a:br>
            <a:r>
              <a:rPr lang="en-GB" sz="1800">
                <a:solidFill>
                  <a:srgbClr val="0000FF"/>
                </a:solidFill>
                <a:cs typeface="Arial" pitchFamily="34" charset="0"/>
              </a:rPr>
              <a:t>- Highly excited/Pygmy </a:t>
            </a:r>
            <a:br>
              <a:rPr lang="en-GB" sz="1800">
                <a:solidFill>
                  <a:srgbClr val="0000FF"/>
                </a:solidFill>
                <a:cs typeface="Arial" pitchFamily="34" charset="0"/>
              </a:rPr>
            </a:br>
            <a:r>
              <a:rPr lang="en-GB" sz="1800">
                <a:solidFill>
                  <a:srgbClr val="0000FF"/>
                </a:solidFill>
                <a:cs typeface="Arial" pitchFamily="34" charset="0"/>
              </a:rPr>
              <a:t>  states in n-rich nuclei</a:t>
            </a:r>
          </a:p>
          <a:p>
            <a:pPr algn="l">
              <a:buClr>
                <a:srgbClr val="FF0000"/>
              </a:buClr>
              <a:buFont typeface="Wingdings 2" pitchFamily="18" charset="2"/>
              <a:buNone/>
            </a:pPr>
            <a:r>
              <a:rPr lang="en-GB" sz="1800">
                <a:solidFill>
                  <a:srgbClr val="0000FF"/>
                </a:solidFill>
                <a:cs typeface="Arial" pitchFamily="34" charset="0"/>
              </a:rPr>
              <a:t>  </a:t>
            </a:r>
            <a:r>
              <a:rPr lang="en-GB" sz="1800">
                <a:solidFill>
                  <a:srgbClr val="009900"/>
                </a:solidFill>
                <a:cs typeface="Arial" pitchFamily="34" charset="0"/>
              </a:rPr>
              <a:t>Deep-Inelastic Collisions</a:t>
            </a:r>
            <a:r>
              <a:rPr lang="en-GB" sz="1800">
                <a:solidFill>
                  <a:srgbClr val="0000FF"/>
                </a:solidFill>
                <a:cs typeface="Arial" pitchFamily="34" charset="0"/>
              </a:rPr>
              <a:t/>
            </a:r>
            <a:br>
              <a:rPr lang="en-GB" sz="1800">
                <a:solidFill>
                  <a:srgbClr val="0000FF"/>
                </a:solidFill>
                <a:cs typeface="Arial" pitchFamily="34" charset="0"/>
              </a:rPr>
            </a:br>
            <a:r>
              <a:rPr lang="en-GB" sz="1800">
                <a:solidFill>
                  <a:srgbClr val="0000FF"/>
                </a:solidFill>
                <a:cs typeface="Arial" pitchFamily="34" charset="0"/>
              </a:rPr>
              <a:t>- Giant Quadrupole Resonance</a:t>
            </a:r>
            <a:br>
              <a:rPr lang="en-GB" sz="1800">
                <a:solidFill>
                  <a:srgbClr val="0000FF"/>
                </a:solidFill>
                <a:cs typeface="Arial" pitchFamily="34" charset="0"/>
              </a:rPr>
            </a:br>
            <a:r>
              <a:rPr lang="en-GB" sz="1800">
                <a:solidFill>
                  <a:srgbClr val="0000FF"/>
                </a:solidFill>
                <a:cs typeface="Arial" pitchFamily="34" charset="0"/>
              </a:rPr>
              <a:t>  </a:t>
            </a:r>
            <a:r>
              <a:rPr lang="en-GB" sz="1800">
                <a:solidFill>
                  <a:srgbClr val="009900"/>
                </a:solidFill>
                <a:cs typeface="Arial" pitchFamily="34" charset="0"/>
              </a:rPr>
              <a:t>Inelastic Scattering  </a:t>
            </a:r>
            <a:r>
              <a:rPr lang="en-GB" sz="1800">
                <a:solidFill>
                  <a:srgbClr val="0000FF"/>
                </a:solidFill>
                <a:cs typeface="Arial" pitchFamily="34" charset="0"/>
              </a:rPr>
              <a:t/>
            </a:r>
            <a:br>
              <a:rPr lang="en-GB" sz="1800">
                <a:solidFill>
                  <a:srgbClr val="0000FF"/>
                </a:solidFill>
                <a:cs typeface="Arial" pitchFamily="34" charset="0"/>
              </a:rPr>
            </a:br>
            <a:r>
              <a:rPr lang="en-GB" sz="1800">
                <a:solidFill>
                  <a:srgbClr val="0000FF"/>
                </a:solidFill>
                <a:cs typeface="Arial" pitchFamily="34" charset="0"/>
              </a:rPr>
              <a:t> </a:t>
            </a:r>
            <a:endParaRPr lang="en-US" sz="1800">
              <a:solidFill>
                <a:srgbClr val="0000FF"/>
              </a:solidFill>
              <a:cs typeface="Arial" pitchFamily="34" charset="0"/>
            </a:endParaRPr>
          </a:p>
        </p:txBody>
      </p:sp>
      <p:sp>
        <p:nvSpPr>
          <p:cNvPr id="78852" name="Text Box 41"/>
          <p:cNvSpPr txBox="1">
            <a:spLocks noChangeArrowheads="1"/>
          </p:cNvSpPr>
          <p:nvPr/>
        </p:nvSpPr>
        <p:spPr bwMode="auto">
          <a:xfrm>
            <a:off x="1285875" y="6334125"/>
            <a:ext cx="7858125" cy="523875"/>
          </a:xfrm>
          <a:prstGeom prst="rect">
            <a:avLst/>
          </a:prstGeom>
          <a:noFill/>
          <a:ln w="9525">
            <a:noFill/>
            <a:miter lim="800000"/>
            <a:headEnd/>
            <a:tailEnd/>
          </a:ln>
        </p:spPr>
        <p:txBody>
          <a:bodyPr>
            <a:spAutoFit/>
          </a:bodyPr>
          <a:lstStyle/>
          <a:p>
            <a:pPr algn="l">
              <a:spcBef>
                <a:spcPct val="50000"/>
              </a:spcBef>
            </a:pPr>
            <a:r>
              <a:rPr lang="it-IT" sz="1400"/>
              <a:t>G. Benzoni, N. Blasi , A. Bracco, S. Brambilla, F. Camera,  A. Corsi,  F.C.L. Crespi,  S. Leoni, B. Million, D. Montanari, O. Wieland, et al.  </a:t>
            </a:r>
            <a:endParaRPr lang="en-GB" sz="1400"/>
          </a:p>
        </p:txBody>
      </p:sp>
      <p:pic>
        <p:nvPicPr>
          <p:cNvPr id="78853" name="Picture 26" descr="highspin2-2"/>
          <p:cNvPicPr>
            <a:picLocks noChangeAspect="1" noChangeArrowheads="1"/>
          </p:cNvPicPr>
          <p:nvPr/>
        </p:nvPicPr>
        <p:blipFill>
          <a:blip r:embed="rId2"/>
          <a:srcRect b="-323"/>
          <a:stretch>
            <a:fillRect/>
          </a:stretch>
        </p:blipFill>
        <p:spPr bwMode="auto">
          <a:xfrm>
            <a:off x="3571875" y="900113"/>
            <a:ext cx="3929063" cy="5229225"/>
          </a:xfrm>
          <a:prstGeom prst="rect">
            <a:avLst/>
          </a:prstGeom>
          <a:noFill/>
          <a:ln w="9525">
            <a:noFill/>
            <a:miter lim="800000"/>
            <a:headEnd/>
            <a:tailEnd/>
          </a:ln>
        </p:spPr>
      </p:pic>
      <p:pic>
        <p:nvPicPr>
          <p:cNvPr id="78854" name="Picture 29" descr="rotation"/>
          <p:cNvPicPr>
            <a:picLocks noChangeAspect="1" noChangeArrowheads="1" noCrop="1"/>
          </p:cNvPicPr>
          <p:nvPr/>
        </p:nvPicPr>
        <p:blipFill>
          <a:blip r:embed="rId3"/>
          <a:srcRect/>
          <a:stretch>
            <a:fillRect/>
          </a:stretch>
        </p:blipFill>
        <p:spPr bwMode="auto">
          <a:xfrm>
            <a:off x="4322763" y="3916363"/>
            <a:ext cx="750887" cy="687387"/>
          </a:xfrm>
          <a:prstGeom prst="rect">
            <a:avLst/>
          </a:prstGeom>
          <a:noFill/>
          <a:ln w="9525">
            <a:noFill/>
            <a:miter lim="800000"/>
            <a:headEnd/>
            <a:tailEnd/>
          </a:ln>
        </p:spPr>
      </p:pic>
      <p:pic>
        <p:nvPicPr>
          <p:cNvPr id="78855" name="Picture 29" descr="rotation"/>
          <p:cNvPicPr>
            <a:picLocks noChangeAspect="1" noChangeArrowheads="1" noCrop="1"/>
          </p:cNvPicPr>
          <p:nvPr/>
        </p:nvPicPr>
        <p:blipFill>
          <a:blip r:embed="rId3"/>
          <a:srcRect/>
          <a:stretch>
            <a:fillRect/>
          </a:stretch>
        </p:blipFill>
        <p:spPr bwMode="auto">
          <a:xfrm>
            <a:off x="4286250" y="2255838"/>
            <a:ext cx="750888" cy="687387"/>
          </a:xfrm>
          <a:prstGeom prst="rect">
            <a:avLst/>
          </a:prstGeom>
          <a:noFill/>
          <a:ln w="9525">
            <a:noFill/>
            <a:miter lim="800000"/>
            <a:headEnd/>
            <a:tailEnd/>
          </a:ln>
        </p:spPr>
      </p:pic>
      <p:sp>
        <p:nvSpPr>
          <p:cNvPr id="78856" name="Text Box 51"/>
          <p:cNvSpPr txBox="1">
            <a:spLocks noChangeArrowheads="1"/>
          </p:cNvSpPr>
          <p:nvPr/>
        </p:nvSpPr>
        <p:spPr bwMode="auto">
          <a:xfrm>
            <a:off x="5143500" y="714375"/>
            <a:ext cx="1597025" cy="184150"/>
          </a:xfrm>
          <a:prstGeom prst="rect">
            <a:avLst/>
          </a:prstGeom>
          <a:solidFill>
            <a:schemeClr val="bg1"/>
          </a:solidFill>
          <a:ln w="9525">
            <a:noFill/>
            <a:miter lim="800000"/>
            <a:headEnd/>
            <a:tailEnd/>
          </a:ln>
        </p:spPr>
        <p:txBody>
          <a:bodyPr wrap="none" lIns="72000" tIns="0" rIns="0" bIns="0">
            <a:spAutoFit/>
          </a:bodyPr>
          <a:lstStyle/>
          <a:p>
            <a:r>
              <a:rPr lang="en-US" sz="1200" b="1">
                <a:solidFill>
                  <a:srgbClr val="0000FF"/>
                </a:solidFill>
                <a:latin typeface="Comic Sans MS" pitchFamily="66" charset="0"/>
              </a:rPr>
              <a:t>Fusion - evaporation</a:t>
            </a:r>
          </a:p>
        </p:txBody>
      </p:sp>
      <p:grpSp>
        <p:nvGrpSpPr>
          <p:cNvPr id="78857" name="Group 30"/>
          <p:cNvGrpSpPr>
            <a:grpSpLocks/>
          </p:cNvGrpSpPr>
          <p:nvPr/>
        </p:nvGrpSpPr>
        <p:grpSpPr bwMode="auto">
          <a:xfrm>
            <a:off x="4691063" y="2124075"/>
            <a:ext cx="0" cy="719138"/>
            <a:chOff x="1261632" y="2654285"/>
            <a:chExt cx="0" cy="719137"/>
          </a:xfrm>
        </p:grpSpPr>
        <p:sp>
          <p:nvSpPr>
            <p:cNvPr id="79022" name="Line 31"/>
            <p:cNvSpPr>
              <a:spLocks noChangeShapeType="1"/>
            </p:cNvSpPr>
            <p:nvPr/>
          </p:nvSpPr>
          <p:spPr bwMode="auto">
            <a:xfrm flipV="1">
              <a:off x="4922" y="1344"/>
              <a:ext cx="0" cy="272"/>
            </a:xfrm>
            <a:prstGeom prst="line">
              <a:avLst/>
            </a:prstGeom>
            <a:noFill/>
            <a:ln w="19050">
              <a:solidFill>
                <a:srgbClr val="0000FF"/>
              </a:solidFill>
              <a:round/>
              <a:headEnd/>
              <a:tailEnd type="triangle" w="med" len="med"/>
            </a:ln>
          </p:spPr>
          <p:txBody>
            <a:bodyPr/>
            <a:lstStyle/>
            <a:p>
              <a:endParaRPr lang="de-DE"/>
            </a:p>
          </p:txBody>
        </p:sp>
        <p:sp>
          <p:nvSpPr>
            <p:cNvPr id="79023" name="Line 32"/>
            <p:cNvSpPr>
              <a:spLocks noChangeShapeType="1"/>
            </p:cNvSpPr>
            <p:nvPr/>
          </p:nvSpPr>
          <p:spPr bwMode="auto">
            <a:xfrm>
              <a:off x="4922" y="1798"/>
              <a:ext cx="0" cy="181"/>
            </a:xfrm>
            <a:prstGeom prst="line">
              <a:avLst/>
            </a:prstGeom>
            <a:noFill/>
            <a:ln w="19050">
              <a:solidFill>
                <a:srgbClr val="0000FF"/>
              </a:solidFill>
              <a:round/>
              <a:headEnd/>
              <a:tailEnd/>
            </a:ln>
          </p:spPr>
          <p:txBody>
            <a:bodyPr/>
            <a:lstStyle/>
            <a:p>
              <a:endParaRPr lang="de-DE"/>
            </a:p>
          </p:txBody>
        </p:sp>
      </p:grpSp>
      <p:sp>
        <p:nvSpPr>
          <p:cNvPr id="78858" name="Oval 33"/>
          <p:cNvSpPr>
            <a:spLocks noChangeAspect="1" noChangeArrowheads="1"/>
          </p:cNvSpPr>
          <p:nvPr/>
        </p:nvSpPr>
        <p:spPr bwMode="auto">
          <a:xfrm>
            <a:off x="4849813" y="2328863"/>
            <a:ext cx="65087" cy="65087"/>
          </a:xfrm>
          <a:prstGeom prst="ellipse">
            <a:avLst/>
          </a:prstGeom>
          <a:gradFill rotWithShape="1">
            <a:gsLst>
              <a:gs pos="0">
                <a:srgbClr val="FF0000"/>
              </a:gs>
              <a:gs pos="100000">
                <a:srgbClr val="FFFF66"/>
              </a:gs>
            </a:gsLst>
            <a:lin ang="2700000" scaled="1"/>
          </a:gradFill>
          <a:ln w="9525">
            <a:solidFill>
              <a:schemeClr val="tx1"/>
            </a:solidFill>
            <a:round/>
            <a:headEnd/>
            <a:tailEnd/>
          </a:ln>
        </p:spPr>
        <p:txBody>
          <a:bodyPr wrap="none" anchor="ctr"/>
          <a:lstStyle/>
          <a:p>
            <a:endParaRPr lang="de-DE">
              <a:latin typeface="Constantia" pitchFamily="18" charset="0"/>
            </a:endParaRPr>
          </a:p>
        </p:txBody>
      </p:sp>
      <p:sp>
        <p:nvSpPr>
          <p:cNvPr id="78859" name="Line 34"/>
          <p:cNvSpPr>
            <a:spLocks noChangeShapeType="1"/>
          </p:cNvSpPr>
          <p:nvPr/>
        </p:nvSpPr>
        <p:spPr bwMode="auto">
          <a:xfrm flipV="1">
            <a:off x="4902200" y="2303463"/>
            <a:ext cx="106363" cy="50800"/>
          </a:xfrm>
          <a:prstGeom prst="line">
            <a:avLst/>
          </a:prstGeom>
          <a:noFill/>
          <a:ln w="9525">
            <a:solidFill>
              <a:schemeClr val="tx1"/>
            </a:solidFill>
            <a:round/>
            <a:headEnd/>
            <a:tailEnd type="triangle" w="sm" len="med"/>
          </a:ln>
        </p:spPr>
        <p:txBody>
          <a:bodyPr/>
          <a:lstStyle/>
          <a:p>
            <a:endParaRPr lang="de-DE"/>
          </a:p>
        </p:txBody>
      </p:sp>
      <p:sp>
        <p:nvSpPr>
          <p:cNvPr id="78860" name="Text Box 35"/>
          <p:cNvSpPr txBox="1">
            <a:spLocks noChangeArrowheads="1"/>
          </p:cNvSpPr>
          <p:nvPr/>
        </p:nvSpPr>
        <p:spPr bwMode="auto">
          <a:xfrm>
            <a:off x="4797425" y="2124075"/>
            <a:ext cx="250825" cy="246063"/>
          </a:xfrm>
          <a:prstGeom prst="rect">
            <a:avLst/>
          </a:prstGeom>
          <a:noFill/>
          <a:ln w="9525">
            <a:noFill/>
            <a:miter lim="800000"/>
            <a:headEnd/>
            <a:tailEnd/>
          </a:ln>
        </p:spPr>
        <p:txBody>
          <a:bodyPr wrap="none">
            <a:spAutoFit/>
          </a:bodyPr>
          <a:lstStyle/>
          <a:p>
            <a:r>
              <a:rPr lang="en-US" sz="1000">
                <a:latin typeface="Comic Sans MS" pitchFamily="66" charset="0"/>
              </a:rPr>
              <a:t>n</a:t>
            </a:r>
          </a:p>
        </p:txBody>
      </p:sp>
      <p:sp>
        <p:nvSpPr>
          <p:cNvPr id="78861" name="Oval 36"/>
          <p:cNvSpPr>
            <a:spLocks noChangeAspect="1" noChangeArrowheads="1"/>
          </p:cNvSpPr>
          <p:nvPr/>
        </p:nvSpPr>
        <p:spPr bwMode="auto">
          <a:xfrm>
            <a:off x="4849813" y="2779713"/>
            <a:ext cx="66675" cy="63500"/>
          </a:xfrm>
          <a:prstGeom prst="ellipse">
            <a:avLst/>
          </a:prstGeom>
          <a:gradFill rotWithShape="1">
            <a:gsLst>
              <a:gs pos="0">
                <a:srgbClr val="FF0000"/>
              </a:gs>
              <a:gs pos="100000">
                <a:srgbClr val="FFFF66"/>
              </a:gs>
            </a:gsLst>
            <a:lin ang="2700000" scaled="1"/>
          </a:gradFill>
          <a:ln w="9525">
            <a:solidFill>
              <a:schemeClr val="tx1"/>
            </a:solidFill>
            <a:round/>
            <a:headEnd/>
            <a:tailEnd/>
          </a:ln>
        </p:spPr>
        <p:txBody>
          <a:bodyPr wrap="none" anchor="ctr"/>
          <a:lstStyle/>
          <a:p>
            <a:endParaRPr lang="de-DE">
              <a:latin typeface="Constantia" pitchFamily="18" charset="0"/>
            </a:endParaRPr>
          </a:p>
        </p:txBody>
      </p:sp>
      <p:sp>
        <p:nvSpPr>
          <p:cNvPr id="78862" name="Line 37"/>
          <p:cNvSpPr>
            <a:spLocks noChangeShapeType="1"/>
          </p:cNvSpPr>
          <p:nvPr/>
        </p:nvSpPr>
        <p:spPr bwMode="auto">
          <a:xfrm>
            <a:off x="4902200" y="2830513"/>
            <a:ext cx="106363" cy="90487"/>
          </a:xfrm>
          <a:prstGeom prst="line">
            <a:avLst/>
          </a:prstGeom>
          <a:noFill/>
          <a:ln w="9525">
            <a:solidFill>
              <a:schemeClr val="tx1"/>
            </a:solidFill>
            <a:round/>
            <a:headEnd/>
            <a:tailEnd type="triangle" w="sm" len="med"/>
          </a:ln>
        </p:spPr>
        <p:txBody>
          <a:bodyPr/>
          <a:lstStyle/>
          <a:p>
            <a:endParaRPr lang="de-DE"/>
          </a:p>
        </p:txBody>
      </p:sp>
      <p:sp>
        <p:nvSpPr>
          <p:cNvPr id="78863" name="Text Box 38"/>
          <p:cNvSpPr txBox="1">
            <a:spLocks noChangeArrowheads="1"/>
          </p:cNvSpPr>
          <p:nvPr/>
        </p:nvSpPr>
        <p:spPr bwMode="auto">
          <a:xfrm>
            <a:off x="4813300" y="2600325"/>
            <a:ext cx="252413" cy="246063"/>
          </a:xfrm>
          <a:prstGeom prst="rect">
            <a:avLst/>
          </a:prstGeom>
          <a:noFill/>
          <a:ln w="9525">
            <a:noFill/>
            <a:miter lim="800000"/>
            <a:headEnd/>
            <a:tailEnd/>
          </a:ln>
        </p:spPr>
        <p:txBody>
          <a:bodyPr wrap="none">
            <a:spAutoFit/>
          </a:bodyPr>
          <a:lstStyle/>
          <a:p>
            <a:r>
              <a:rPr lang="en-US" sz="1000">
                <a:latin typeface="Comic Sans MS" pitchFamily="66" charset="0"/>
              </a:rPr>
              <a:t>n</a:t>
            </a:r>
          </a:p>
        </p:txBody>
      </p:sp>
      <p:sp>
        <p:nvSpPr>
          <p:cNvPr id="78864" name="Oval 39"/>
          <p:cNvSpPr>
            <a:spLocks noChangeAspect="1" noChangeArrowheads="1"/>
          </p:cNvSpPr>
          <p:nvPr/>
        </p:nvSpPr>
        <p:spPr bwMode="auto">
          <a:xfrm>
            <a:off x="4370388" y="2328863"/>
            <a:ext cx="66675" cy="65087"/>
          </a:xfrm>
          <a:prstGeom prst="ellipse">
            <a:avLst/>
          </a:prstGeom>
          <a:gradFill rotWithShape="1">
            <a:gsLst>
              <a:gs pos="0">
                <a:srgbClr val="FF0000"/>
              </a:gs>
              <a:gs pos="100000">
                <a:srgbClr val="FFFF66"/>
              </a:gs>
            </a:gsLst>
            <a:lin ang="2700000" scaled="1"/>
          </a:gradFill>
          <a:ln w="9525">
            <a:solidFill>
              <a:schemeClr val="tx1"/>
            </a:solidFill>
            <a:round/>
            <a:headEnd/>
            <a:tailEnd/>
          </a:ln>
        </p:spPr>
        <p:txBody>
          <a:bodyPr wrap="none" anchor="ctr"/>
          <a:lstStyle/>
          <a:p>
            <a:endParaRPr lang="de-DE">
              <a:latin typeface="Constantia" pitchFamily="18" charset="0"/>
            </a:endParaRPr>
          </a:p>
        </p:txBody>
      </p:sp>
      <p:sp>
        <p:nvSpPr>
          <p:cNvPr id="78865" name="Line 40"/>
          <p:cNvSpPr>
            <a:spLocks noChangeShapeType="1"/>
          </p:cNvSpPr>
          <p:nvPr/>
        </p:nvSpPr>
        <p:spPr bwMode="auto">
          <a:xfrm flipH="1" flipV="1">
            <a:off x="4267200" y="2278063"/>
            <a:ext cx="104775" cy="76200"/>
          </a:xfrm>
          <a:prstGeom prst="line">
            <a:avLst/>
          </a:prstGeom>
          <a:noFill/>
          <a:ln w="9525">
            <a:solidFill>
              <a:schemeClr val="tx1"/>
            </a:solidFill>
            <a:round/>
            <a:headEnd/>
            <a:tailEnd type="triangle" w="sm" len="med"/>
          </a:ln>
        </p:spPr>
        <p:txBody>
          <a:bodyPr/>
          <a:lstStyle/>
          <a:p>
            <a:endParaRPr lang="de-DE"/>
          </a:p>
        </p:txBody>
      </p:sp>
      <p:sp>
        <p:nvSpPr>
          <p:cNvPr id="78866" name="Text Box 41"/>
          <p:cNvSpPr txBox="1">
            <a:spLocks noChangeArrowheads="1"/>
          </p:cNvSpPr>
          <p:nvPr/>
        </p:nvSpPr>
        <p:spPr bwMode="auto">
          <a:xfrm>
            <a:off x="4316413" y="2124075"/>
            <a:ext cx="252412" cy="246063"/>
          </a:xfrm>
          <a:prstGeom prst="rect">
            <a:avLst/>
          </a:prstGeom>
          <a:noFill/>
          <a:ln w="9525">
            <a:noFill/>
            <a:miter lim="800000"/>
            <a:headEnd/>
            <a:tailEnd/>
          </a:ln>
        </p:spPr>
        <p:txBody>
          <a:bodyPr wrap="none">
            <a:spAutoFit/>
          </a:bodyPr>
          <a:lstStyle/>
          <a:p>
            <a:r>
              <a:rPr lang="en-US" sz="1000">
                <a:latin typeface="Comic Sans MS" pitchFamily="66" charset="0"/>
              </a:rPr>
              <a:t>n</a:t>
            </a:r>
          </a:p>
        </p:txBody>
      </p:sp>
      <p:sp>
        <p:nvSpPr>
          <p:cNvPr id="78867" name="Oval 42"/>
          <p:cNvSpPr>
            <a:spLocks noChangeAspect="1" noChangeArrowheads="1"/>
          </p:cNvSpPr>
          <p:nvPr/>
        </p:nvSpPr>
        <p:spPr bwMode="auto">
          <a:xfrm>
            <a:off x="4478338" y="2843213"/>
            <a:ext cx="66675" cy="65087"/>
          </a:xfrm>
          <a:prstGeom prst="ellipse">
            <a:avLst/>
          </a:prstGeom>
          <a:gradFill rotWithShape="1">
            <a:gsLst>
              <a:gs pos="0">
                <a:srgbClr val="FF0000">
                  <a:alpha val="98000"/>
                </a:srgbClr>
              </a:gs>
              <a:gs pos="100000">
                <a:srgbClr val="FF3399"/>
              </a:gs>
            </a:gsLst>
            <a:lin ang="2700000" scaled="1"/>
          </a:gradFill>
          <a:ln w="9525">
            <a:solidFill>
              <a:schemeClr val="tx1"/>
            </a:solidFill>
            <a:round/>
            <a:headEnd/>
            <a:tailEnd/>
          </a:ln>
        </p:spPr>
        <p:txBody>
          <a:bodyPr wrap="none" anchor="ctr"/>
          <a:lstStyle/>
          <a:p>
            <a:endParaRPr lang="de-DE">
              <a:latin typeface="Constantia" pitchFamily="18" charset="0"/>
            </a:endParaRPr>
          </a:p>
        </p:txBody>
      </p:sp>
      <p:sp>
        <p:nvSpPr>
          <p:cNvPr id="78868" name="Line 43"/>
          <p:cNvSpPr>
            <a:spLocks noChangeShapeType="1"/>
          </p:cNvSpPr>
          <p:nvPr/>
        </p:nvSpPr>
        <p:spPr bwMode="auto">
          <a:xfrm flipH="1">
            <a:off x="4398963" y="2895600"/>
            <a:ext cx="104775" cy="128588"/>
          </a:xfrm>
          <a:prstGeom prst="line">
            <a:avLst/>
          </a:prstGeom>
          <a:noFill/>
          <a:ln w="9525">
            <a:solidFill>
              <a:schemeClr val="tx1"/>
            </a:solidFill>
            <a:round/>
            <a:headEnd/>
            <a:tailEnd type="triangle" w="sm" len="med"/>
          </a:ln>
        </p:spPr>
        <p:txBody>
          <a:bodyPr/>
          <a:lstStyle/>
          <a:p>
            <a:endParaRPr lang="de-DE"/>
          </a:p>
        </p:txBody>
      </p:sp>
      <p:sp>
        <p:nvSpPr>
          <p:cNvPr id="78869" name="Text Box 44"/>
          <p:cNvSpPr txBox="1">
            <a:spLocks noChangeArrowheads="1"/>
          </p:cNvSpPr>
          <p:nvPr/>
        </p:nvSpPr>
        <p:spPr bwMode="auto">
          <a:xfrm>
            <a:off x="4281488" y="2671763"/>
            <a:ext cx="254000" cy="246062"/>
          </a:xfrm>
          <a:prstGeom prst="rect">
            <a:avLst/>
          </a:prstGeom>
          <a:noFill/>
          <a:ln w="9525">
            <a:noFill/>
            <a:miter lim="800000"/>
            <a:headEnd/>
            <a:tailEnd/>
          </a:ln>
        </p:spPr>
        <p:txBody>
          <a:bodyPr wrap="none">
            <a:spAutoFit/>
          </a:bodyPr>
          <a:lstStyle/>
          <a:p>
            <a:r>
              <a:rPr lang="en-US" sz="1000">
                <a:latin typeface="Comic Sans MS" pitchFamily="66" charset="0"/>
              </a:rPr>
              <a:t>p</a:t>
            </a:r>
          </a:p>
        </p:txBody>
      </p:sp>
      <p:sp>
        <p:nvSpPr>
          <p:cNvPr id="78870" name="Text Box 45"/>
          <p:cNvSpPr txBox="1">
            <a:spLocks noChangeArrowheads="1"/>
          </p:cNvSpPr>
          <p:nvPr/>
        </p:nvSpPr>
        <p:spPr bwMode="auto">
          <a:xfrm>
            <a:off x="5008563" y="2482850"/>
            <a:ext cx="690562" cy="134938"/>
          </a:xfrm>
          <a:prstGeom prst="rect">
            <a:avLst/>
          </a:prstGeom>
          <a:noFill/>
          <a:ln w="9525">
            <a:noFill/>
            <a:miter lim="800000"/>
            <a:headEnd/>
            <a:tailEnd/>
          </a:ln>
        </p:spPr>
        <p:txBody>
          <a:bodyPr lIns="0" tIns="0" rIns="0" bIns="0">
            <a:spAutoFit/>
          </a:bodyPr>
          <a:lstStyle/>
          <a:p>
            <a:pPr>
              <a:lnSpc>
                <a:spcPct val="70000"/>
              </a:lnSpc>
            </a:pPr>
            <a:r>
              <a:rPr lang="en-US" sz="1200" b="1">
                <a:solidFill>
                  <a:srgbClr val="0000FF"/>
                </a:solidFill>
                <a:latin typeface="Comic Sans MS" pitchFamily="66" charset="0"/>
              </a:rPr>
              <a:t>10</a:t>
            </a:r>
            <a:r>
              <a:rPr lang="en-US" sz="1200" b="1" baseline="30000">
                <a:solidFill>
                  <a:srgbClr val="0000FF"/>
                </a:solidFill>
                <a:latin typeface="Comic Sans MS" pitchFamily="66" charset="0"/>
              </a:rPr>
              <a:t>-19</a:t>
            </a:r>
            <a:r>
              <a:rPr lang="en-US" sz="1200" b="1">
                <a:solidFill>
                  <a:srgbClr val="0000FF"/>
                </a:solidFill>
                <a:latin typeface="Comic Sans MS" pitchFamily="66" charset="0"/>
              </a:rPr>
              <a:t> sec </a:t>
            </a:r>
          </a:p>
        </p:txBody>
      </p:sp>
      <p:sp>
        <p:nvSpPr>
          <p:cNvPr id="78871" name="Rectangle 49"/>
          <p:cNvSpPr>
            <a:spLocks noChangeArrowheads="1"/>
          </p:cNvSpPr>
          <p:nvPr/>
        </p:nvSpPr>
        <p:spPr bwMode="auto">
          <a:xfrm>
            <a:off x="5857875" y="4970463"/>
            <a:ext cx="1436688" cy="563562"/>
          </a:xfrm>
          <a:prstGeom prst="rect">
            <a:avLst/>
          </a:prstGeom>
          <a:noFill/>
          <a:ln w="9525">
            <a:noFill/>
            <a:miter lim="800000"/>
            <a:headEnd/>
            <a:tailEnd/>
          </a:ln>
        </p:spPr>
        <p:txBody>
          <a:bodyPr>
            <a:spAutoFit/>
          </a:bodyPr>
          <a:lstStyle/>
          <a:p>
            <a:pPr>
              <a:lnSpc>
                <a:spcPct val="90000"/>
              </a:lnSpc>
            </a:pPr>
            <a:r>
              <a:rPr lang="en-US" sz="1400" b="1">
                <a:solidFill>
                  <a:srgbClr val="0000FF"/>
                </a:solidFill>
                <a:latin typeface="Constantia" pitchFamily="18" charset="0"/>
              </a:rPr>
              <a:t>Regular bands</a:t>
            </a:r>
          </a:p>
          <a:p>
            <a:pPr>
              <a:lnSpc>
                <a:spcPct val="90000"/>
              </a:lnSpc>
            </a:pPr>
            <a:r>
              <a:rPr lang="en-US" sz="2000" b="1">
                <a:solidFill>
                  <a:srgbClr val="FF0000"/>
                </a:solidFill>
                <a:latin typeface="Constantia" pitchFamily="18" charset="0"/>
              </a:rPr>
              <a:t>Order</a:t>
            </a:r>
          </a:p>
        </p:txBody>
      </p:sp>
      <p:sp>
        <p:nvSpPr>
          <p:cNvPr id="78872" name="Rectangle 52"/>
          <p:cNvSpPr>
            <a:spLocks noChangeArrowheads="1"/>
          </p:cNvSpPr>
          <p:nvPr/>
        </p:nvSpPr>
        <p:spPr bwMode="auto">
          <a:xfrm>
            <a:off x="4286250" y="4932363"/>
            <a:ext cx="874713" cy="523875"/>
          </a:xfrm>
          <a:prstGeom prst="rect">
            <a:avLst/>
          </a:prstGeom>
          <a:noFill/>
          <a:ln w="9525">
            <a:noFill/>
            <a:miter lim="800000"/>
            <a:headEnd/>
            <a:tailEnd/>
          </a:ln>
        </p:spPr>
        <p:txBody>
          <a:bodyPr wrap="none">
            <a:spAutoFit/>
          </a:bodyPr>
          <a:lstStyle/>
          <a:p>
            <a:r>
              <a:rPr lang="en-US" sz="2800" b="1">
                <a:solidFill>
                  <a:srgbClr val="FF0000"/>
                </a:solidFill>
                <a:latin typeface="Comic Sans MS" pitchFamily="66" charset="0"/>
              </a:rPr>
              <a:t>T=0</a:t>
            </a:r>
          </a:p>
        </p:txBody>
      </p:sp>
      <p:sp>
        <p:nvSpPr>
          <p:cNvPr id="78873" name="Rectangle 55"/>
          <p:cNvSpPr>
            <a:spLocks noChangeArrowheads="1"/>
          </p:cNvSpPr>
          <p:nvPr/>
        </p:nvSpPr>
        <p:spPr bwMode="auto">
          <a:xfrm>
            <a:off x="4413250" y="3830638"/>
            <a:ext cx="273050" cy="180975"/>
          </a:xfrm>
          <a:prstGeom prst="rect">
            <a:avLst/>
          </a:prstGeom>
          <a:solidFill>
            <a:schemeClr val="bg1"/>
          </a:solidFill>
          <a:ln w="9525">
            <a:noFill/>
            <a:miter lim="800000"/>
            <a:headEnd/>
            <a:tailEnd/>
          </a:ln>
        </p:spPr>
        <p:txBody>
          <a:bodyPr wrap="none" anchor="ctr"/>
          <a:lstStyle/>
          <a:p>
            <a:endParaRPr lang="de-DE">
              <a:latin typeface="Constantia" pitchFamily="18" charset="0"/>
            </a:endParaRPr>
          </a:p>
        </p:txBody>
      </p:sp>
      <p:sp>
        <p:nvSpPr>
          <p:cNvPr id="78874" name="Text Box 56"/>
          <p:cNvSpPr txBox="1">
            <a:spLocks noChangeArrowheads="1"/>
          </p:cNvSpPr>
          <p:nvPr/>
        </p:nvSpPr>
        <p:spPr bwMode="auto">
          <a:xfrm>
            <a:off x="4846638" y="3708400"/>
            <a:ext cx="796925" cy="134938"/>
          </a:xfrm>
          <a:prstGeom prst="rect">
            <a:avLst/>
          </a:prstGeom>
          <a:noFill/>
          <a:ln w="9525">
            <a:noFill/>
            <a:miter lim="800000"/>
            <a:headEnd/>
            <a:tailEnd/>
          </a:ln>
        </p:spPr>
        <p:txBody>
          <a:bodyPr lIns="0" tIns="0" rIns="0" bIns="0">
            <a:spAutoFit/>
          </a:bodyPr>
          <a:lstStyle/>
          <a:p>
            <a:pPr>
              <a:lnSpc>
                <a:spcPct val="70000"/>
              </a:lnSpc>
            </a:pPr>
            <a:r>
              <a:rPr lang="en-US" sz="1200" b="1">
                <a:solidFill>
                  <a:srgbClr val="0000FF"/>
                </a:solidFill>
                <a:latin typeface="Comic Sans MS" pitchFamily="66" charset="0"/>
              </a:rPr>
              <a:t>10</a:t>
            </a:r>
            <a:r>
              <a:rPr lang="en-US" sz="1200" b="1" baseline="30000">
                <a:solidFill>
                  <a:srgbClr val="0000FF"/>
                </a:solidFill>
                <a:latin typeface="Comic Sans MS" pitchFamily="66" charset="0"/>
              </a:rPr>
              <a:t>-15</a:t>
            </a:r>
            <a:r>
              <a:rPr lang="en-US" sz="1200" b="1">
                <a:solidFill>
                  <a:srgbClr val="0000FF"/>
                </a:solidFill>
                <a:latin typeface="Comic Sans MS" pitchFamily="66" charset="0"/>
              </a:rPr>
              <a:t> sec</a:t>
            </a:r>
          </a:p>
        </p:txBody>
      </p:sp>
      <p:grpSp>
        <p:nvGrpSpPr>
          <p:cNvPr id="78875" name="Group 58"/>
          <p:cNvGrpSpPr>
            <a:grpSpLocks/>
          </p:cNvGrpSpPr>
          <p:nvPr/>
        </p:nvGrpSpPr>
        <p:grpSpPr bwMode="auto">
          <a:xfrm rot="-3200572">
            <a:off x="5002213" y="4341813"/>
            <a:ext cx="58737" cy="369887"/>
            <a:chOff x="4896" y="1248"/>
            <a:chExt cx="96" cy="864"/>
          </a:xfrm>
        </p:grpSpPr>
        <p:sp>
          <p:nvSpPr>
            <p:cNvPr id="79020" name="Freeform 59"/>
            <p:cNvSpPr>
              <a:spLocks/>
            </p:cNvSpPr>
            <p:nvPr/>
          </p:nvSpPr>
          <p:spPr bwMode="auto">
            <a:xfrm>
              <a:off x="4896" y="1248"/>
              <a:ext cx="96" cy="780"/>
            </a:xfrm>
            <a:custGeom>
              <a:avLst/>
              <a:gdLst>
                <a:gd name="T0" fmla="*/ 0 w 225"/>
                <a:gd name="T1" fmla="*/ 0 h 2249"/>
                <a:gd name="T2" fmla="*/ 0 w 225"/>
                <a:gd name="T3" fmla="*/ 0 h 2249"/>
                <a:gd name="T4" fmla="*/ 0 w 225"/>
                <a:gd name="T5" fmla="*/ 0 h 2249"/>
                <a:gd name="T6" fmla="*/ 0 w 225"/>
                <a:gd name="T7" fmla="*/ 0 h 2249"/>
                <a:gd name="T8" fmla="*/ 0 w 225"/>
                <a:gd name="T9" fmla="*/ 0 h 2249"/>
                <a:gd name="T10" fmla="*/ 0 w 225"/>
                <a:gd name="T11" fmla="*/ 0 h 2249"/>
                <a:gd name="T12" fmla="*/ 0 w 225"/>
                <a:gd name="T13" fmla="*/ 0 h 2249"/>
                <a:gd name="T14" fmla="*/ 0 w 225"/>
                <a:gd name="T15" fmla="*/ 0 h 2249"/>
                <a:gd name="T16" fmla="*/ 0 w 225"/>
                <a:gd name="T17" fmla="*/ 0 h 2249"/>
                <a:gd name="T18" fmla="*/ 0 w 225"/>
                <a:gd name="T19" fmla="*/ 0 h 2249"/>
                <a:gd name="T20" fmla="*/ 0 w 225"/>
                <a:gd name="T21" fmla="*/ 0 h 2249"/>
                <a:gd name="T22" fmla="*/ 0 w 225"/>
                <a:gd name="T23" fmla="*/ 0 h 2249"/>
                <a:gd name="T24" fmla="*/ 0 w 225"/>
                <a:gd name="T25" fmla="*/ 0 h 2249"/>
                <a:gd name="T26" fmla="*/ 0 w 225"/>
                <a:gd name="T27" fmla="*/ 0 h 2249"/>
                <a:gd name="T28" fmla="*/ 0 w 225"/>
                <a:gd name="T29" fmla="*/ 0 h 2249"/>
                <a:gd name="T30" fmla="*/ 0 w 225"/>
                <a:gd name="T31" fmla="*/ 0 h 2249"/>
                <a:gd name="T32" fmla="*/ 0 w 225"/>
                <a:gd name="T33" fmla="*/ 0 h 2249"/>
                <a:gd name="T34" fmla="*/ 0 w 225"/>
                <a:gd name="T35" fmla="*/ 0 h 2249"/>
                <a:gd name="T36" fmla="*/ 0 w 225"/>
                <a:gd name="T37" fmla="*/ 0 h 2249"/>
                <a:gd name="T38" fmla="*/ 0 w 225"/>
                <a:gd name="T39" fmla="*/ 0 h 2249"/>
                <a:gd name="T40" fmla="*/ 0 w 225"/>
                <a:gd name="T41" fmla="*/ 0 h 2249"/>
                <a:gd name="T42" fmla="*/ 0 w 225"/>
                <a:gd name="T43" fmla="*/ 0 h 2249"/>
                <a:gd name="T44" fmla="*/ 0 w 225"/>
                <a:gd name="T45" fmla="*/ 0 h 2249"/>
                <a:gd name="T46" fmla="*/ 0 w 225"/>
                <a:gd name="T47" fmla="*/ 0 h 2249"/>
                <a:gd name="T48" fmla="*/ 0 w 225"/>
                <a:gd name="T49" fmla="*/ 0 h 2249"/>
                <a:gd name="T50" fmla="*/ 0 w 225"/>
                <a:gd name="T51" fmla="*/ 0 h 2249"/>
                <a:gd name="T52" fmla="*/ 0 w 225"/>
                <a:gd name="T53" fmla="*/ 0 h 2249"/>
                <a:gd name="T54" fmla="*/ 0 w 225"/>
                <a:gd name="T55" fmla="*/ 0 h 2249"/>
                <a:gd name="T56" fmla="*/ 0 w 225"/>
                <a:gd name="T57" fmla="*/ 0 h 2249"/>
                <a:gd name="T58" fmla="*/ 0 w 225"/>
                <a:gd name="T59" fmla="*/ 0 h 2249"/>
                <a:gd name="T60" fmla="*/ 0 w 225"/>
                <a:gd name="T61" fmla="*/ 0 h 22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5"/>
                <a:gd name="T94" fmla="*/ 0 h 2249"/>
                <a:gd name="T95" fmla="*/ 225 w 225"/>
                <a:gd name="T96" fmla="*/ 2249 h 22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5" h="2249">
                  <a:moveTo>
                    <a:pt x="101" y="0"/>
                  </a:moveTo>
                  <a:cubicBezTo>
                    <a:pt x="135" y="11"/>
                    <a:pt x="141" y="34"/>
                    <a:pt x="172" y="53"/>
                  </a:cubicBezTo>
                  <a:cubicBezTo>
                    <a:pt x="196" y="124"/>
                    <a:pt x="196" y="89"/>
                    <a:pt x="172" y="160"/>
                  </a:cubicBezTo>
                  <a:cubicBezTo>
                    <a:pt x="160" y="196"/>
                    <a:pt x="170" y="181"/>
                    <a:pt x="137" y="204"/>
                  </a:cubicBezTo>
                  <a:cubicBezTo>
                    <a:pt x="114" y="270"/>
                    <a:pt x="148" y="189"/>
                    <a:pt x="101" y="248"/>
                  </a:cubicBezTo>
                  <a:cubicBezTo>
                    <a:pt x="89" y="263"/>
                    <a:pt x="86" y="285"/>
                    <a:pt x="75" y="301"/>
                  </a:cubicBezTo>
                  <a:cubicBezTo>
                    <a:pt x="80" y="385"/>
                    <a:pt x="64" y="450"/>
                    <a:pt x="137" y="496"/>
                  </a:cubicBezTo>
                  <a:cubicBezTo>
                    <a:pt x="151" y="543"/>
                    <a:pt x="140" y="515"/>
                    <a:pt x="181" y="576"/>
                  </a:cubicBezTo>
                  <a:cubicBezTo>
                    <a:pt x="191" y="591"/>
                    <a:pt x="199" y="629"/>
                    <a:pt x="199" y="629"/>
                  </a:cubicBezTo>
                  <a:cubicBezTo>
                    <a:pt x="192" y="691"/>
                    <a:pt x="203" y="722"/>
                    <a:pt x="154" y="753"/>
                  </a:cubicBezTo>
                  <a:cubicBezTo>
                    <a:pt x="131" y="790"/>
                    <a:pt x="119" y="783"/>
                    <a:pt x="83" y="806"/>
                  </a:cubicBezTo>
                  <a:cubicBezTo>
                    <a:pt x="66" y="833"/>
                    <a:pt x="57" y="860"/>
                    <a:pt x="39" y="886"/>
                  </a:cubicBezTo>
                  <a:cubicBezTo>
                    <a:pt x="17" y="952"/>
                    <a:pt x="43" y="1034"/>
                    <a:pt x="101" y="1072"/>
                  </a:cubicBezTo>
                  <a:cubicBezTo>
                    <a:pt x="121" y="1131"/>
                    <a:pt x="93" y="1073"/>
                    <a:pt x="137" y="1108"/>
                  </a:cubicBezTo>
                  <a:cubicBezTo>
                    <a:pt x="145" y="1114"/>
                    <a:pt x="147" y="1127"/>
                    <a:pt x="154" y="1134"/>
                  </a:cubicBezTo>
                  <a:cubicBezTo>
                    <a:pt x="162" y="1142"/>
                    <a:pt x="172" y="1146"/>
                    <a:pt x="181" y="1152"/>
                  </a:cubicBezTo>
                  <a:cubicBezTo>
                    <a:pt x="210" y="1195"/>
                    <a:pt x="217" y="1236"/>
                    <a:pt x="225" y="1285"/>
                  </a:cubicBezTo>
                  <a:cubicBezTo>
                    <a:pt x="211" y="1365"/>
                    <a:pt x="225" y="1353"/>
                    <a:pt x="154" y="1400"/>
                  </a:cubicBezTo>
                  <a:cubicBezTo>
                    <a:pt x="146" y="1405"/>
                    <a:pt x="136" y="1405"/>
                    <a:pt x="128" y="1409"/>
                  </a:cubicBezTo>
                  <a:cubicBezTo>
                    <a:pt x="110" y="1419"/>
                    <a:pt x="75" y="1444"/>
                    <a:pt x="75" y="1444"/>
                  </a:cubicBezTo>
                  <a:cubicBezTo>
                    <a:pt x="72" y="1453"/>
                    <a:pt x="73" y="1464"/>
                    <a:pt x="66" y="1471"/>
                  </a:cubicBezTo>
                  <a:cubicBezTo>
                    <a:pt x="59" y="1478"/>
                    <a:pt x="45" y="1472"/>
                    <a:pt x="39" y="1480"/>
                  </a:cubicBezTo>
                  <a:cubicBezTo>
                    <a:pt x="28" y="1495"/>
                    <a:pt x="21" y="1533"/>
                    <a:pt x="21" y="1533"/>
                  </a:cubicBezTo>
                  <a:cubicBezTo>
                    <a:pt x="28" y="1608"/>
                    <a:pt x="19" y="1659"/>
                    <a:pt x="83" y="1701"/>
                  </a:cubicBezTo>
                  <a:cubicBezTo>
                    <a:pt x="99" y="1725"/>
                    <a:pt x="152" y="1783"/>
                    <a:pt x="163" y="1808"/>
                  </a:cubicBezTo>
                  <a:cubicBezTo>
                    <a:pt x="171" y="1825"/>
                    <a:pt x="175" y="1843"/>
                    <a:pt x="181" y="1861"/>
                  </a:cubicBezTo>
                  <a:cubicBezTo>
                    <a:pt x="184" y="1870"/>
                    <a:pt x="190" y="1888"/>
                    <a:pt x="190" y="1888"/>
                  </a:cubicBezTo>
                  <a:cubicBezTo>
                    <a:pt x="186" y="1924"/>
                    <a:pt x="197" y="1969"/>
                    <a:pt x="172" y="1994"/>
                  </a:cubicBezTo>
                  <a:cubicBezTo>
                    <a:pt x="146" y="2020"/>
                    <a:pt x="102" y="2043"/>
                    <a:pt x="66" y="2056"/>
                  </a:cubicBezTo>
                  <a:cubicBezTo>
                    <a:pt x="0" y="2153"/>
                    <a:pt x="39" y="2072"/>
                    <a:pt x="39" y="2242"/>
                  </a:cubicBezTo>
                  <a:cubicBezTo>
                    <a:pt x="39" y="2249"/>
                    <a:pt x="33" y="2230"/>
                    <a:pt x="30" y="2224"/>
                  </a:cubicBezTo>
                </a:path>
              </a:pathLst>
            </a:custGeom>
            <a:noFill/>
            <a:ln w="12700">
              <a:solidFill>
                <a:srgbClr val="FF0000"/>
              </a:solidFill>
              <a:round/>
              <a:headEnd/>
              <a:tailEnd/>
            </a:ln>
          </p:spPr>
          <p:txBody>
            <a:bodyPr/>
            <a:lstStyle/>
            <a:p>
              <a:endParaRPr lang="de-DE"/>
            </a:p>
          </p:txBody>
        </p:sp>
        <p:sp>
          <p:nvSpPr>
            <p:cNvPr id="79021" name="Line 60"/>
            <p:cNvSpPr>
              <a:spLocks noChangeShapeType="1"/>
            </p:cNvSpPr>
            <p:nvPr/>
          </p:nvSpPr>
          <p:spPr bwMode="auto">
            <a:xfrm>
              <a:off x="4914" y="2062"/>
              <a:ext cx="0" cy="50"/>
            </a:xfrm>
            <a:prstGeom prst="line">
              <a:avLst/>
            </a:prstGeom>
            <a:noFill/>
            <a:ln w="12700">
              <a:solidFill>
                <a:srgbClr val="FF0000"/>
              </a:solidFill>
              <a:round/>
              <a:headEnd/>
              <a:tailEnd type="stealth" w="med" len="med"/>
            </a:ln>
          </p:spPr>
          <p:txBody>
            <a:bodyPr/>
            <a:lstStyle/>
            <a:p>
              <a:endParaRPr lang="de-DE"/>
            </a:p>
          </p:txBody>
        </p:sp>
      </p:grpSp>
      <p:grpSp>
        <p:nvGrpSpPr>
          <p:cNvPr id="78876" name="Group 61"/>
          <p:cNvGrpSpPr>
            <a:grpSpLocks/>
          </p:cNvGrpSpPr>
          <p:nvPr/>
        </p:nvGrpSpPr>
        <p:grpSpPr bwMode="auto">
          <a:xfrm rot="4498691">
            <a:off x="4267994" y="4137819"/>
            <a:ext cx="58737" cy="320675"/>
            <a:chOff x="4896" y="1248"/>
            <a:chExt cx="96" cy="864"/>
          </a:xfrm>
        </p:grpSpPr>
        <p:sp>
          <p:nvSpPr>
            <p:cNvPr id="79018" name="Freeform 62"/>
            <p:cNvSpPr>
              <a:spLocks/>
            </p:cNvSpPr>
            <p:nvPr/>
          </p:nvSpPr>
          <p:spPr bwMode="auto">
            <a:xfrm>
              <a:off x="4896" y="1248"/>
              <a:ext cx="96" cy="780"/>
            </a:xfrm>
            <a:custGeom>
              <a:avLst/>
              <a:gdLst>
                <a:gd name="T0" fmla="*/ 0 w 225"/>
                <a:gd name="T1" fmla="*/ 0 h 2249"/>
                <a:gd name="T2" fmla="*/ 0 w 225"/>
                <a:gd name="T3" fmla="*/ 0 h 2249"/>
                <a:gd name="T4" fmla="*/ 0 w 225"/>
                <a:gd name="T5" fmla="*/ 0 h 2249"/>
                <a:gd name="T6" fmla="*/ 0 w 225"/>
                <a:gd name="T7" fmla="*/ 0 h 2249"/>
                <a:gd name="T8" fmla="*/ 0 w 225"/>
                <a:gd name="T9" fmla="*/ 0 h 2249"/>
                <a:gd name="T10" fmla="*/ 0 w 225"/>
                <a:gd name="T11" fmla="*/ 0 h 2249"/>
                <a:gd name="T12" fmla="*/ 0 w 225"/>
                <a:gd name="T13" fmla="*/ 0 h 2249"/>
                <a:gd name="T14" fmla="*/ 0 w 225"/>
                <a:gd name="T15" fmla="*/ 0 h 2249"/>
                <a:gd name="T16" fmla="*/ 0 w 225"/>
                <a:gd name="T17" fmla="*/ 0 h 2249"/>
                <a:gd name="T18" fmla="*/ 0 w 225"/>
                <a:gd name="T19" fmla="*/ 0 h 2249"/>
                <a:gd name="T20" fmla="*/ 0 w 225"/>
                <a:gd name="T21" fmla="*/ 0 h 2249"/>
                <a:gd name="T22" fmla="*/ 0 w 225"/>
                <a:gd name="T23" fmla="*/ 0 h 2249"/>
                <a:gd name="T24" fmla="*/ 0 w 225"/>
                <a:gd name="T25" fmla="*/ 0 h 2249"/>
                <a:gd name="T26" fmla="*/ 0 w 225"/>
                <a:gd name="T27" fmla="*/ 0 h 2249"/>
                <a:gd name="T28" fmla="*/ 0 w 225"/>
                <a:gd name="T29" fmla="*/ 0 h 2249"/>
                <a:gd name="T30" fmla="*/ 0 w 225"/>
                <a:gd name="T31" fmla="*/ 0 h 2249"/>
                <a:gd name="T32" fmla="*/ 0 w 225"/>
                <a:gd name="T33" fmla="*/ 0 h 2249"/>
                <a:gd name="T34" fmla="*/ 0 w 225"/>
                <a:gd name="T35" fmla="*/ 0 h 2249"/>
                <a:gd name="T36" fmla="*/ 0 w 225"/>
                <a:gd name="T37" fmla="*/ 0 h 2249"/>
                <a:gd name="T38" fmla="*/ 0 w 225"/>
                <a:gd name="T39" fmla="*/ 0 h 2249"/>
                <a:gd name="T40" fmla="*/ 0 w 225"/>
                <a:gd name="T41" fmla="*/ 0 h 2249"/>
                <a:gd name="T42" fmla="*/ 0 w 225"/>
                <a:gd name="T43" fmla="*/ 0 h 2249"/>
                <a:gd name="T44" fmla="*/ 0 w 225"/>
                <a:gd name="T45" fmla="*/ 0 h 2249"/>
                <a:gd name="T46" fmla="*/ 0 w 225"/>
                <a:gd name="T47" fmla="*/ 0 h 2249"/>
                <a:gd name="T48" fmla="*/ 0 w 225"/>
                <a:gd name="T49" fmla="*/ 0 h 2249"/>
                <a:gd name="T50" fmla="*/ 0 w 225"/>
                <a:gd name="T51" fmla="*/ 0 h 2249"/>
                <a:gd name="T52" fmla="*/ 0 w 225"/>
                <a:gd name="T53" fmla="*/ 0 h 2249"/>
                <a:gd name="T54" fmla="*/ 0 w 225"/>
                <a:gd name="T55" fmla="*/ 0 h 2249"/>
                <a:gd name="T56" fmla="*/ 0 w 225"/>
                <a:gd name="T57" fmla="*/ 0 h 2249"/>
                <a:gd name="T58" fmla="*/ 0 w 225"/>
                <a:gd name="T59" fmla="*/ 0 h 2249"/>
                <a:gd name="T60" fmla="*/ 0 w 225"/>
                <a:gd name="T61" fmla="*/ 0 h 22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5"/>
                <a:gd name="T94" fmla="*/ 0 h 2249"/>
                <a:gd name="T95" fmla="*/ 225 w 225"/>
                <a:gd name="T96" fmla="*/ 2249 h 22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5" h="2249">
                  <a:moveTo>
                    <a:pt x="101" y="0"/>
                  </a:moveTo>
                  <a:cubicBezTo>
                    <a:pt x="135" y="11"/>
                    <a:pt x="141" y="34"/>
                    <a:pt x="172" y="53"/>
                  </a:cubicBezTo>
                  <a:cubicBezTo>
                    <a:pt x="196" y="124"/>
                    <a:pt x="196" y="89"/>
                    <a:pt x="172" y="160"/>
                  </a:cubicBezTo>
                  <a:cubicBezTo>
                    <a:pt x="160" y="196"/>
                    <a:pt x="170" y="181"/>
                    <a:pt x="137" y="204"/>
                  </a:cubicBezTo>
                  <a:cubicBezTo>
                    <a:pt x="114" y="270"/>
                    <a:pt x="148" y="189"/>
                    <a:pt x="101" y="248"/>
                  </a:cubicBezTo>
                  <a:cubicBezTo>
                    <a:pt x="89" y="263"/>
                    <a:pt x="86" y="285"/>
                    <a:pt x="75" y="301"/>
                  </a:cubicBezTo>
                  <a:cubicBezTo>
                    <a:pt x="80" y="385"/>
                    <a:pt x="64" y="450"/>
                    <a:pt x="137" y="496"/>
                  </a:cubicBezTo>
                  <a:cubicBezTo>
                    <a:pt x="151" y="543"/>
                    <a:pt x="140" y="515"/>
                    <a:pt x="181" y="576"/>
                  </a:cubicBezTo>
                  <a:cubicBezTo>
                    <a:pt x="191" y="591"/>
                    <a:pt x="199" y="629"/>
                    <a:pt x="199" y="629"/>
                  </a:cubicBezTo>
                  <a:cubicBezTo>
                    <a:pt x="192" y="691"/>
                    <a:pt x="203" y="722"/>
                    <a:pt x="154" y="753"/>
                  </a:cubicBezTo>
                  <a:cubicBezTo>
                    <a:pt x="131" y="790"/>
                    <a:pt x="119" y="783"/>
                    <a:pt x="83" y="806"/>
                  </a:cubicBezTo>
                  <a:cubicBezTo>
                    <a:pt x="66" y="833"/>
                    <a:pt x="57" y="860"/>
                    <a:pt x="39" y="886"/>
                  </a:cubicBezTo>
                  <a:cubicBezTo>
                    <a:pt x="17" y="952"/>
                    <a:pt x="43" y="1034"/>
                    <a:pt x="101" y="1072"/>
                  </a:cubicBezTo>
                  <a:cubicBezTo>
                    <a:pt x="121" y="1131"/>
                    <a:pt x="93" y="1073"/>
                    <a:pt x="137" y="1108"/>
                  </a:cubicBezTo>
                  <a:cubicBezTo>
                    <a:pt x="145" y="1114"/>
                    <a:pt x="147" y="1127"/>
                    <a:pt x="154" y="1134"/>
                  </a:cubicBezTo>
                  <a:cubicBezTo>
                    <a:pt x="162" y="1142"/>
                    <a:pt x="172" y="1146"/>
                    <a:pt x="181" y="1152"/>
                  </a:cubicBezTo>
                  <a:cubicBezTo>
                    <a:pt x="210" y="1195"/>
                    <a:pt x="217" y="1236"/>
                    <a:pt x="225" y="1285"/>
                  </a:cubicBezTo>
                  <a:cubicBezTo>
                    <a:pt x="211" y="1365"/>
                    <a:pt x="225" y="1353"/>
                    <a:pt x="154" y="1400"/>
                  </a:cubicBezTo>
                  <a:cubicBezTo>
                    <a:pt x="146" y="1405"/>
                    <a:pt x="136" y="1405"/>
                    <a:pt x="128" y="1409"/>
                  </a:cubicBezTo>
                  <a:cubicBezTo>
                    <a:pt x="110" y="1419"/>
                    <a:pt x="75" y="1444"/>
                    <a:pt x="75" y="1444"/>
                  </a:cubicBezTo>
                  <a:cubicBezTo>
                    <a:pt x="72" y="1453"/>
                    <a:pt x="73" y="1464"/>
                    <a:pt x="66" y="1471"/>
                  </a:cubicBezTo>
                  <a:cubicBezTo>
                    <a:pt x="59" y="1478"/>
                    <a:pt x="45" y="1472"/>
                    <a:pt x="39" y="1480"/>
                  </a:cubicBezTo>
                  <a:cubicBezTo>
                    <a:pt x="28" y="1495"/>
                    <a:pt x="21" y="1533"/>
                    <a:pt x="21" y="1533"/>
                  </a:cubicBezTo>
                  <a:cubicBezTo>
                    <a:pt x="28" y="1608"/>
                    <a:pt x="19" y="1659"/>
                    <a:pt x="83" y="1701"/>
                  </a:cubicBezTo>
                  <a:cubicBezTo>
                    <a:pt x="99" y="1725"/>
                    <a:pt x="152" y="1783"/>
                    <a:pt x="163" y="1808"/>
                  </a:cubicBezTo>
                  <a:cubicBezTo>
                    <a:pt x="171" y="1825"/>
                    <a:pt x="175" y="1843"/>
                    <a:pt x="181" y="1861"/>
                  </a:cubicBezTo>
                  <a:cubicBezTo>
                    <a:pt x="184" y="1870"/>
                    <a:pt x="190" y="1888"/>
                    <a:pt x="190" y="1888"/>
                  </a:cubicBezTo>
                  <a:cubicBezTo>
                    <a:pt x="186" y="1924"/>
                    <a:pt x="197" y="1969"/>
                    <a:pt x="172" y="1994"/>
                  </a:cubicBezTo>
                  <a:cubicBezTo>
                    <a:pt x="146" y="2020"/>
                    <a:pt x="102" y="2043"/>
                    <a:pt x="66" y="2056"/>
                  </a:cubicBezTo>
                  <a:cubicBezTo>
                    <a:pt x="0" y="2153"/>
                    <a:pt x="39" y="2072"/>
                    <a:pt x="39" y="2242"/>
                  </a:cubicBezTo>
                  <a:cubicBezTo>
                    <a:pt x="39" y="2249"/>
                    <a:pt x="33" y="2230"/>
                    <a:pt x="30" y="2224"/>
                  </a:cubicBezTo>
                </a:path>
              </a:pathLst>
            </a:custGeom>
            <a:noFill/>
            <a:ln w="12700">
              <a:solidFill>
                <a:srgbClr val="FF0000"/>
              </a:solidFill>
              <a:round/>
              <a:headEnd/>
              <a:tailEnd/>
            </a:ln>
          </p:spPr>
          <p:txBody>
            <a:bodyPr/>
            <a:lstStyle/>
            <a:p>
              <a:endParaRPr lang="de-DE"/>
            </a:p>
          </p:txBody>
        </p:sp>
        <p:sp>
          <p:nvSpPr>
            <p:cNvPr id="79019" name="Line 63"/>
            <p:cNvSpPr>
              <a:spLocks noChangeShapeType="1"/>
            </p:cNvSpPr>
            <p:nvPr/>
          </p:nvSpPr>
          <p:spPr bwMode="auto">
            <a:xfrm>
              <a:off x="4914" y="2062"/>
              <a:ext cx="0" cy="50"/>
            </a:xfrm>
            <a:prstGeom prst="line">
              <a:avLst/>
            </a:prstGeom>
            <a:noFill/>
            <a:ln w="12700">
              <a:solidFill>
                <a:srgbClr val="FF0000"/>
              </a:solidFill>
              <a:round/>
              <a:headEnd/>
              <a:tailEnd type="stealth" w="med" len="med"/>
            </a:ln>
          </p:spPr>
          <p:txBody>
            <a:bodyPr/>
            <a:lstStyle/>
            <a:p>
              <a:endParaRPr lang="de-DE"/>
            </a:p>
          </p:txBody>
        </p:sp>
      </p:grpSp>
      <p:grpSp>
        <p:nvGrpSpPr>
          <p:cNvPr id="78877" name="Group 64"/>
          <p:cNvGrpSpPr>
            <a:grpSpLocks/>
          </p:cNvGrpSpPr>
          <p:nvPr/>
        </p:nvGrpSpPr>
        <p:grpSpPr bwMode="auto">
          <a:xfrm rot="1542578">
            <a:off x="4421188" y="4429125"/>
            <a:ext cx="76200" cy="349250"/>
            <a:chOff x="4896" y="1248"/>
            <a:chExt cx="96" cy="864"/>
          </a:xfrm>
        </p:grpSpPr>
        <p:sp>
          <p:nvSpPr>
            <p:cNvPr id="79016" name="Freeform 65"/>
            <p:cNvSpPr>
              <a:spLocks/>
            </p:cNvSpPr>
            <p:nvPr/>
          </p:nvSpPr>
          <p:spPr bwMode="auto">
            <a:xfrm>
              <a:off x="4896" y="1248"/>
              <a:ext cx="96" cy="780"/>
            </a:xfrm>
            <a:custGeom>
              <a:avLst/>
              <a:gdLst>
                <a:gd name="T0" fmla="*/ 0 w 225"/>
                <a:gd name="T1" fmla="*/ 0 h 2249"/>
                <a:gd name="T2" fmla="*/ 0 w 225"/>
                <a:gd name="T3" fmla="*/ 0 h 2249"/>
                <a:gd name="T4" fmla="*/ 0 w 225"/>
                <a:gd name="T5" fmla="*/ 0 h 2249"/>
                <a:gd name="T6" fmla="*/ 0 w 225"/>
                <a:gd name="T7" fmla="*/ 0 h 2249"/>
                <a:gd name="T8" fmla="*/ 0 w 225"/>
                <a:gd name="T9" fmla="*/ 0 h 2249"/>
                <a:gd name="T10" fmla="*/ 0 w 225"/>
                <a:gd name="T11" fmla="*/ 0 h 2249"/>
                <a:gd name="T12" fmla="*/ 0 w 225"/>
                <a:gd name="T13" fmla="*/ 0 h 2249"/>
                <a:gd name="T14" fmla="*/ 0 w 225"/>
                <a:gd name="T15" fmla="*/ 0 h 2249"/>
                <a:gd name="T16" fmla="*/ 0 w 225"/>
                <a:gd name="T17" fmla="*/ 0 h 2249"/>
                <a:gd name="T18" fmla="*/ 0 w 225"/>
                <a:gd name="T19" fmla="*/ 0 h 2249"/>
                <a:gd name="T20" fmla="*/ 0 w 225"/>
                <a:gd name="T21" fmla="*/ 0 h 2249"/>
                <a:gd name="T22" fmla="*/ 0 w 225"/>
                <a:gd name="T23" fmla="*/ 0 h 2249"/>
                <a:gd name="T24" fmla="*/ 0 w 225"/>
                <a:gd name="T25" fmla="*/ 0 h 2249"/>
                <a:gd name="T26" fmla="*/ 0 w 225"/>
                <a:gd name="T27" fmla="*/ 0 h 2249"/>
                <a:gd name="T28" fmla="*/ 0 w 225"/>
                <a:gd name="T29" fmla="*/ 0 h 2249"/>
                <a:gd name="T30" fmla="*/ 0 w 225"/>
                <a:gd name="T31" fmla="*/ 0 h 2249"/>
                <a:gd name="T32" fmla="*/ 0 w 225"/>
                <a:gd name="T33" fmla="*/ 0 h 2249"/>
                <a:gd name="T34" fmla="*/ 0 w 225"/>
                <a:gd name="T35" fmla="*/ 0 h 2249"/>
                <a:gd name="T36" fmla="*/ 0 w 225"/>
                <a:gd name="T37" fmla="*/ 0 h 2249"/>
                <a:gd name="T38" fmla="*/ 0 w 225"/>
                <a:gd name="T39" fmla="*/ 0 h 2249"/>
                <a:gd name="T40" fmla="*/ 0 w 225"/>
                <a:gd name="T41" fmla="*/ 0 h 2249"/>
                <a:gd name="T42" fmla="*/ 0 w 225"/>
                <a:gd name="T43" fmla="*/ 0 h 2249"/>
                <a:gd name="T44" fmla="*/ 0 w 225"/>
                <a:gd name="T45" fmla="*/ 0 h 2249"/>
                <a:gd name="T46" fmla="*/ 0 w 225"/>
                <a:gd name="T47" fmla="*/ 0 h 2249"/>
                <a:gd name="T48" fmla="*/ 0 w 225"/>
                <a:gd name="T49" fmla="*/ 0 h 2249"/>
                <a:gd name="T50" fmla="*/ 0 w 225"/>
                <a:gd name="T51" fmla="*/ 0 h 2249"/>
                <a:gd name="T52" fmla="*/ 0 w 225"/>
                <a:gd name="T53" fmla="*/ 0 h 2249"/>
                <a:gd name="T54" fmla="*/ 0 w 225"/>
                <a:gd name="T55" fmla="*/ 0 h 2249"/>
                <a:gd name="T56" fmla="*/ 0 w 225"/>
                <a:gd name="T57" fmla="*/ 0 h 2249"/>
                <a:gd name="T58" fmla="*/ 0 w 225"/>
                <a:gd name="T59" fmla="*/ 0 h 2249"/>
                <a:gd name="T60" fmla="*/ 0 w 225"/>
                <a:gd name="T61" fmla="*/ 0 h 22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5"/>
                <a:gd name="T94" fmla="*/ 0 h 2249"/>
                <a:gd name="T95" fmla="*/ 225 w 225"/>
                <a:gd name="T96" fmla="*/ 2249 h 22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5" h="2249">
                  <a:moveTo>
                    <a:pt x="101" y="0"/>
                  </a:moveTo>
                  <a:cubicBezTo>
                    <a:pt x="135" y="11"/>
                    <a:pt x="141" y="34"/>
                    <a:pt x="172" y="53"/>
                  </a:cubicBezTo>
                  <a:cubicBezTo>
                    <a:pt x="196" y="124"/>
                    <a:pt x="196" y="89"/>
                    <a:pt x="172" y="160"/>
                  </a:cubicBezTo>
                  <a:cubicBezTo>
                    <a:pt x="160" y="196"/>
                    <a:pt x="170" y="181"/>
                    <a:pt x="137" y="204"/>
                  </a:cubicBezTo>
                  <a:cubicBezTo>
                    <a:pt x="114" y="270"/>
                    <a:pt x="148" y="189"/>
                    <a:pt x="101" y="248"/>
                  </a:cubicBezTo>
                  <a:cubicBezTo>
                    <a:pt x="89" y="263"/>
                    <a:pt x="86" y="285"/>
                    <a:pt x="75" y="301"/>
                  </a:cubicBezTo>
                  <a:cubicBezTo>
                    <a:pt x="80" y="385"/>
                    <a:pt x="64" y="450"/>
                    <a:pt x="137" y="496"/>
                  </a:cubicBezTo>
                  <a:cubicBezTo>
                    <a:pt x="151" y="543"/>
                    <a:pt x="140" y="515"/>
                    <a:pt x="181" y="576"/>
                  </a:cubicBezTo>
                  <a:cubicBezTo>
                    <a:pt x="191" y="591"/>
                    <a:pt x="199" y="629"/>
                    <a:pt x="199" y="629"/>
                  </a:cubicBezTo>
                  <a:cubicBezTo>
                    <a:pt x="192" y="691"/>
                    <a:pt x="203" y="722"/>
                    <a:pt x="154" y="753"/>
                  </a:cubicBezTo>
                  <a:cubicBezTo>
                    <a:pt x="131" y="790"/>
                    <a:pt x="119" y="783"/>
                    <a:pt x="83" y="806"/>
                  </a:cubicBezTo>
                  <a:cubicBezTo>
                    <a:pt x="66" y="833"/>
                    <a:pt x="57" y="860"/>
                    <a:pt x="39" y="886"/>
                  </a:cubicBezTo>
                  <a:cubicBezTo>
                    <a:pt x="17" y="952"/>
                    <a:pt x="43" y="1034"/>
                    <a:pt x="101" y="1072"/>
                  </a:cubicBezTo>
                  <a:cubicBezTo>
                    <a:pt x="121" y="1131"/>
                    <a:pt x="93" y="1073"/>
                    <a:pt x="137" y="1108"/>
                  </a:cubicBezTo>
                  <a:cubicBezTo>
                    <a:pt x="145" y="1114"/>
                    <a:pt x="147" y="1127"/>
                    <a:pt x="154" y="1134"/>
                  </a:cubicBezTo>
                  <a:cubicBezTo>
                    <a:pt x="162" y="1142"/>
                    <a:pt x="172" y="1146"/>
                    <a:pt x="181" y="1152"/>
                  </a:cubicBezTo>
                  <a:cubicBezTo>
                    <a:pt x="210" y="1195"/>
                    <a:pt x="217" y="1236"/>
                    <a:pt x="225" y="1285"/>
                  </a:cubicBezTo>
                  <a:cubicBezTo>
                    <a:pt x="211" y="1365"/>
                    <a:pt x="225" y="1353"/>
                    <a:pt x="154" y="1400"/>
                  </a:cubicBezTo>
                  <a:cubicBezTo>
                    <a:pt x="146" y="1405"/>
                    <a:pt x="136" y="1405"/>
                    <a:pt x="128" y="1409"/>
                  </a:cubicBezTo>
                  <a:cubicBezTo>
                    <a:pt x="110" y="1419"/>
                    <a:pt x="75" y="1444"/>
                    <a:pt x="75" y="1444"/>
                  </a:cubicBezTo>
                  <a:cubicBezTo>
                    <a:pt x="72" y="1453"/>
                    <a:pt x="73" y="1464"/>
                    <a:pt x="66" y="1471"/>
                  </a:cubicBezTo>
                  <a:cubicBezTo>
                    <a:pt x="59" y="1478"/>
                    <a:pt x="45" y="1472"/>
                    <a:pt x="39" y="1480"/>
                  </a:cubicBezTo>
                  <a:cubicBezTo>
                    <a:pt x="28" y="1495"/>
                    <a:pt x="21" y="1533"/>
                    <a:pt x="21" y="1533"/>
                  </a:cubicBezTo>
                  <a:cubicBezTo>
                    <a:pt x="28" y="1608"/>
                    <a:pt x="19" y="1659"/>
                    <a:pt x="83" y="1701"/>
                  </a:cubicBezTo>
                  <a:cubicBezTo>
                    <a:pt x="99" y="1725"/>
                    <a:pt x="152" y="1783"/>
                    <a:pt x="163" y="1808"/>
                  </a:cubicBezTo>
                  <a:cubicBezTo>
                    <a:pt x="171" y="1825"/>
                    <a:pt x="175" y="1843"/>
                    <a:pt x="181" y="1861"/>
                  </a:cubicBezTo>
                  <a:cubicBezTo>
                    <a:pt x="184" y="1870"/>
                    <a:pt x="190" y="1888"/>
                    <a:pt x="190" y="1888"/>
                  </a:cubicBezTo>
                  <a:cubicBezTo>
                    <a:pt x="186" y="1924"/>
                    <a:pt x="197" y="1969"/>
                    <a:pt x="172" y="1994"/>
                  </a:cubicBezTo>
                  <a:cubicBezTo>
                    <a:pt x="146" y="2020"/>
                    <a:pt x="102" y="2043"/>
                    <a:pt x="66" y="2056"/>
                  </a:cubicBezTo>
                  <a:cubicBezTo>
                    <a:pt x="0" y="2153"/>
                    <a:pt x="39" y="2072"/>
                    <a:pt x="39" y="2242"/>
                  </a:cubicBezTo>
                  <a:cubicBezTo>
                    <a:pt x="39" y="2249"/>
                    <a:pt x="33" y="2230"/>
                    <a:pt x="30" y="2224"/>
                  </a:cubicBezTo>
                </a:path>
              </a:pathLst>
            </a:custGeom>
            <a:noFill/>
            <a:ln w="12700">
              <a:solidFill>
                <a:srgbClr val="FF0000"/>
              </a:solidFill>
              <a:round/>
              <a:headEnd/>
              <a:tailEnd/>
            </a:ln>
          </p:spPr>
          <p:txBody>
            <a:bodyPr/>
            <a:lstStyle/>
            <a:p>
              <a:endParaRPr lang="de-DE"/>
            </a:p>
          </p:txBody>
        </p:sp>
        <p:sp>
          <p:nvSpPr>
            <p:cNvPr id="79017" name="Line 66"/>
            <p:cNvSpPr>
              <a:spLocks noChangeShapeType="1"/>
            </p:cNvSpPr>
            <p:nvPr/>
          </p:nvSpPr>
          <p:spPr bwMode="auto">
            <a:xfrm>
              <a:off x="4914" y="2062"/>
              <a:ext cx="0" cy="50"/>
            </a:xfrm>
            <a:prstGeom prst="line">
              <a:avLst/>
            </a:prstGeom>
            <a:noFill/>
            <a:ln w="12700">
              <a:solidFill>
                <a:srgbClr val="FF0000"/>
              </a:solidFill>
              <a:round/>
              <a:headEnd/>
              <a:tailEnd type="stealth" w="med" len="med"/>
            </a:ln>
          </p:spPr>
          <p:txBody>
            <a:bodyPr/>
            <a:lstStyle/>
            <a:p>
              <a:endParaRPr lang="de-DE"/>
            </a:p>
          </p:txBody>
        </p:sp>
      </p:grpSp>
      <p:grpSp>
        <p:nvGrpSpPr>
          <p:cNvPr id="78878" name="Group 67"/>
          <p:cNvGrpSpPr>
            <a:grpSpLocks/>
          </p:cNvGrpSpPr>
          <p:nvPr/>
        </p:nvGrpSpPr>
        <p:grpSpPr bwMode="auto">
          <a:xfrm rot="-6896388">
            <a:off x="5053806" y="3853657"/>
            <a:ext cx="58737" cy="374650"/>
            <a:chOff x="4896" y="1248"/>
            <a:chExt cx="96" cy="864"/>
          </a:xfrm>
        </p:grpSpPr>
        <p:sp>
          <p:nvSpPr>
            <p:cNvPr id="79014" name="Freeform 68"/>
            <p:cNvSpPr>
              <a:spLocks/>
            </p:cNvSpPr>
            <p:nvPr/>
          </p:nvSpPr>
          <p:spPr bwMode="auto">
            <a:xfrm>
              <a:off x="4896" y="1248"/>
              <a:ext cx="96" cy="780"/>
            </a:xfrm>
            <a:custGeom>
              <a:avLst/>
              <a:gdLst>
                <a:gd name="T0" fmla="*/ 0 w 225"/>
                <a:gd name="T1" fmla="*/ 0 h 2249"/>
                <a:gd name="T2" fmla="*/ 0 w 225"/>
                <a:gd name="T3" fmla="*/ 0 h 2249"/>
                <a:gd name="T4" fmla="*/ 0 w 225"/>
                <a:gd name="T5" fmla="*/ 0 h 2249"/>
                <a:gd name="T6" fmla="*/ 0 w 225"/>
                <a:gd name="T7" fmla="*/ 0 h 2249"/>
                <a:gd name="T8" fmla="*/ 0 w 225"/>
                <a:gd name="T9" fmla="*/ 0 h 2249"/>
                <a:gd name="T10" fmla="*/ 0 w 225"/>
                <a:gd name="T11" fmla="*/ 0 h 2249"/>
                <a:gd name="T12" fmla="*/ 0 w 225"/>
                <a:gd name="T13" fmla="*/ 0 h 2249"/>
                <a:gd name="T14" fmla="*/ 0 w 225"/>
                <a:gd name="T15" fmla="*/ 0 h 2249"/>
                <a:gd name="T16" fmla="*/ 0 w 225"/>
                <a:gd name="T17" fmla="*/ 0 h 2249"/>
                <a:gd name="T18" fmla="*/ 0 w 225"/>
                <a:gd name="T19" fmla="*/ 0 h 2249"/>
                <a:gd name="T20" fmla="*/ 0 w 225"/>
                <a:gd name="T21" fmla="*/ 0 h 2249"/>
                <a:gd name="T22" fmla="*/ 0 w 225"/>
                <a:gd name="T23" fmla="*/ 0 h 2249"/>
                <a:gd name="T24" fmla="*/ 0 w 225"/>
                <a:gd name="T25" fmla="*/ 0 h 2249"/>
                <a:gd name="T26" fmla="*/ 0 w 225"/>
                <a:gd name="T27" fmla="*/ 0 h 2249"/>
                <a:gd name="T28" fmla="*/ 0 w 225"/>
                <a:gd name="T29" fmla="*/ 0 h 2249"/>
                <a:gd name="T30" fmla="*/ 0 w 225"/>
                <a:gd name="T31" fmla="*/ 0 h 2249"/>
                <a:gd name="T32" fmla="*/ 0 w 225"/>
                <a:gd name="T33" fmla="*/ 0 h 2249"/>
                <a:gd name="T34" fmla="*/ 0 w 225"/>
                <a:gd name="T35" fmla="*/ 0 h 2249"/>
                <a:gd name="T36" fmla="*/ 0 w 225"/>
                <a:gd name="T37" fmla="*/ 0 h 2249"/>
                <a:gd name="T38" fmla="*/ 0 w 225"/>
                <a:gd name="T39" fmla="*/ 0 h 2249"/>
                <a:gd name="T40" fmla="*/ 0 w 225"/>
                <a:gd name="T41" fmla="*/ 0 h 2249"/>
                <a:gd name="T42" fmla="*/ 0 w 225"/>
                <a:gd name="T43" fmla="*/ 0 h 2249"/>
                <a:gd name="T44" fmla="*/ 0 w 225"/>
                <a:gd name="T45" fmla="*/ 0 h 2249"/>
                <a:gd name="T46" fmla="*/ 0 w 225"/>
                <a:gd name="T47" fmla="*/ 0 h 2249"/>
                <a:gd name="T48" fmla="*/ 0 w 225"/>
                <a:gd name="T49" fmla="*/ 0 h 2249"/>
                <a:gd name="T50" fmla="*/ 0 w 225"/>
                <a:gd name="T51" fmla="*/ 0 h 2249"/>
                <a:gd name="T52" fmla="*/ 0 w 225"/>
                <a:gd name="T53" fmla="*/ 0 h 2249"/>
                <a:gd name="T54" fmla="*/ 0 w 225"/>
                <a:gd name="T55" fmla="*/ 0 h 2249"/>
                <a:gd name="T56" fmla="*/ 0 w 225"/>
                <a:gd name="T57" fmla="*/ 0 h 2249"/>
                <a:gd name="T58" fmla="*/ 0 w 225"/>
                <a:gd name="T59" fmla="*/ 0 h 2249"/>
                <a:gd name="T60" fmla="*/ 0 w 225"/>
                <a:gd name="T61" fmla="*/ 0 h 22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5"/>
                <a:gd name="T94" fmla="*/ 0 h 2249"/>
                <a:gd name="T95" fmla="*/ 225 w 225"/>
                <a:gd name="T96" fmla="*/ 2249 h 22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5" h="2249">
                  <a:moveTo>
                    <a:pt x="101" y="0"/>
                  </a:moveTo>
                  <a:cubicBezTo>
                    <a:pt x="135" y="11"/>
                    <a:pt x="141" y="34"/>
                    <a:pt x="172" y="53"/>
                  </a:cubicBezTo>
                  <a:cubicBezTo>
                    <a:pt x="196" y="124"/>
                    <a:pt x="196" y="89"/>
                    <a:pt x="172" y="160"/>
                  </a:cubicBezTo>
                  <a:cubicBezTo>
                    <a:pt x="160" y="196"/>
                    <a:pt x="170" y="181"/>
                    <a:pt x="137" y="204"/>
                  </a:cubicBezTo>
                  <a:cubicBezTo>
                    <a:pt x="114" y="270"/>
                    <a:pt x="148" y="189"/>
                    <a:pt x="101" y="248"/>
                  </a:cubicBezTo>
                  <a:cubicBezTo>
                    <a:pt x="89" y="263"/>
                    <a:pt x="86" y="285"/>
                    <a:pt x="75" y="301"/>
                  </a:cubicBezTo>
                  <a:cubicBezTo>
                    <a:pt x="80" y="385"/>
                    <a:pt x="64" y="450"/>
                    <a:pt x="137" y="496"/>
                  </a:cubicBezTo>
                  <a:cubicBezTo>
                    <a:pt x="151" y="543"/>
                    <a:pt x="140" y="515"/>
                    <a:pt x="181" y="576"/>
                  </a:cubicBezTo>
                  <a:cubicBezTo>
                    <a:pt x="191" y="591"/>
                    <a:pt x="199" y="629"/>
                    <a:pt x="199" y="629"/>
                  </a:cubicBezTo>
                  <a:cubicBezTo>
                    <a:pt x="192" y="691"/>
                    <a:pt x="203" y="722"/>
                    <a:pt x="154" y="753"/>
                  </a:cubicBezTo>
                  <a:cubicBezTo>
                    <a:pt x="131" y="790"/>
                    <a:pt x="119" y="783"/>
                    <a:pt x="83" y="806"/>
                  </a:cubicBezTo>
                  <a:cubicBezTo>
                    <a:pt x="66" y="833"/>
                    <a:pt x="57" y="860"/>
                    <a:pt x="39" y="886"/>
                  </a:cubicBezTo>
                  <a:cubicBezTo>
                    <a:pt x="17" y="952"/>
                    <a:pt x="43" y="1034"/>
                    <a:pt x="101" y="1072"/>
                  </a:cubicBezTo>
                  <a:cubicBezTo>
                    <a:pt x="121" y="1131"/>
                    <a:pt x="93" y="1073"/>
                    <a:pt x="137" y="1108"/>
                  </a:cubicBezTo>
                  <a:cubicBezTo>
                    <a:pt x="145" y="1114"/>
                    <a:pt x="147" y="1127"/>
                    <a:pt x="154" y="1134"/>
                  </a:cubicBezTo>
                  <a:cubicBezTo>
                    <a:pt x="162" y="1142"/>
                    <a:pt x="172" y="1146"/>
                    <a:pt x="181" y="1152"/>
                  </a:cubicBezTo>
                  <a:cubicBezTo>
                    <a:pt x="210" y="1195"/>
                    <a:pt x="217" y="1236"/>
                    <a:pt x="225" y="1285"/>
                  </a:cubicBezTo>
                  <a:cubicBezTo>
                    <a:pt x="211" y="1365"/>
                    <a:pt x="225" y="1353"/>
                    <a:pt x="154" y="1400"/>
                  </a:cubicBezTo>
                  <a:cubicBezTo>
                    <a:pt x="146" y="1405"/>
                    <a:pt x="136" y="1405"/>
                    <a:pt x="128" y="1409"/>
                  </a:cubicBezTo>
                  <a:cubicBezTo>
                    <a:pt x="110" y="1419"/>
                    <a:pt x="75" y="1444"/>
                    <a:pt x="75" y="1444"/>
                  </a:cubicBezTo>
                  <a:cubicBezTo>
                    <a:pt x="72" y="1453"/>
                    <a:pt x="73" y="1464"/>
                    <a:pt x="66" y="1471"/>
                  </a:cubicBezTo>
                  <a:cubicBezTo>
                    <a:pt x="59" y="1478"/>
                    <a:pt x="45" y="1472"/>
                    <a:pt x="39" y="1480"/>
                  </a:cubicBezTo>
                  <a:cubicBezTo>
                    <a:pt x="28" y="1495"/>
                    <a:pt x="21" y="1533"/>
                    <a:pt x="21" y="1533"/>
                  </a:cubicBezTo>
                  <a:cubicBezTo>
                    <a:pt x="28" y="1608"/>
                    <a:pt x="19" y="1659"/>
                    <a:pt x="83" y="1701"/>
                  </a:cubicBezTo>
                  <a:cubicBezTo>
                    <a:pt x="99" y="1725"/>
                    <a:pt x="152" y="1783"/>
                    <a:pt x="163" y="1808"/>
                  </a:cubicBezTo>
                  <a:cubicBezTo>
                    <a:pt x="171" y="1825"/>
                    <a:pt x="175" y="1843"/>
                    <a:pt x="181" y="1861"/>
                  </a:cubicBezTo>
                  <a:cubicBezTo>
                    <a:pt x="184" y="1870"/>
                    <a:pt x="190" y="1888"/>
                    <a:pt x="190" y="1888"/>
                  </a:cubicBezTo>
                  <a:cubicBezTo>
                    <a:pt x="186" y="1924"/>
                    <a:pt x="197" y="1969"/>
                    <a:pt x="172" y="1994"/>
                  </a:cubicBezTo>
                  <a:cubicBezTo>
                    <a:pt x="146" y="2020"/>
                    <a:pt x="102" y="2043"/>
                    <a:pt x="66" y="2056"/>
                  </a:cubicBezTo>
                  <a:cubicBezTo>
                    <a:pt x="0" y="2153"/>
                    <a:pt x="39" y="2072"/>
                    <a:pt x="39" y="2242"/>
                  </a:cubicBezTo>
                  <a:cubicBezTo>
                    <a:pt x="39" y="2249"/>
                    <a:pt x="33" y="2230"/>
                    <a:pt x="30" y="2224"/>
                  </a:cubicBezTo>
                </a:path>
              </a:pathLst>
            </a:custGeom>
            <a:noFill/>
            <a:ln w="12700">
              <a:solidFill>
                <a:srgbClr val="FF0000"/>
              </a:solidFill>
              <a:round/>
              <a:headEnd/>
              <a:tailEnd/>
            </a:ln>
          </p:spPr>
          <p:txBody>
            <a:bodyPr/>
            <a:lstStyle/>
            <a:p>
              <a:endParaRPr lang="de-DE"/>
            </a:p>
          </p:txBody>
        </p:sp>
        <p:sp>
          <p:nvSpPr>
            <p:cNvPr id="79015" name="Line 69"/>
            <p:cNvSpPr>
              <a:spLocks noChangeShapeType="1"/>
            </p:cNvSpPr>
            <p:nvPr/>
          </p:nvSpPr>
          <p:spPr bwMode="auto">
            <a:xfrm>
              <a:off x="4914" y="2062"/>
              <a:ext cx="0" cy="50"/>
            </a:xfrm>
            <a:prstGeom prst="line">
              <a:avLst/>
            </a:prstGeom>
            <a:noFill/>
            <a:ln w="12700">
              <a:solidFill>
                <a:srgbClr val="FF0000"/>
              </a:solidFill>
              <a:round/>
              <a:headEnd/>
              <a:tailEnd type="stealth" w="med" len="med"/>
            </a:ln>
          </p:spPr>
          <p:txBody>
            <a:bodyPr/>
            <a:lstStyle/>
            <a:p>
              <a:endParaRPr lang="de-DE"/>
            </a:p>
          </p:txBody>
        </p:sp>
      </p:grpSp>
      <p:grpSp>
        <p:nvGrpSpPr>
          <p:cNvPr id="78879" name="Group 70"/>
          <p:cNvGrpSpPr>
            <a:grpSpLocks/>
          </p:cNvGrpSpPr>
          <p:nvPr/>
        </p:nvGrpSpPr>
        <p:grpSpPr bwMode="auto">
          <a:xfrm rot="8120201">
            <a:off x="4357688" y="3830638"/>
            <a:ext cx="71437" cy="347662"/>
            <a:chOff x="4896" y="1248"/>
            <a:chExt cx="96" cy="864"/>
          </a:xfrm>
        </p:grpSpPr>
        <p:sp>
          <p:nvSpPr>
            <p:cNvPr id="79012" name="Freeform 71"/>
            <p:cNvSpPr>
              <a:spLocks/>
            </p:cNvSpPr>
            <p:nvPr/>
          </p:nvSpPr>
          <p:spPr bwMode="auto">
            <a:xfrm>
              <a:off x="4896" y="1248"/>
              <a:ext cx="96" cy="780"/>
            </a:xfrm>
            <a:custGeom>
              <a:avLst/>
              <a:gdLst>
                <a:gd name="T0" fmla="*/ 0 w 225"/>
                <a:gd name="T1" fmla="*/ 0 h 2249"/>
                <a:gd name="T2" fmla="*/ 0 w 225"/>
                <a:gd name="T3" fmla="*/ 0 h 2249"/>
                <a:gd name="T4" fmla="*/ 0 w 225"/>
                <a:gd name="T5" fmla="*/ 0 h 2249"/>
                <a:gd name="T6" fmla="*/ 0 w 225"/>
                <a:gd name="T7" fmla="*/ 0 h 2249"/>
                <a:gd name="T8" fmla="*/ 0 w 225"/>
                <a:gd name="T9" fmla="*/ 0 h 2249"/>
                <a:gd name="T10" fmla="*/ 0 w 225"/>
                <a:gd name="T11" fmla="*/ 0 h 2249"/>
                <a:gd name="T12" fmla="*/ 0 w 225"/>
                <a:gd name="T13" fmla="*/ 0 h 2249"/>
                <a:gd name="T14" fmla="*/ 0 w 225"/>
                <a:gd name="T15" fmla="*/ 0 h 2249"/>
                <a:gd name="T16" fmla="*/ 0 w 225"/>
                <a:gd name="T17" fmla="*/ 0 h 2249"/>
                <a:gd name="T18" fmla="*/ 0 w 225"/>
                <a:gd name="T19" fmla="*/ 0 h 2249"/>
                <a:gd name="T20" fmla="*/ 0 w 225"/>
                <a:gd name="T21" fmla="*/ 0 h 2249"/>
                <a:gd name="T22" fmla="*/ 0 w 225"/>
                <a:gd name="T23" fmla="*/ 0 h 2249"/>
                <a:gd name="T24" fmla="*/ 0 w 225"/>
                <a:gd name="T25" fmla="*/ 0 h 2249"/>
                <a:gd name="T26" fmla="*/ 0 w 225"/>
                <a:gd name="T27" fmla="*/ 0 h 2249"/>
                <a:gd name="T28" fmla="*/ 0 w 225"/>
                <a:gd name="T29" fmla="*/ 0 h 2249"/>
                <a:gd name="T30" fmla="*/ 0 w 225"/>
                <a:gd name="T31" fmla="*/ 0 h 2249"/>
                <a:gd name="T32" fmla="*/ 0 w 225"/>
                <a:gd name="T33" fmla="*/ 0 h 2249"/>
                <a:gd name="T34" fmla="*/ 0 w 225"/>
                <a:gd name="T35" fmla="*/ 0 h 2249"/>
                <a:gd name="T36" fmla="*/ 0 w 225"/>
                <a:gd name="T37" fmla="*/ 0 h 2249"/>
                <a:gd name="T38" fmla="*/ 0 w 225"/>
                <a:gd name="T39" fmla="*/ 0 h 2249"/>
                <a:gd name="T40" fmla="*/ 0 w 225"/>
                <a:gd name="T41" fmla="*/ 0 h 2249"/>
                <a:gd name="T42" fmla="*/ 0 w 225"/>
                <a:gd name="T43" fmla="*/ 0 h 2249"/>
                <a:gd name="T44" fmla="*/ 0 w 225"/>
                <a:gd name="T45" fmla="*/ 0 h 2249"/>
                <a:gd name="T46" fmla="*/ 0 w 225"/>
                <a:gd name="T47" fmla="*/ 0 h 2249"/>
                <a:gd name="T48" fmla="*/ 0 w 225"/>
                <a:gd name="T49" fmla="*/ 0 h 2249"/>
                <a:gd name="T50" fmla="*/ 0 w 225"/>
                <a:gd name="T51" fmla="*/ 0 h 2249"/>
                <a:gd name="T52" fmla="*/ 0 w 225"/>
                <a:gd name="T53" fmla="*/ 0 h 2249"/>
                <a:gd name="T54" fmla="*/ 0 w 225"/>
                <a:gd name="T55" fmla="*/ 0 h 2249"/>
                <a:gd name="T56" fmla="*/ 0 w 225"/>
                <a:gd name="T57" fmla="*/ 0 h 2249"/>
                <a:gd name="T58" fmla="*/ 0 w 225"/>
                <a:gd name="T59" fmla="*/ 0 h 2249"/>
                <a:gd name="T60" fmla="*/ 0 w 225"/>
                <a:gd name="T61" fmla="*/ 0 h 22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5"/>
                <a:gd name="T94" fmla="*/ 0 h 2249"/>
                <a:gd name="T95" fmla="*/ 225 w 225"/>
                <a:gd name="T96" fmla="*/ 2249 h 22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5" h="2249">
                  <a:moveTo>
                    <a:pt x="101" y="0"/>
                  </a:moveTo>
                  <a:cubicBezTo>
                    <a:pt x="135" y="11"/>
                    <a:pt x="141" y="34"/>
                    <a:pt x="172" y="53"/>
                  </a:cubicBezTo>
                  <a:cubicBezTo>
                    <a:pt x="196" y="124"/>
                    <a:pt x="196" y="89"/>
                    <a:pt x="172" y="160"/>
                  </a:cubicBezTo>
                  <a:cubicBezTo>
                    <a:pt x="160" y="196"/>
                    <a:pt x="170" y="181"/>
                    <a:pt x="137" y="204"/>
                  </a:cubicBezTo>
                  <a:cubicBezTo>
                    <a:pt x="114" y="270"/>
                    <a:pt x="148" y="189"/>
                    <a:pt x="101" y="248"/>
                  </a:cubicBezTo>
                  <a:cubicBezTo>
                    <a:pt x="89" y="263"/>
                    <a:pt x="86" y="285"/>
                    <a:pt x="75" y="301"/>
                  </a:cubicBezTo>
                  <a:cubicBezTo>
                    <a:pt x="80" y="385"/>
                    <a:pt x="64" y="450"/>
                    <a:pt x="137" y="496"/>
                  </a:cubicBezTo>
                  <a:cubicBezTo>
                    <a:pt x="151" y="543"/>
                    <a:pt x="140" y="515"/>
                    <a:pt x="181" y="576"/>
                  </a:cubicBezTo>
                  <a:cubicBezTo>
                    <a:pt x="191" y="591"/>
                    <a:pt x="199" y="629"/>
                    <a:pt x="199" y="629"/>
                  </a:cubicBezTo>
                  <a:cubicBezTo>
                    <a:pt x="192" y="691"/>
                    <a:pt x="203" y="722"/>
                    <a:pt x="154" y="753"/>
                  </a:cubicBezTo>
                  <a:cubicBezTo>
                    <a:pt x="131" y="790"/>
                    <a:pt x="119" y="783"/>
                    <a:pt x="83" y="806"/>
                  </a:cubicBezTo>
                  <a:cubicBezTo>
                    <a:pt x="66" y="833"/>
                    <a:pt x="57" y="860"/>
                    <a:pt x="39" y="886"/>
                  </a:cubicBezTo>
                  <a:cubicBezTo>
                    <a:pt x="17" y="952"/>
                    <a:pt x="43" y="1034"/>
                    <a:pt x="101" y="1072"/>
                  </a:cubicBezTo>
                  <a:cubicBezTo>
                    <a:pt x="121" y="1131"/>
                    <a:pt x="93" y="1073"/>
                    <a:pt x="137" y="1108"/>
                  </a:cubicBezTo>
                  <a:cubicBezTo>
                    <a:pt x="145" y="1114"/>
                    <a:pt x="147" y="1127"/>
                    <a:pt x="154" y="1134"/>
                  </a:cubicBezTo>
                  <a:cubicBezTo>
                    <a:pt x="162" y="1142"/>
                    <a:pt x="172" y="1146"/>
                    <a:pt x="181" y="1152"/>
                  </a:cubicBezTo>
                  <a:cubicBezTo>
                    <a:pt x="210" y="1195"/>
                    <a:pt x="217" y="1236"/>
                    <a:pt x="225" y="1285"/>
                  </a:cubicBezTo>
                  <a:cubicBezTo>
                    <a:pt x="211" y="1365"/>
                    <a:pt x="225" y="1353"/>
                    <a:pt x="154" y="1400"/>
                  </a:cubicBezTo>
                  <a:cubicBezTo>
                    <a:pt x="146" y="1405"/>
                    <a:pt x="136" y="1405"/>
                    <a:pt x="128" y="1409"/>
                  </a:cubicBezTo>
                  <a:cubicBezTo>
                    <a:pt x="110" y="1419"/>
                    <a:pt x="75" y="1444"/>
                    <a:pt x="75" y="1444"/>
                  </a:cubicBezTo>
                  <a:cubicBezTo>
                    <a:pt x="72" y="1453"/>
                    <a:pt x="73" y="1464"/>
                    <a:pt x="66" y="1471"/>
                  </a:cubicBezTo>
                  <a:cubicBezTo>
                    <a:pt x="59" y="1478"/>
                    <a:pt x="45" y="1472"/>
                    <a:pt x="39" y="1480"/>
                  </a:cubicBezTo>
                  <a:cubicBezTo>
                    <a:pt x="28" y="1495"/>
                    <a:pt x="21" y="1533"/>
                    <a:pt x="21" y="1533"/>
                  </a:cubicBezTo>
                  <a:cubicBezTo>
                    <a:pt x="28" y="1608"/>
                    <a:pt x="19" y="1659"/>
                    <a:pt x="83" y="1701"/>
                  </a:cubicBezTo>
                  <a:cubicBezTo>
                    <a:pt x="99" y="1725"/>
                    <a:pt x="152" y="1783"/>
                    <a:pt x="163" y="1808"/>
                  </a:cubicBezTo>
                  <a:cubicBezTo>
                    <a:pt x="171" y="1825"/>
                    <a:pt x="175" y="1843"/>
                    <a:pt x="181" y="1861"/>
                  </a:cubicBezTo>
                  <a:cubicBezTo>
                    <a:pt x="184" y="1870"/>
                    <a:pt x="190" y="1888"/>
                    <a:pt x="190" y="1888"/>
                  </a:cubicBezTo>
                  <a:cubicBezTo>
                    <a:pt x="186" y="1924"/>
                    <a:pt x="197" y="1969"/>
                    <a:pt x="172" y="1994"/>
                  </a:cubicBezTo>
                  <a:cubicBezTo>
                    <a:pt x="146" y="2020"/>
                    <a:pt x="102" y="2043"/>
                    <a:pt x="66" y="2056"/>
                  </a:cubicBezTo>
                  <a:cubicBezTo>
                    <a:pt x="0" y="2153"/>
                    <a:pt x="39" y="2072"/>
                    <a:pt x="39" y="2242"/>
                  </a:cubicBezTo>
                  <a:cubicBezTo>
                    <a:pt x="39" y="2249"/>
                    <a:pt x="33" y="2230"/>
                    <a:pt x="30" y="2224"/>
                  </a:cubicBezTo>
                </a:path>
              </a:pathLst>
            </a:custGeom>
            <a:noFill/>
            <a:ln w="12700">
              <a:solidFill>
                <a:srgbClr val="FF0000"/>
              </a:solidFill>
              <a:round/>
              <a:headEnd/>
              <a:tailEnd/>
            </a:ln>
          </p:spPr>
          <p:txBody>
            <a:bodyPr/>
            <a:lstStyle/>
            <a:p>
              <a:endParaRPr lang="de-DE"/>
            </a:p>
          </p:txBody>
        </p:sp>
        <p:sp>
          <p:nvSpPr>
            <p:cNvPr id="79013" name="Line 72"/>
            <p:cNvSpPr>
              <a:spLocks noChangeShapeType="1"/>
            </p:cNvSpPr>
            <p:nvPr/>
          </p:nvSpPr>
          <p:spPr bwMode="auto">
            <a:xfrm>
              <a:off x="4914" y="2062"/>
              <a:ext cx="0" cy="50"/>
            </a:xfrm>
            <a:prstGeom prst="line">
              <a:avLst/>
            </a:prstGeom>
            <a:noFill/>
            <a:ln w="12700">
              <a:solidFill>
                <a:srgbClr val="FF0000"/>
              </a:solidFill>
              <a:round/>
              <a:headEnd/>
              <a:tailEnd type="stealth" w="med" len="med"/>
            </a:ln>
          </p:spPr>
          <p:txBody>
            <a:bodyPr/>
            <a:lstStyle/>
            <a:p>
              <a:endParaRPr lang="de-DE"/>
            </a:p>
          </p:txBody>
        </p:sp>
      </p:grpSp>
      <p:grpSp>
        <p:nvGrpSpPr>
          <p:cNvPr id="78880" name="Group 73"/>
          <p:cNvGrpSpPr>
            <a:grpSpLocks/>
          </p:cNvGrpSpPr>
          <p:nvPr/>
        </p:nvGrpSpPr>
        <p:grpSpPr bwMode="auto">
          <a:xfrm rot="-1736255">
            <a:off x="4846638" y="4511675"/>
            <a:ext cx="69850" cy="349250"/>
            <a:chOff x="4896" y="1248"/>
            <a:chExt cx="96" cy="864"/>
          </a:xfrm>
        </p:grpSpPr>
        <p:sp>
          <p:nvSpPr>
            <p:cNvPr id="79010" name="Freeform 74"/>
            <p:cNvSpPr>
              <a:spLocks/>
            </p:cNvSpPr>
            <p:nvPr/>
          </p:nvSpPr>
          <p:spPr bwMode="auto">
            <a:xfrm>
              <a:off x="4896" y="1248"/>
              <a:ext cx="96" cy="780"/>
            </a:xfrm>
            <a:custGeom>
              <a:avLst/>
              <a:gdLst>
                <a:gd name="T0" fmla="*/ 0 w 225"/>
                <a:gd name="T1" fmla="*/ 0 h 2249"/>
                <a:gd name="T2" fmla="*/ 0 w 225"/>
                <a:gd name="T3" fmla="*/ 0 h 2249"/>
                <a:gd name="T4" fmla="*/ 0 w 225"/>
                <a:gd name="T5" fmla="*/ 0 h 2249"/>
                <a:gd name="T6" fmla="*/ 0 w 225"/>
                <a:gd name="T7" fmla="*/ 0 h 2249"/>
                <a:gd name="T8" fmla="*/ 0 w 225"/>
                <a:gd name="T9" fmla="*/ 0 h 2249"/>
                <a:gd name="T10" fmla="*/ 0 w 225"/>
                <a:gd name="T11" fmla="*/ 0 h 2249"/>
                <a:gd name="T12" fmla="*/ 0 w 225"/>
                <a:gd name="T13" fmla="*/ 0 h 2249"/>
                <a:gd name="T14" fmla="*/ 0 w 225"/>
                <a:gd name="T15" fmla="*/ 0 h 2249"/>
                <a:gd name="T16" fmla="*/ 0 w 225"/>
                <a:gd name="T17" fmla="*/ 0 h 2249"/>
                <a:gd name="T18" fmla="*/ 0 w 225"/>
                <a:gd name="T19" fmla="*/ 0 h 2249"/>
                <a:gd name="T20" fmla="*/ 0 w 225"/>
                <a:gd name="T21" fmla="*/ 0 h 2249"/>
                <a:gd name="T22" fmla="*/ 0 w 225"/>
                <a:gd name="T23" fmla="*/ 0 h 2249"/>
                <a:gd name="T24" fmla="*/ 0 w 225"/>
                <a:gd name="T25" fmla="*/ 0 h 2249"/>
                <a:gd name="T26" fmla="*/ 0 w 225"/>
                <a:gd name="T27" fmla="*/ 0 h 2249"/>
                <a:gd name="T28" fmla="*/ 0 w 225"/>
                <a:gd name="T29" fmla="*/ 0 h 2249"/>
                <a:gd name="T30" fmla="*/ 0 w 225"/>
                <a:gd name="T31" fmla="*/ 0 h 2249"/>
                <a:gd name="T32" fmla="*/ 0 w 225"/>
                <a:gd name="T33" fmla="*/ 0 h 2249"/>
                <a:gd name="T34" fmla="*/ 0 w 225"/>
                <a:gd name="T35" fmla="*/ 0 h 2249"/>
                <a:gd name="T36" fmla="*/ 0 w 225"/>
                <a:gd name="T37" fmla="*/ 0 h 2249"/>
                <a:gd name="T38" fmla="*/ 0 w 225"/>
                <a:gd name="T39" fmla="*/ 0 h 2249"/>
                <a:gd name="T40" fmla="*/ 0 w 225"/>
                <a:gd name="T41" fmla="*/ 0 h 2249"/>
                <a:gd name="T42" fmla="*/ 0 w 225"/>
                <a:gd name="T43" fmla="*/ 0 h 2249"/>
                <a:gd name="T44" fmla="*/ 0 w 225"/>
                <a:gd name="T45" fmla="*/ 0 h 2249"/>
                <a:gd name="T46" fmla="*/ 0 w 225"/>
                <a:gd name="T47" fmla="*/ 0 h 2249"/>
                <a:gd name="T48" fmla="*/ 0 w 225"/>
                <a:gd name="T49" fmla="*/ 0 h 2249"/>
                <a:gd name="T50" fmla="*/ 0 w 225"/>
                <a:gd name="T51" fmla="*/ 0 h 2249"/>
                <a:gd name="T52" fmla="*/ 0 w 225"/>
                <a:gd name="T53" fmla="*/ 0 h 2249"/>
                <a:gd name="T54" fmla="*/ 0 w 225"/>
                <a:gd name="T55" fmla="*/ 0 h 2249"/>
                <a:gd name="T56" fmla="*/ 0 w 225"/>
                <a:gd name="T57" fmla="*/ 0 h 2249"/>
                <a:gd name="T58" fmla="*/ 0 w 225"/>
                <a:gd name="T59" fmla="*/ 0 h 2249"/>
                <a:gd name="T60" fmla="*/ 0 w 225"/>
                <a:gd name="T61" fmla="*/ 0 h 22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5"/>
                <a:gd name="T94" fmla="*/ 0 h 2249"/>
                <a:gd name="T95" fmla="*/ 225 w 225"/>
                <a:gd name="T96" fmla="*/ 2249 h 22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5" h="2249">
                  <a:moveTo>
                    <a:pt x="101" y="0"/>
                  </a:moveTo>
                  <a:cubicBezTo>
                    <a:pt x="135" y="11"/>
                    <a:pt x="141" y="34"/>
                    <a:pt x="172" y="53"/>
                  </a:cubicBezTo>
                  <a:cubicBezTo>
                    <a:pt x="196" y="124"/>
                    <a:pt x="196" y="89"/>
                    <a:pt x="172" y="160"/>
                  </a:cubicBezTo>
                  <a:cubicBezTo>
                    <a:pt x="160" y="196"/>
                    <a:pt x="170" y="181"/>
                    <a:pt x="137" y="204"/>
                  </a:cubicBezTo>
                  <a:cubicBezTo>
                    <a:pt x="114" y="270"/>
                    <a:pt x="148" y="189"/>
                    <a:pt x="101" y="248"/>
                  </a:cubicBezTo>
                  <a:cubicBezTo>
                    <a:pt x="89" y="263"/>
                    <a:pt x="86" y="285"/>
                    <a:pt x="75" y="301"/>
                  </a:cubicBezTo>
                  <a:cubicBezTo>
                    <a:pt x="80" y="385"/>
                    <a:pt x="64" y="450"/>
                    <a:pt x="137" y="496"/>
                  </a:cubicBezTo>
                  <a:cubicBezTo>
                    <a:pt x="151" y="543"/>
                    <a:pt x="140" y="515"/>
                    <a:pt x="181" y="576"/>
                  </a:cubicBezTo>
                  <a:cubicBezTo>
                    <a:pt x="191" y="591"/>
                    <a:pt x="199" y="629"/>
                    <a:pt x="199" y="629"/>
                  </a:cubicBezTo>
                  <a:cubicBezTo>
                    <a:pt x="192" y="691"/>
                    <a:pt x="203" y="722"/>
                    <a:pt x="154" y="753"/>
                  </a:cubicBezTo>
                  <a:cubicBezTo>
                    <a:pt x="131" y="790"/>
                    <a:pt x="119" y="783"/>
                    <a:pt x="83" y="806"/>
                  </a:cubicBezTo>
                  <a:cubicBezTo>
                    <a:pt x="66" y="833"/>
                    <a:pt x="57" y="860"/>
                    <a:pt x="39" y="886"/>
                  </a:cubicBezTo>
                  <a:cubicBezTo>
                    <a:pt x="17" y="952"/>
                    <a:pt x="43" y="1034"/>
                    <a:pt x="101" y="1072"/>
                  </a:cubicBezTo>
                  <a:cubicBezTo>
                    <a:pt x="121" y="1131"/>
                    <a:pt x="93" y="1073"/>
                    <a:pt x="137" y="1108"/>
                  </a:cubicBezTo>
                  <a:cubicBezTo>
                    <a:pt x="145" y="1114"/>
                    <a:pt x="147" y="1127"/>
                    <a:pt x="154" y="1134"/>
                  </a:cubicBezTo>
                  <a:cubicBezTo>
                    <a:pt x="162" y="1142"/>
                    <a:pt x="172" y="1146"/>
                    <a:pt x="181" y="1152"/>
                  </a:cubicBezTo>
                  <a:cubicBezTo>
                    <a:pt x="210" y="1195"/>
                    <a:pt x="217" y="1236"/>
                    <a:pt x="225" y="1285"/>
                  </a:cubicBezTo>
                  <a:cubicBezTo>
                    <a:pt x="211" y="1365"/>
                    <a:pt x="225" y="1353"/>
                    <a:pt x="154" y="1400"/>
                  </a:cubicBezTo>
                  <a:cubicBezTo>
                    <a:pt x="146" y="1405"/>
                    <a:pt x="136" y="1405"/>
                    <a:pt x="128" y="1409"/>
                  </a:cubicBezTo>
                  <a:cubicBezTo>
                    <a:pt x="110" y="1419"/>
                    <a:pt x="75" y="1444"/>
                    <a:pt x="75" y="1444"/>
                  </a:cubicBezTo>
                  <a:cubicBezTo>
                    <a:pt x="72" y="1453"/>
                    <a:pt x="73" y="1464"/>
                    <a:pt x="66" y="1471"/>
                  </a:cubicBezTo>
                  <a:cubicBezTo>
                    <a:pt x="59" y="1478"/>
                    <a:pt x="45" y="1472"/>
                    <a:pt x="39" y="1480"/>
                  </a:cubicBezTo>
                  <a:cubicBezTo>
                    <a:pt x="28" y="1495"/>
                    <a:pt x="21" y="1533"/>
                    <a:pt x="21" y="1533"/>
                  </a:cubicBezTo>
                  <a:cubicBezTo>
                    <a:pt x="28" y="1608"/>
                    <a:pt x="19" y="1659"/>
                    <a:pt x="83" y="1701"/>
                  </a:cubicBezTo>
                  <a:cubicBezTo>
                    <a:pt x="99" y="1725"/>
                    <a:pt x="152" y="1783"/>
                    <a:pt x="163" y="1808"/>
                  </a:cubicBezTo>
                  <a:cubicBezTo>
                    <a:pt x="171" y="1825"/>
                    <a:pt x="175" y="1843"/>
                    <a:pt x="181" y="1861"/>
                  </a:cubicBezTo>
                  <a:cubicBezTo>
                    <a:pt x="184" y="1870"/>
                    <a:pt x="190" y="1888"/>
                    <a:pt x="190" y="1888"/>
                  </a:cubicBezTo>
                  <a:cubicBezTo>
                    <a:pt x="186" y="1924"/>
                    <a:pt x="197" y="1969"/>
                    <a:pt x="172" y="1994"/>
                  </a:cubicBezTo>
                  <a:cubicBezTo>
                    <a:pt x="146" y="2020"/>
                    <a:pt x="102" y="2043"/>
                    <a:pt x="66" y="2056"/>
                  </a:cubicBezTo>
                  <a:cubicBezTo>
                    <a:pt x="0" y="2153"/>
                    <a:pt x="39" y="2072"/>
                    <a:pt x="39" y="2242"/>
                  </a:cubicBezTo>
                  <a:cubicBezTo>
                    <a:pt x="39" y="2249"/>
                    <a:pt x="33" y="2230"/>
                    <a:pt x="30" y="2224"/>
                  </a:cubicBezTo>
                </a:path>
              </a:pathLst>
            </a:custGeom>
            <a:noFill/>
            <a:ln w="12700">
              <a:solidFill>
                <a:srgbClr val="FF0000"/>
              </a:solidFill>
              <a:round/>
              <a:headEnd/>
              <a:tailEnd/>
            </a:ln>
          </p:spPr>
          <p:txBody>
            <a:bodyPr/>
            <a:lstStyle/>
            <a:p>
              <a:endParaRPr lang="de-DE"/>
            </a:p>
          </p:txBody>
        </p:sp>
        <p:sp>
          <p:nvSpPr>
            <p:cNvPr id="79011" name="Line 75"/>
            <p:cNvSpPr>
              <a:spLocks noChangeShapeType="1"/>
            </p:cNvSpPr>
            <p:nvPr/>
          </p:nvSpPr>
          <p:spPr bwMode="auto">
            <a:xfrm>
              <a:off x="4914" y="2062"/>
              <a:ext cx="0" cy="50"/>
            </a:xfrm>
            <a:prstGeom prst="line">
              <a:avLst/>
            </a:prstGeom>
            <a:noFill/>
            <a:ln w="19050">
              <a:solidFill>
                <a:srgbClr val="FF0000"/>
              </a:solidFill>
              <a:round/>
              <a:headEnd/>
              <a:tailEnd type="stealth" w="med" len="med"/>
            </a:ln>
          </p:spPr>
          <p:txBody>
            <a:bodyPr/>
            <a:lstStyle/>
            <a:p>
              <a:endParaRPr lang="de-DE"/>
            </a:p>
          </p:txBody>
        </p:sp>
      </p:grpSp>
      <p:grpSp>
        <p:nvGrpSpPr>
          <p:cNvPr id="78881" name="Group 76"/>
          <p:cNvGrpSpPr>
            <a:grpSpLocks/>
          </p:cNvGrpSpPr>
          <p:nvPr/>
        </p:nvGrpSpPr>
        <p:grpSpPr bwMode="auto">
          <a:xfrm>
            <a:off x="4918075" y="4284663"/>
            <a:ext cx="384175" cy="114300"/>
            <a:chOff x="1574" y="2073"/>
            <a:chExt cx="437" cy="88"/>
          </a:xfrm>
        </p:grpSpPr>
        <p:sp>
          <p:nvSpPr>
            <p:cNvPr id="79008" name="Freeform 77"/>
            <p:cNvSpPr>
              <a:spLocks/>
            </p:cNvSpPr>
            <p:nvPr/>
          </p:nvSpPr>
          <p:spPr bwMode="auto">
            <a:xfrm rot="-4704267">
              <a:off x="1748" y="1899"/>
              <a:ext cx="54" cy="402"/>
            </a:xfrm>
            <a:custGeom>
              <a:avLst/>
              <a:gdLst>
                <a:gd name="T0" fmla="*/ 0 w 225"/>
                <a:gd name="T1" fmla="*/ 0 h 2249"/>
                <a:gd name="T2" fmla="*/ 0 w 225"/>
                <a:gd name="T3" fmla="*/ 0 h 2249"/>
                <a:gd name="T4" fmla="*/ 0 w 225"/>
                <a:gd name="T5" fmla="*/ 0 h 2249"/>
                <a:gd name="T6" fmla="*/ 0 w 225"/>
                <a:gd name="T7" fmla="*/ 0 h 2249"/>
                <a:gd name="T8" fmla="*/ 0 w 225"/>
                <a:gd name="T9" fmla="*/ 0 h 2249"/>
                <a:gd name="T10" fmla="*/ 0 w 225"/>
                <a:gd name="T11" fmla="*/ 0 h 2249"/>
                <a:gd name="T12" fmla="*/ 0 w 225"/>
                <a:gd name="T13" fmla="*/ 0 h 2249"/>
                <a:gd name="T14" fmla="*/ 0 w 225"/>
                <a:gd name="T15" fmla="*/ 0 h 2249"/>
                <a:gd name="T16" fmla="*/ 0 w 225"/>
                <a:gd name="T17" fmla="*/ 0 h 2249"/>
                <a:gd name="T18" fmla="*/ 0 w 225"/>
                <a:gd name="T19" fmla="*/ 0 h 2249"/>
                <a:gd name="T20" fmla="*/ 0 w 225"/>
                <a:gd name="T21" fmla="*/ 0 h 2249"/>
                <a:gd name="T22" fmla="*/ 0 w 225"/>
                <a:gd name="T23" fmla="*/ 0 h 2249"/>
                <a:gd name="T24" fmla="*/ 0 w 225"/>
                <a:gd name="T25" fmla="*/ 0 h 2249"/>
                <a:gd name="T26" fmla="*/ 0 w 225"/>
                <a:gd name="T27" fmla="*/ 0 h 2249"/>
                <a:gd name="T28" fmla="*/ 0 w 225"/>
                <a:gd name="T29" fmla="*/ 0 h 2249"/>
                <a:gd name="T30" fmla="*/ 0 w 225"/>
                <a:gd name="T31" fmla="*/ 0 h 2249"/>
                <a:gd name="T32" fmla="*/ 0 w 225"/>
                <a:gd name="T33" fmla="*/ 0 h 2249"/>
                <a:gd name="T34" fmla="*/ 0 w 225"/>
                <a:gd name="T35" fmla="*/ 0 h 2249"/>
                <a:gd name="T36" fmla="*/ 0 w 225"/>
                <a:gd name="T37" fmla="*/ 0 h 2249"/>
                <a:gd name="T38" fmla="*/ 0 w 225"/>
                <a:gd name="T39" fmla="*/ 0 h 2249"/>
                <a:gd name="T40" fmla="*/ 0 w 225"/>
                <a:gd name="T41" fmla="*/ 0 h 2249"/>
                <a:gd name="T42" fmla="*/ 0 w 225"/>
                <a:gd name="T43" fmla="*/ 0 h 2249"/>
                <a:gd name="T44" fmla="*/ 0 w 225"/>
                <a:gd name="T45" fmla="*/ 0 h 2249"/>
                <a:gd name="T46" fmla="*/ 0 w 225"/>
                <a:gd name="T47" fmla="*/ 0 h 2249"/>
                <a:gd name="T48" fmla="*/ 0 w 225"/>
                <a:gd name="T49" fmla="*/ 0 h 2249"/>
                <a:gd name="T50" fmla="*/ 0 w 225"/>
                <a:gd name="T51" fmla="*/ 0 h 2249"/>
                <a:gd name="T52" fmla="*/ 0 w 225"/>
                <a:gd name="T53" fmla="*/ 0 h 2249"/>
                <a:gd name="T54" fmla="*/ 0 w 225"/>
                <a:gd name="T55" fmla="*/ 0 h 2249"/>
                <a:gd name="T56" fmla="*/ 0 w 225"/>
                <a:gd name="T57" fmla="*/ 0 h 2249"/>
                <a:gd name="T58" fmla="*/ 0 w 225"/>
                <a:gd name="T59" fmla="*/ 0 h 2249"/>
                <a:gd name="T60" fmla="*/ 0 w 225"/>
                <a:gd name="T61" fmla="*/ 0 h 22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5"/>
                <a:gd name="T94" fmla="*/ 0 h 2249"/>
                <a:gd name="T95" fmla="*/ 225 w 225"/>
                <a:gd name="T96" fmla="*/ 2249 h 22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5" h="2249">
                  <a:moveTo>
                    <a:pt x="101" y="0"/>
                  </a:moveTo>
                  <a:cubicBezTo>
                    <a:pt x="135" y="11"/>
                    <a:pt x="141" y="34"/>
                    <a:pt x="172" y="53"/>
                  </a:cubicBezTo>
                  <a:cubicBezTo>
                    <a:pt x="196" y="124"/>
                    <a:pt x="196" y="89"/>
                    <a:pt x="172" y="160"/>
                  </a:cubicBezTo>
                  <a:cubicBezTo>
                    <a:pt x="160" y="196"/>
                    <a:pt x="170" y="181"/>
                    <a:pt x="137" y="204"/>
                  </a:cubicBezTo>
                  <a:cubicBezTo>
                    <a:pt x="114" y="270"/>
                    <a:pt x="148" y="189"/>
                    <a:pt x="101" y="248"/>
                  </a:cubicBezTo>
                  <a:cubicBezTo>
                    <a:pt x="89" y="263"/>
                    <a:pt x="86" y="285"/>
                    <a:pt x="75" y="301"/>
                  </a:cubicBezTo>
                  <a:cubicBezTo>
                    <a:pt x="80" y="385"/>
                    <a:pt x="64" y="450"/>
                    <a:pt x="137" y="496"/>
                  </a:cubicBezTo>
                  <a:cubicBezTo>
                    <a:pt x="151" y="543"/>
                    <a:pt x="140" y="515"/>
                    <a:pt x="181" y="576"/>
                  </a:cubicBezTo>
                  <a:cubicBezTo>
                    <a:pt x="191" y="591"/>
                    <a:pt x="199" y="629"/>
                    <a:pt x="199" y="629"/>
                  </a:cubicBezTo>
                  <a:cubicBezTo>
                    <a:pt x="192" y="691"/>
                    <a:pt x="203" y="722"/>
                    <a:pt x="154" y="753"/>
                  </a:cubicBezTo>
                  <a:cubicBezTo>
                    <a:pt x="131" y="790"/>
                    <a:pt x="119" y="783"/>
                    <a:pt x="83" y="806"/>
                  </a:cubicBezTo>
                  <a:cubicBezTo>
                    <a:pt x="66" y="833"/>
                    <a:pt x="57" y="860"/>
                    <a:pt x="39" y="886"/>
                  </a:cubicBezTo>
                  <a:cubicBezTo>
                    <a:pt x="17" y="952"/>
                    <a:pt x="43" y="1034"/>
                    <a:pt x="101" y="1072"/>
                  </a:cubicBezTo>
                  <a:cubicBezTo>
                    <a:pt x="121" y="1131"/>
                    <a:pt x="93" y="1073"/>
                    <a:pt x="137" y="1108"/>
                  </a:cubicBezTo>
                  <a:cubicBezTo>
                    <a:pt x="145" y="1114"/>
                    <a:pt x="147" y="1127"/>
                    <a:pt x="154" y="1134"/>
                  </a:cubicBezTo>
                  <a:cubicBezTo>
                    <a:pt x="162" y="1142"/>
                    <a:pt x="172" y="1146"/>
                    <a:pt x="181" y="1152"/>
                  </a:cubicBezTo>
                  <a:cubicBezTo>
                    <a:pt x="210" y="1195"/>
                    <a:pt x="217" y="1236"/>
                    <a:pt x="225" y="1285"/>
                  </a:cubicBezTo>
                  <a:cubicBezTo>
                    <a:pt x="211" y="1365"/>
                    <a:pt x="225" y="1353"/>
                    <a:pt x="154" y="1400"/>
                  </a:cubicBezTo>
                  <a:cubicBezTo>
                    <a:pt x="146" y="1405"/>
                    <a:pt x="136" y="1405"/>
                    <a:pt x="128" y="1409"/>
                  </a:cubicBezTo>
                  <a:cubicBezTo>
                    <a:pt x="110" y="1419"/>
                    <a:pt x="75" y="1444"/>
                    <a:pt x="75" y="1444"/>
                  </a:cubicBezTo>
                  <a:cubicBezTo>
                    <a:pt x="72" y="1453"/>
                    <a:pt x="73" y="1464"/>
                    <a:pt x="66" y="1471"/>
                  </a:cubicBezTo>
                  <a:cubicBezTo>
                    <a:pt x="59" y="1478"/>
                    <a:pt x="45" y="1472"/>
                    <a:pt x="39" y="1480"/>
                  </a:cubicBezTo>
                  <a:cubicBezTo>
                    <a:pt x="28" y="1495"/>
                    <a:pt x="21" y="1533"/>
                    <a:pt x="21" y="1533"/>
                  </a:cubicBezTo>
                  <a:cubicBezTo>
                    <a:pt x="28" y="1608"/>
                    <a:pt x="19" y="1659"/>
                    <a:pt x="83" y="1701"/>
                  </a:cubicBezTo>
                  <a:cubicBezTo>
                    <a:pt x="99" y="1725"/>
                    <a:pt x="152" y="1783"/>
                    <a:pt x="163" y="1808"/>
                  </a:cubicBezTo>
                  <a:cubicBezTo>
                    <a:pt x="171" y="1825"/>
                    <a:pt x="175" y="1843"/>
                    <a:pt x="181" y="1861"/>
                  </a:cubicBezTo>
                  <a:cubicBezTo>
                    <a:pt x="184" y="1870"/>
                    <a:pt x="190" y="1888"/>
                    <a:pt x="190" y="1888"/>
                  </a:cubicBezTo>
                  <a:cubicBezTo>
                    <a:pt x="186" y="1924"/>
                    <a:pt x="197" y="1969"/>
                    <a:pt x="172" y="1994"/>
                  </a:cubicBezTo>
                  <a:cubicBezTo>
                    <a:pt x="146" y="2020"/>
                    <a:pt x="102" y="2043"/>
                    <a:pt x="66" y="2056"/>
                  </a:cubicBezTo>
                  <a:cubicBezTo>
                    <a:pt x="0" y="2153"/>
                    <a:pt x="39" y="2072"/>
                    <a:pt x="39" y="2242"/>
                  </a:cubicBezTo>
                  <a:cubicBezTo>
                    <a:pt x="39" y="2249"/>
                    <a:pt x="33" y="2230"/>
                    <a:pt x="30" y="2224"/>
                  </a:cubicBezTo>
                </a:path>
              </a:pathLst>
            </a:custGeom>
            <a:noFill/>
            <a:ln w="12700">
              <a:solidFill>
                <a:srgbClr val="FF0000"/>
              </a:solidFill>
              <a:round/>
              <a:headEnd/>
              <a:tailEnd/>
            </a:ln>
          </p:spPr>
          <p:txBody>
            <a:bodyPr/>
            <a:lstStyle/>
            <a:p>
              <a:endParaRPr lang="de-DE"/>
            </a:p>
          </p:txBody>
        </p:sp>
        <p:sp>
          <p:nvSpPr>
            <p:cNvPr id="79009" name="Line 78"/>
            <p:cNvSpPr>
              <a:spLocks noChangeShapeType="1"/>
            </p:cNvSpPr>
            <p:nvPr/>
          </p:nvSpPr>
          <p:spPr bwMode="auto">
            <a:xfrm rot="-3720000">
              <a:off x="1997" y="2148"/>
              <a:ext cx="1" cy="26"/>
            </a:xfrm>
            <a:prstGeom prst="line">
              <a:avLst/>
            </a:prstGeom>
            <a:noFill/>
            <a:ln w="12700">
              <a:solidFill>
                <a:srgbClr val="FF0000"/>
              </a:solidFill>
              <a:round/>
              <a:headEnd/>
              <a:tailEnd type="stealth" w="med" len="med"/>
            </a:ln>
          </p:spPr>
          <p:txBody>
            <a:bodyPr/>
            <a:lstStyle/>
            <a:p>
              <a:endParaRPr lang="de-DE"/>
            </a:p>
          </p:txBody>
        </p:sp>
      </p:grpSp>
      <p:grpSp>
        <p:nvGrpSpPr>
          <p:cNvPr id="78882" name="Group 79"/>
          <p:cNvGrpSpPr>
            <a:grpSpLocks/>
          </p:cNvGrpSpPr>
          <p:nvPr/>
        </p:nvGrpSpPr>
        <p:grpSpPr bwMode="auto">
          <a:xfrm>
            <a:off x="4705350" y="3779838"/>
            <a:ext cx="0" cy="849312"/>
            <a:chOff x="1275695" y="4310047"/>
            <a:chExt cx="0" cy="849312"/>
          </a:xfrm>
        </p:grpSpPr>
        <p:sp>
          <p:nvSpPr>
            <p:cNvPr id="79006" name="Line 80"/>
            <p:cNvSpPr>
              <a:spLocks noChangeShapeType="1"/>
            </p:cNvSpPr>
            <p:nvPr/>
          </p:nvSpPr>
          <p:spPr bwMode="auto">
            <a:xfrm flipV="1">
              <a:off x="4922" y="1344"/>
              <a:ext cx="0" cy="272"/>
            </a:xfrm>
            <a:prstGeom prst="line">
              <a:avLst/>
            </a:prstGeom>
            <a:noFill/>
            <a:ln w="19050">
              <a:solidFill>
                <a:srgbClr val="0000FF"/>
              </a:solidFill>
              <a:round/>
              <a:headEnd/>
              <a:tailEnd type="triangle" w="med" len="med"/>
            </a:ln>
          </p:spPr>
          <p:txBody>
            <a:bodyPr/>
            <a:lstStyle/>
            <a:p>
              <a:endParaRPr lang="de-DE"/>
            </a:p>
          </p:txBody>
        </p:sp>
        <p:sp>
          <p:nvSpPr>
            <p:cNvPr id="79007" name="Line 81"/>
            <p:cNvSpPr>
              <a:spLocks noChangeShapeType="1"/>
            </p:cNvSpPr>
            <p:nvPr/>
          </p:nvSpPr>
          <p:spPr bwMode="auto">
            <a:xfrm>
              <a:off x="4922" y="1798"/>
              <a:ext cx="0" cy="181"/>
            </a:xfrm>
            <a:prstGeom prst="line">
              <a:avLst/>
            </a:prstGeom>
            <a:noFill/>
            <a:ln w="19050">
              <a:solidFill>
                <a:srgbClr val="0000FF"/>
              </a:solidFill>
              <a:round/>
              <a:headEnd/>
              <a:tailEnd/>
            </a:ln>
          </p:spPr>
          <p:txBody>
            <a:bodyPr/>
            <a:lstStyle/>
            <a:p>
              <a:endParaRPr lang="de-DE"/>
            </a:p>
          </p:txBody>
        </p:sp>
      </p:grpSp>
      <p:sp>
        <p:nvSpPr>
          <p:cNvPr id="78883" name="Rectangle 50"/>
          <p:cNvSpPr>
            <a:spLocks noChangeArrowheads="1"/>
          </p:cNvSpPr>
          <p:nvPr/>
        </p:nvSpPr>
        <p:spPr bwMode="auto">
          <a:xfrm>
            <a:off x="7358063" y="898525"/>
            <a:ext cx="1143000" cy="757238"/>
          </a:xfrm>
          <a:prstGeom prst="rect">
            <a:avLst/>
          </a:prstGeom>
          <a:noFill/>
          <a:ln w="9525">
            <a:noFill/>
            <a:miter lim="800000"/>
            <a:headEnd/>
            <a:tailEnd/>
          </a:ln>
        </p:spPr>
        <p:txBody>
          <a:bodyPr>
            <a:spAutoFit/>
          </a:bodyPr>
          <a:lstStyle/>
          <a:p>
            <a:pPr>
              <a:lnSpc>
                <a:spcPct val="90000"/>
              </a:lnSpc>
            </a:pPr>
            <a:r>
              <a:rPr lang="en-US" sz="1400" b="1">
                <a:solidFill>
                  <a:srgbClr val="0000FF"/>
                </a:solidFill>
                <a:latin typeface="Constantia" pitchFamily="18" charset="0"/>
              </a:rPr>
              <a:t>Compound </a:t>
            </a:r>
          </a:p>
          <a:p>
            <a:pPr>
              <a:lnSpc>
                <a:spcPct val="90000"/>
              </a:lnSpc>
            </a:pPr>
            <a:r>
              <a:rPr lang="en-US" sz="1400" b="1">
                <a:solidFill>
                  <a:srgbClr val="0000FF"/>
                </a:solidFill>
                <a:latin typeface="Constantia" pitchFamily="18" charset="0"/>
              </a:rPr>
              <a:t>Nucleus</a:t>
            </a:r>
          </a:p>
          <a:p>
            <a:pPr>
              <a:lnSpc>
                <a:spcPct val="90000"/>
              </a:lnSpc>
            </a:pPr>
            <a:r>
              <a:rPr lang="en-US" sz="2000" b="1">
                <a:solidFill>
                  <a:srgbClr val="FF0000"/>
                </a:solidFill>
                <a:latin typeface="Constantia" pitchFamily="18" charset="0"/>
              </a:rPr>
              <a:t>Chaos</a:t>
            </a:r>
            <a:endParaRPr lang="en-US" sz="2000" b="1">
              <a:latin typeface="Constantia" pitchFamily="18" charset="0"/>
            </a:endParaRPr>
          </a:p>
        </p:txBody>
      </p:sp>
      <p:sp>
        <p:nvSpPr>
          <p:cNvPr id="78884" name="Text Box 89"/>
          <p:cNvSpPr txBox="1">
            <a:spLocks noChangeArrowheads="1"/>
          </p:cNvSpPr>
          <p:nvPr/>
        </p:nvSpPr>
        <p:spPr bwMode="auto">
          <a:xfrm>
            <a:off x="4287838" y="3357563"/>
            <a:ext cx="427037" cy="276225"/>
          </a:xfrm>
          <a:prstGeom prst="rect">
            <a:avLst/>
          </a:prstGeom>
          <a:solidFill>
            <a:schemeClr val="bg1"/>
          </a:solidFill>
          <a:ln w="9525">
            <a:noFill/>
            <a:miter lim="800000"/>
            <a:headEnd/>
            <a:tailEnd/>
          </a:ln>
        </p:spPr>
        <p:txBody>
          <a:bodyPr wrap="none" lIns="0" tIns="0" rIns="0" bIns="0">
            <a:spAutoFit/>
          </a:bodyPr>
          <a:lstStyle/>
          <a:p>
            <a:r>
              <a:rPr lang="en-US" b="1">
                <a:solidFill>
                  <a:srgbClr val="FF0000"/>
                </a:solidFill>
                <a:latin typeface="Comic Sans MS" pitchFamily="66" charset="0"/>
              </a:rPr>
              <a:t>T</a:t>
            </a:r>
            <a:r>
              <a:rPr lang="en-US" b="1">
                <a:solidFill>
                  <a:srgbClr val="FF0000"/>
                </a:solidFill>
                <a:latin typeface="Comic Sans MS" pitchFamily="66" charset="0"/>
                <a:sym typeface="Symbol" pitchFamily="18" charset="2"/>
              </a:rPr>
              <a:t>0</a:t>
            </a:r>
          </a:p>
        </p:txBody>
      </p:sp>
      <p:sp>
        <p:nvSpPr>
          <p:cNvPr id="87" name="Rettangolo 186"/>
          <p:cNvSpPr/>
          <p:nvPr/>
        </p:nvSpPr>
        <p:spPr>
          <a:xfrm>
            <a:off x="6089650" y="969963"/>
            <a:ext cx="428625"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88" name="Figura a mano libera 187"/>
          <p:cNvSpPr/>
          <p:nvPr/>
        </p:nvSpPr>
        <p:spPr>
          <a:xfrm>
            <a:off x="5697538" y="3524250"/>
            <a:ext cx="406400" cy="396875"/>
          </a:xfrm>
          <a:custGeom>
            <a:avLst/>
            <a:gdLst>
              <a:gd name="connsiteX0" fmla="*/ 0 w 405442"/>
              <a:gd name="connsiteY0" fmla="*/ 0 h 396815"/>
              <a:gd name="connsiteX1" fmla="*/ 8627 w 405442"/>
              <a:gd name="connsiteY1" fmla="*/ 379562 h 396815"/>
              <a:gd name="connsiteX2" fmla="*/ 189781 w 405442"/>
              <a:gd name="connsiteY2" fmla="*/ 396815 h 396815"/>
              <a:gd name="connsiteX3" fmla="*/ 405442 w 405442"/>
              <a:gd name="connsiteY3" fmla="*/ 0 h 396815"/>
              <a:gd name="connsiteX4" fmla="*/ 0 w 405442"/>
              <a:gd name="connsiteY4" fmla="*/ 0 h 396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42" h="396815">
                <a:moveTo>
                  <a:pt x="0" y="0"/>
                </a:moveTo>
                <a:lnTo>
                  <a:pt x="8627" y="379562"/>
                </a:lnTo>
                <a:lnTo>
                  <a:pt x="189781" y="396815"/>
                </a:lnTo>
                <a:lnTo>
                  <a:pt x="405442" y="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400"/>
          </a:p>
        </p:txBody>
      </p:sp>
      <p:sp>
        <p:nvSpPr>
          <p:cNvPr id="89" name="Figura a mano libera 189"/>
          <p:cNvSpPr/>
          <p:nvPr/>
        </p:nvSpPr>
        <p:spPr>
          <a:xfrm>
            <a:off x="4913313" y="4567238"/>
            <a:ext cx="1276350" cy="1001712"/>
          </a:xfrm>
          <a:custGeom>
            <a:avLst/>
            <a:gdLst>
              <a:gd name="connsiteX0" fmla="*/ 1138687 w 1276710"/>
              <a:gd name="connsiteY0" fmla="*/ 0 h 1000664"/>
              <a:gd name="connsiteX1" fmla="*/ 1078302 w 1276710"/>
              <a:gd name="connsiteY1" fmla="*/ 43132 h 1000664"/>
              <a:gd name="connsiteX2" fmla="*/ 1052423 w 1276710"/>
              <a:gd name="connsiteY2" fmla="*/ 51759 h 1000664"/>
              <a:gd name="connsiteX3" fmla="*/ 0 w 1276710"/>
              <a:gd name="connsiteY3" fmla="*/ 879895 h 1000664"/>
              <a:gd name="connsiteX4" fmla="*/ 69012 w 1276710"/>
              <a:gd name="connsiteY4" fmla="*/ 1000664 h 1000664"/>
              <a:gd name="connsiteX5" fmla="*/ 543465 w 1276710"/>
              <a:gd name="connsiteY5" fmla="*/ 966159 h 1000664"/>
              <a:gd name="connsiteX6" fmla="*/ 500332 w 1276710"/>
              <a:gd name="connsiteY6" fmla="*/ 750498 h 1000664"/>
              <a:gd name="connsiteX7" fmla="*/ 1276710 w 1276710"/>
              <a:gd name="connsiteY7" fmla="*/ 129397 h 1000664"/>
              <a:gd name="connsiteX8" fmla="*/ 1138687 w 1276710"/>
              <a:gd name="connsiteY8" fmla="*/ 0 h 10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710" h="1000664">
                <a:moveTo>
                  <a:pt x="1138687" y="0"/>
                </a:moveTo>
                <a:cubicBezTo>
                  <a:pt x="1130858" y="5872"/>
                  <a:pt x="1090927" y="36819"/>
                  <a:pt x="1078302" y="43132"/>
                </a:cubicBezTo>
                <a:cubicBezTo>
                  <a:pt x="1070169" y="47198"/>
                  <a:pt x="1052423" y="51759"/>
                  <a:pt x="1052423" y="51759"/>
                </a:cubicBezTo>
                <a:lnTo>
                  <a:pt x="0" y="879895"/>
                </a:lnTo>
                <a:lnTo>
                  <a:pt x="69012" y="1000664"/>
                </a:lnTo>
                <a:lnTo>
                  <a:pt x="543465" y="966159"/>
                </a:lnTo>
                <a:lnTo>
                  <a:pt x="500332" y="750498"/>
                </a:lnTo>
                <a:lnTo>
                  <a:pt x="1276710" y="129397"/>
                </a:lnTo>
                <a:lnTo>
                  <a:pt x="113868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90" name="Figura a mano libera 190"/>
          <p:cNvSpPr/>
          <p:nvPr/>
        </p:nvSpPr>
        <p:spPr>
          <a:xfrm>
            <a:off x="5857875" y="3403600"/>
            <a:ext cx="785813" cy="620713"/>
          </a:xfrm>
          <a:custGeom>
            <a:avLst/>
            <a:gdLst>
              <a:gd name="connsiteX0" fmla="*/ 319177 w 845389"/>
              <a:gd name="connsiteY0" fmla="*/ 0 h 621102"/>
              <a:gd name="connsiteX1" fmla="*/ 0 w 845389"/>
              <a:gd name="connsiteY1" fmla="*/ 621102 h 621102"/>
              <a:gd name="connsiteX2" fmla="*/ 741872 w 845389"/>
              <a:gd name="connsiteY2" fmla="*/ 534838 h 621102"/>
              <a:gd name="connsiteX3" fmla="*/ 845389 w 845389"/>
              <a:gd name="connsiteY3" fmla="*/ 465827 h 621102"/>
              <a:gd name="connsiteX4" fmla="*/ 845389 w 845389"/>
              <a:gd name="connsiteY4" fmla="*/ 388189 h 621102"/>
              <a:gd name="connsiteX5" fmla="*/ 319177 w 845389"/>
              <a:gd name="connsiteY5" fmla="*/ 0 h 62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389" h="621102">
                <a:moveTo>
                  <a:pt x="319177" y="0"/>
                </a:moveTo>
                <a:lnTo>
                  <a:pt x="0" y="621102"/>
                </a:lnTo>
                <a:lnTo>
                  <a:pt x="741872" y="534838"/>
                </a:lnTo>
                <a:lnTo>
                  <a:pt x="845389" y="465827"/>
                </a:lnTo>
                <a:lnTo>
                  <a:pt x="845389" y="388189"/>
                </a:lnTo>
                <a:lnTo>
                  <a:pt x="319177" y="0"/>
                </a:lnTo>
                <a:close/>
              </a:path>
            </a:pathLst>
          </a:cu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400"/>
          </a:p>
        </p:txBody>
      </p:sp>
      <p:sp>
        <p:nvSpPr>
          <p:cNvPr id="91" name="CasellaDiTesto 133"/>
          <p:cNvSpPr txBox="1"/>
          <p:nvPr/>
        </p:nvSpPr>
        <p:spPr>
          <a:xfrm rot="18120347">
            <a:off x="5767388" y="3527425"/>
            <a:ext cx="1052512" cy="401638"/>
          </a:xfrm>
          <a:prstGeom prst="rect">
            <a:avLst/>
          </a:prstGeom>
          <a:noFill/>
        </p:spPr>
        <p:txBody>
          <a:bodyPr>
            <a:spAutoFit/>
          </a:bodyPr>
          <a:lstStyle/>
          <a:p>
            <a:pPr fontAlgn="auto">
              <a:spcBef>
                <a:spcPts val="0"/>
              </a:spcBef>
              <a:spcAft>
                <a:spcPts val="0"/>
              </a:spcAft>
              <a:defRPr/>
            </a:pPr>
            <a:r>
              <a:rPr lang="en-US" sz="2000" b="1" dirty="0">
                <a:latin typeface="Symbol" pitchFamily="18" charset="2"/>
              </a:rPr>
              <a:t>g-</a:t>
            </a:r>
            <a:r>
              <a:rPr lang="en-US" sz="2000" b="1" dirty="0">
                <a:latin typeface="+mj-lt"/>
              </a:rPr>
              <a:t>decay</a:t>
            </a:r>
            <a:endParaRPr lang="en-US" sz="2000" b="1" dirty="0">
              <a:latin typeface="Symbol" pitchFamily="18" charset="2"/>
            </a:endParaRPr>
          </a:p>
        </p:txBody>
      </p:sp>
      <p:cxnSp>
        <p:nvCxnSpPr>
          <p:cNvPr id="92" name="Connettore 2 87"/>
          <p:cNvCxnSpPr/>
          <p:nvPr/>
        </p:nvCxnSpPr>
        <p:spPr>
          <a:xfrm rot="5400000" flipH="1" flipV="1">
            <a:off x="4534694" y="2326481"/>
            <a:ext cx="285750" cy="1588"/>
          </a:xfrm>
          <a:prstGeom prst="straightConnector1">
            <a:avLst/>
          </a:pr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Connettore 2 90"/>
          <p:cNvCxnSpPr/>
          <p:nvPr/>
        </p:nvCxnSpPr>
        <p:spPr>
          <a:xfrm rot="5400000" flipH="1" flipV="1">
            <a:off x="4561682" y="3961606"/>
            <a:ext cx="285750" cy="1587"/>
          </a:xfrm>
          <a:prstGeom prst="straightConnector1">
            <a:avLst/>
          </a:pr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8892" name="Gruppo 91"/>
          <p:cNvGrpSpPr>
            <a:grpSpLocks/>
          </p:cNvGrpSpPr>
          <p:nvPr/>
        </p:nvGrpSpPr>
        <p:grpSpPr bwMode="auto">
          <a:xfrm>
            <a:off x="7429500" y="2112963"/>
            <a:ext cx="1236663" cy="676275"/>
            <a:chOff x="6858016" y="3571876"/>
            <a:chExt cx="1522412" cy="1298135"/>
          </a:xfrm>
        </p:grpSpPr>
        <p:sp>
          <p:nvSpPr>
            <p:cNvPr id="78898" name="Rectangle 120"/>
            <p:cNvSpPr>
              <a:spLocks noChangeArrowheads="1"/>
            </p:cNvSpPr>
            <p:nvPr/>
          </p:nvSpPr>
          <p:spPr bwMode="auto">
            <a:xfrm>
              <a:off x="8013146" y="4200437"/>
              <a:ext cx="230265"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899" name="Rectangle 121"/>
            <p:cNvSpPr>
              <a:spLocks noChangeArrowheads="1"/>
            </p:cNvSpPr>
            <p:nvPr/>
          </p:nvSpPr>
          <p:spPr bwMode="auto">
            <a:xfrm>
              <a:off x="8013146" y="4081402"/>
              <a:ext cx="230265"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00" name="Rectangle 122"/>
            <p:cNvSpPr>
              <a:spLocks noChangeArrowheads="1"/>
            </p:cNvSpPr>
            <p:nvPr/>
          </p:nvSpPr>
          <p:spPr bwMode="auto">
            <a:xfrm>
              <a:off x="8013146" y="3962368"/>
              <a:ext cx="230265"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01" name="Rectangle 123"/>
            <p:cNvSpPr>
              <a:spLocks noChangeArrowheads="1"/>
            </p:cNvSpPr>
            <p:nvPr/>
          </p:nvSpPr>
          <p:spPr bwMode="auto">
            <a:xfrm>
              <a:off x="8013146" y="3878172"/>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02" name="Rectangle 124"/>
            <p:cNvSpPr>
              <a:spLocks noChangeArrowheads="1"/>
            </p:cNvSpPr>
            <p:nvPr/>
          </p:nvSpPr>
          <p:spPr bwMode="auto">
            <a:xfrm>
              <a:off x="8013146" y="3827365"/>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03" name="Rectangle 125"/>
            <p:cNvSpPr>
              <a:spLocks noChangeArrowheads="1"/>
            </p:cNvSpPr>
            <p:nvPr/>
          </p:nvSpPr>
          <p:spPr bwMode="auto">
            <a:xfrm>
              <a:off x="8013146" y="3792525"/>
              <a:ext cx="230265"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04" name="Rectangle 126"/>
            <p:cNvSpPr>
              <a:spLocks noChangeArrowheads="1"/>
            </p:cNvSpPr>
            <p:nvPr/>
          </p:nvSpPr>
          <p:spPr bwMode="auto">
            <a:xfrm>
              <a:off x="8013146" y="3759138"/>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05" name="Rectangle 127"/>
            <p:cNvSpPr>
              <a:spLocks noChangeArrowheads="1"/>
            </p:cNvSpPr>
            <p:nvPr/>
          </p:nvSpPr>
          <p:spPr bwMode="auto">
            <a:xfrm>
              <a:off x="8013146" y="3741718"/>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06" name="Rectangle 128"/>
            <p:cNvSpPr>
              <a:spLocks noChangeArrowheads="1"/>
            </p:cNvSpPr>
            <p:nvPr/>
          </p:nvSpPr>
          <p:spPr bwMode="auto">
            <a:xfrm>
              <a:off x="8013146" y="3724298"/>
              <a:ext cx="230265"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07" name="Rectangle 129"/>
            <p:cNvSpPr>
              <a:spLocks noChangeArrowheads="1"/>
            </p:cNvSpPr>
            <p:nvPr/>
          </p:nvSpPr>
          <p:spPr bwMode="auto">
            <a:xfrm>
              <a:off x="8013146" y="3708330"/>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08" name="Rectangle 130"/>
            <p:cNvSpPr>
              <a:spLocks noChangeArrowheads="1"/>
            </p:cNvSpPr>
            <p:nvPr/>
          </p:nvSpPr>
          <p:spPr bwMode="auto">
            <a:xfrm>
              <a:off x="8013146" y="3690911"/>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09" name="Rectangle 131"/>
            <p:cNvSpPr>
              <a:spLocks noChangeArrowheads="1"/>
            </p:cNvSpPr>
            <p:nvPr/>
          </p:nvSpPr>
          <p:spPr bwMode="auto">
            <a:xfrm>
              <a:off x="8013146" y="3673491"/>
              <a:ext cx="230265"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10" name="Rectangle 132"/>
            <p:cNvSpPr>
              <a:spLocks noChangeArrowheads="1"/>
            </p:cNvSpPr>
            <p:nvPr/>
          </p:nvSpPr>
          <p:spPr bwMode="auto">
            <a:xfrm>
              <a:off x="8013146" y="3657523"/>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11" name="Rectangle 133"/>
            <p:cNvSpPr>
              <a:spLocks noChangeArrowheads="1"/>
            </p:cNvSpPr>
            <p:nvPr/>
          </p:nvSpPr>
          <p:spPr bwMode="auto">
            <a:xfrm>
              <a:off x="8013146" y="3640103"/>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12" name="Rectangle 134"/>
            <p:cNvSpPr>
              <a:spLocks noChangeArrowheads="1"/>
            </p:cNvSpPr>
            <p:nvPr/>
          </p:nvSpPr>
          <p:spPr bwMode="auto">
            <a:xfrm>
              <a:off x="8013146" y="3622683"/>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13" name="Rectangle 135"/>
            <p:cNvSpPr>
              <a:spLocks noChangeArrowheads="1"/>
            </p:cNvSpPr>
            <p:nvPr/>
          </p:nvSpPr>
          <p:spPr bwMode="auto">
            <a:xfrm>
              <a:off x="8013146" y="3605264"/>
              <a:ext cx="230265"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14" name="Rectangle 136"/>
            <p:cNvSpPr>
              <a:spLocks noChangeArrowheads="1"/>
            </p:cNvSpPr>
            <p:nvPr/>
          </p:nvSpPr>
          <p:spPr bwMode="auto">
            <a:xfrm>
              <a:off x="8013146" y="3589296"/>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15" name="Rectangle 137"/>
            <p:cNvSpPr>
              <a:spLocks noChangeArrowheads="1"/>
            </p:cNvSpPr>
            <p:nvPr/>
          </p:nvSpPr>
          <p:spPr bwMode="auto">
            <a:xfrm>
              <a:off x="8013146" y="3571876"/>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16" name="Rectangle 138"/>
            <p:cNvSpPr>
              <a:spLocks noChangeArrowheads="1"/>
            </p:cNvSpPr>
            <p:nvPr/>
          </p:nvSpPr>
          <p:spPr bwMode="auto">
            <a:xfrm>
              <a:off x="7451757" y="4354311"/>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17" name="Rectangle 139"/>
            <p:cNvSpPr>
              <a:spLocks noChangeArrowheads="1"/>
            </p:cNvSpPr>
            <p:nvPr/>
          </p:nvSpPr>
          <p:spPr bwMode="auto">
            <a:xfrm>
              <a:off x="7451757" y="4235276"/>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18" name="Rectangle 140"/>
            <p:cNvSpPr>
              <a:spLocks noChangeArrowheads="1"/>
            </p:cNvSpPr>
            <p:nvPr/>
          </p:nvSpPr>
          <p:spPr bwMode="auto">
            <a:xfrm>
              <a:off x="7451757" y="4116241"/>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19" name="Rectangle 141"/>
            <p:cNvSpPr>
              <a:spLocks noChangeArrowheads="1"/>
            </p:cNvSpPr>
            <p:nvPr/>
          </p:nvSpPr>
          <p:spPr bwMode="auto">
            <a:xfrm>
              <a:off x="7451757" y="4030595"/>
              <a:ext cx="230265"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20" name="Rectangle 142"/>
            <p:cNvSpPr>
              <a:spLocks noChangeArrowheads="1"/>
            </p:cNvSpPr>
            <p:nvPr/>
          </p:nvSpPr>
          <p:spPr bwMode="auto">
            <a:xfrm>
              <a:off x="7451757" y="3979787"/>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21" name="Rectangle 143"/>
            <p:cNvSpPr>
              <a:spLocks noChangeArrowheads="1"/>
            </p:cNvSpPr>
            <p:nvPr/>
          </p:nvSpPr>
          <p:spPr bwMode="auto">
            <a:xfrm>
              <a:off x="7451757" y="3946399"/>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22" name="Rectangle 144"/>
            <p:cNvSpPr>
              <a:spLocks noChangeArrowheads="1"/>
            </p:cNvSpPr>
            <p:nvPr/>
          </p:nvSpPr>
          <p:spPr bwMode="auto">
            <a:xfrm>
              <a:off x="7451757" y="3911560"/>
              <a:ext cx="230265"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23" name="Rectangle 145"/>
            <p:cNvSpPr>
              <a:spLocks noChangeArrowheads="1"/>
            </p:cNvSpPr>
            <p:nvPr/>
          </p:nvSpPr>
          <p:spPr bwMode="auto">
            <a:xfrm>
              <a:off x="7451757" y="3895592"/>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24" name="Rectangle 146"/>
            <p:cNvSpPr>
              <a:spLocks noChangeArrowheads="1"/>
            </p:cNvSpPr>
            <p:nvPr/>
          </p:nvSpPr>
          <p:spPr bwMode="auto">
            <a:xfrm>
              <a:off x="7451757" y="3878172"/>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25" name="Rectangle 147"/>
            <p:cNvSpPr>
              <a:spLocks noChangeArrowheads="1"/>
            </p:cNvSpPr>
            <p:nvPr/>
          </p:nvSpPr>
          <p:spPr bwMode="auto">
            <a:xfrm>
              <a:off x="7451757" y="3860753"/>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26" name="Rectangle 148"/>
            <p:cNvSpPr>
              <a:spLocks noChangeArrowheads="1"/>
            </p:cNvSpPr>
            <p:nvPr/>
          </p:nvSpPr>
          <p:spPr bwMode="auto">
            <a:xfrm>
              <a:off x="7451757" y="3843333"/>
              <a:ext cx="230265"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27" name="Rectangle 149"/>
            <p:cNvSpPr>
              <a:spLocks noChangeArrowheads="1"/>
            </p:cNvSpPr>
            <p:nvPr/>
          </p:nvSpPr>
          <p:spPr bwMode="auto">
            <a:xfrm>
              <a:off x="7451757" y="3827365"/>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28" name="Rectangle 150"/>
            <p:cNvSpPr>
              <a:spLocks noChangeArrowheads="1"/>
            </p:cNvSpPr>
            <p:nvPr/>
          </p:nvSpPr>
          <p:spPr bwMode="auto">
            <a:xfrm>
              <a:off x="7451757" y="3809945"/>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29" name="Rectangle 151"/>
            <p:cNvSpPr>
              <a:spLocks noChangeArrowheads="1"/>
            </p:cNvSpPr>
            <p:nvPr/>
          </p:nvSpPr>
          <p:spPr bwMode="auto">
            <a:xfrm>
              <a:off x="7451757" y="3792525"/>
              <a:ext cx="230265"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30" name="Rectangle 152"/>
            <p:cNvSpPr>
              <a:spLocks noChangeArrowheads="1"/>
            </p:cNvSpPr>
            <p:nvPr/>
          </p:nvSpPr>
          <p:spPr bwMode="auto">
            <a:xfrm>
              <a:off x="7451757" y="3776557"/>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31" name="Rectangle 153"/>
            <p:cNvSpPr>
              <a:spLocks noChangeArrowheads="1"/>
            </p:cNvSpPr>
            <p:nvPr/>
          </p:nvSpPr>
          <p:spPr bwMode="auto">
            <a:xfrm>
              <a:off x="7451757" y="3759138"/>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32" name="Rectangle 154"/>
            <p:cNvSpPr>
              <a:spLocks noChangeArrowheads="1"/>
            </p:cNvSpPr>
            <p:nvPr/>
          </p:nvSpPr>
          <p:spPr bwMode="auto">
            <a:xfrm>
              <a:off x="7451757" y="3741718"/>
              <a:ext cx="230265"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33" name="Rectangle 155"/>
            <p:cNvSpPr>
              <a:spLocks noChangeArrowheads="1"/>
            </p:cNvSpPr>
            <p:nvPr/>
          </p:nvSpPr>
          <p:spPr bwMode="auto">
            <a:xfrm>
              <a:off x="7451757" y="3724298"/>
              <a:ext cx="230265"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34" name="Rectangle 156"/>
            <p:cNvSpPr>
              <a:spLocks noChangeArrowheads="1"/>
            </p:cNvSpPr>
            <p:nvPr/>
          </p:nvSpPr>
          <p:spPr bwMode="auto">
            <a:xfrm>
              <a:off x="6890367" y="4541572"/>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35" name="Rectangle 157"/>
            <p:cNvSpPr>
              <a:spLocks noChangeArrowheads="1"/>
            </p:cNvSpPr>
            <p:nvPr/>
          </p:nvSpPr>
          <p:spPr bwMode="auto">
            <a:xfrm>
              <a:off x="6890367" y="4422538"/>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36" name="Rectangle 158"/>
            <p:cNvSpPr>
              <a:spLocks noChangeArrowheads="1"/>
            </p:cNvSpPr>
            <p:nvPr/>
          </p:nvSpPr>
          <p:spPr bwMode="auto">
            <a:xfrm>
              <a:off x="6890367" y="4303503"/>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37" name="Rectangle 159"/>
            <p:cNvSpPr>
              <a:spLocks noChangeArrowheads="1"/>
            </p:cNvSpPr>
            <p:nvPr/>
          </p:nvSpPr>
          <p:spPr bwMode="auto">
            <a:xfrm>
              <a:off x="6890367" y="4217856"/>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38" name="Rectangle 160"/>
            <p:cNvSpPr>
              <a:spLocks noChangeArrowheads="1"/>
            </p:cNvSpPr>
            <p:nvPr/>
          </p:nvSpPr>
          <p:spPr bwMode="auto">
            <a:xfrm>
              <a:off x="6890367" y="4167049"/>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39" name="Rectangle 161"/>
            <p:cNvSpPr>
              <a:spLocks noChangeArrowheads="1"/>
            </p:cNvSpPr>
            <p:nvPr/>
          </p:nvSpPr>
          <p:spPr bwMode="auto">
            <a:xfrm>
              <a:off x="6890367" y="4133661"/>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40" name="Rectangle 162"/>
            <p:cNvSpPr>
              <a:spLocks noChangeArrowheads="1"/>
            </p:cNvSpPr>
            <p:nvPr/>
          </p:nvSpPr>
          <p:spPr bwMode="auto">
            <a:xfrm>
              <a:off x="6890367" y="4098822"/>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41" name="Rectangle 163"/>
            <p:cNvSpPr>
              <a:spLocks noChangeArrowheads="1"/>
            </p:cNvSpPr>
            <p:nvPr/>
          </p:nvSpPr>
          <p:spPr bwMode="auto">
            <a:xfrm>
              <a:off x="6890367" y="4081402"/>
              <a:ext cx="232168"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42" name="Rectangle 164"/>
            <p:cNvSpPr>
              <a:spLocks noChangeArrowheads="1"/>
            </p:cNvSpPr>
            <p:nvPr/>
          </p:nvSpPr>
          <p:spPr bwMode="auto">
            <a:xfrm>
              <a:off x="6890367" y="4065434"/>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43" name="Rectangle 165"/>
            <p:cNvSpPr>
              <a:spLocks noChangeArrowheads="1"/>
            </p:cNvSpPr>
            <p:nvPr/>
          </p:nvSpPr>
          <p:spPr bwMode="auto">
            <a:xfrm>
              <a:off x="6890367" y="4048014"/>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44" name="Rectangle 166"/>
            <p:cNvSpPr>
              <a:spLocks noChangeArrowheads="1"/>
            </p:cNvSpPr>
            <p:nvPr/>
          </p:nvSpPr>
          <p:spPr bwMode="auto">
            <a:xfrm>
              <a:off x="6890367" y="4030595"/>
              <a:ext cx="232168"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45" name="Rectangle 167"/>
            <p:cNvSpPr>
              <a:spLocks noChangeArrowheads="1"/>
            </p:cNvSpPr>
            <p:nvPr/>
          </p:nvSpPr>
          <p:spPr bwMode="auto">
            <a:xfrm>
              <a:off x="6890367" y="4014627"/>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46" name="Rectangle 168"/>
            <p:cNvSpPr>
              <a:spLocks noChangeArrowheads="1"/>
            </p:cNvSpPr>
            <p:nvPr/>
          </p:nvSpPr>
          <p:spPr bwMode="auto">
            <a:xfrm>
              <a:off x="6890367" y="3997207"/>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47" name="Rectangle 169"/>
            <p:cNvSpPr>
              <a:spLocks noChangeArrowheads="1"/>
            </p:cNvSpPr>
            <p:nvPr/>
          </p:nvSpPr>
          <p:spPr bwMode="auto">
            <a:xfrm>
              <a:off x="6890367" y="3979787"/>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48" name="Rectangle 170"/>
            <p:cNvSpPr>
              <a:spLocks noChangeArrowheads="1"/>
            </p:cNvSpPr>
            <p:nvPr/>
          </p:nvSpPr>
          <p:spPr bwMode="auto">
            <a:xfrm>
              <a:off x="6890367" y="3962368"/>
              <a:ext cx="232168"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49" name="Rectangle 171"/>
            <p:cNvSpPr>
              <a:spLocks noChangeArrowheads="1"/>
            </p:cNvSpPr>
            <p:nvPr/>
          </p:nvSpPr>
          <p:spPr bwMode="auto">
            <a:xfrm>
              <a:off x="6890367" y="3946399"/>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50" name="Rectangle 172"/>
            <p:cNvSpPr>
              <a:spLocks noChangeArrowheads="1"/>
            </p:cNvSpPr>
            <p:nvPr/>
          </p:nvSpPr>
          <p:spPr bwMode="auto">
            <a:xfrm>
              <a:off x="6890367" y="3928980"/>
              <a:ext cx="232168" cy="14516"/>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51" name="Rectangle 173"/>
            <p:cNvSpPr>
              <a:spLocks noChangeArrowheads="1"/>
            </p:cNvSpPr>
            <p:nvPr/>
          </p:nvSpPr>
          <p:spPr bwMode="auto">
            <a:xfrm>
              <a:off x="6890367" y="3911560"/>
              <a:ext cx="232168" cy="15968"/>
            </a:xfrm>
            <a:prstGeom prst="rect">
              <a:avLst/>
            </a:prstGeom>
            <a:solidFill>
              <a:srgbClr val="000000"/>
            </a:solidFill>
            <a:ln w="9525">
              <a:noFill/>
              <a:miter lim="800000"/>
              <a:headEnd/>
              <a:tailEnd/>
            </a:ln>
          </p:spPr>
          <p:txBody>
            <a:bodyPr/>
            <a:lstStyle/>
            <a:p>
              <a:endParaRPr lang="de-DE" sz="2000">
                <a:latin typeface="Constantia" pitchFamily="18" charset="0"/>
              </a:endParaRPr>
            </a:p>
          </p:txBody>
        </p:sp>
        <p:sp>
          <p:nvSpPr>
            <p:cNvPr id="78952" name="Rectangle 174"/>
            <p:cNvSpPr>
              <a:spLocks noChangeArrowheads="1"/>
            </p:cNvSpPr>
            <p:nvPr/>
          </p:nvSpPr>
          <p:spPr bwMode="auto">
            <a:xfrm>
              <a:off x="7946541" y="4248341"/>
              <a:ext cx="433887" cy="169842"/>
            </a:xfrm>
            <a:prstGeom prst="rect">
              <a:avLst/>
            </a:prstGeom>
            <a:noFill/>
            <a:ln w="9525">
              <a:noFill/>
              <a:miter lim="800000"/>
              <a:headEnd/>
              <a:tailEnd/>
            </a:ln>
          </p:spPr>
          <p:txBody>
            <a:bodyPr/>
            <a:lstStyle/>
            <a:p>
              <a:endParaRPr lang="de-DE" sz="2000">
                <a:latin typeface="Constantia" pitchFamily="18" charset="0"/>
              </a:endParaRPr>
            </a:p>
          </p:txBody>
        </p:sp>
        <p:sp>
          <p:nvSpPr>
            <p:cNvPr id="78953" name="Rectangle 175"/>
            <p:cNvSpPr>
              <a:spLocks noChangeArrowheads="1"/>
            </p:cNvSpPr>
            <p:nvPr/>
          </p:nvSpPr>
          <p:spPr bwMode="auto">
            <a:xfrm>
              <a:off x="7986505" y="4268668"/>
              <a:ext cx="280222" cy="295048"/>
            </a:xfrm>
            <a:prstGeom prst="rect">
              <a:avLst/>
            </a:prstGeom>
            <a:noFill/>
            <a:ln w="9525">
              <a:noFill/>
              <a:miter lim="800000"/>
              <a:headEnd/>
              <a:tailEnd/>
            </a:ln>
          </p:spPr>
          <p:txBody>
            <a:bodyPr wrap="none" lIns="0" tIns="0" rIns="0" bIns="0">
              <a:spAutoFit/>
            </a:bodyPr>
            <a:lstStyle/>
            <a:p>
              <a:r>
                <a:rPr lang="en-US" sz="1000" b="1">
                  <a:solidFill>
                    <a:srgbClr val="008000"/>
                  </a:solidFill>
                  <a:latin typeface="Comic Sans MS" pitchFamily="66" charset="0"/>
                </a:rPr>
                <a:t>I+2</a:t>
              </a:r>
              <a:endParaRPr lang="en-US" sz="1000" b="1">
                <a:latin typeface="Comic Sans MS" pitchFamily="66" charset="0"/>
              </a:endParaRPr>
            </a:p>
          </p:txBody>
        </p:sp>
        <p:sp>
          <p:nvSpPr>
            <p:cNvPr id="78954" name="Rectangle 176"/>
            <p:cNvSpPr>
              <a:spLocks noChangeArrowheads="1"/>
            </p:cNvSpPr>
            <p:nvPr/>
          </p:nvSpPr>
          <p:spPr bwMode="auto">
            <a:xfrm>
              <a:off x="7518362" y="4396408"/>
              <a:ext cx="173174" cy="169842"/>
            </a:xfrm>
            <a:prstGeom prst="rect">
              <a:avLst/>
            </a:prstGeom>
            <a:noFill/>
            <a:ln w="9525">
              <a:noFill/>
              <a:miter lim="800000"/>
              <a:headEnd/>
              <a:tailEnd/>
            </a:ln>
          </p:spPr>
          <p:txBody>
            <a:bodyPr/>
            <a:lstStyle/>
            <a:p>
              <a:endParaRPr lang="de-DE" sz="2000">
                <a:latin typeface="Constantia" pitchFamily="18" charset="0"/>
              </a:endParaRPr>
            </a:p>
          </p:txBody>
        </p:sp>
        <p:sp>
          <p:nvSpPr>
            <p:cNvPr id="78955" name="Rectangle 177"/>
            <p:cNvSpPr>
              <a:spLocks noChangeArrowheads="1"/>
            </p:cNvSpPr>
            <p:nvPr/>
          </p:nvSpPr>
          <p:spPr bwMode="auto">
            <a:xfrm>
              <a:off x="7560229" y="4415285"/>
              <a:ext cx="86829" cy="295048"/>
            </a:xfrm>
            <a:prstGeom prst="rect">
              <a:avLst/>
            </a:prstGeom>
            <a:noFill/>
            <a:ln w="9525">
              <a:noFill/>
              <a:miter lim="800000"/>
              <a:headEnd/>
              <a:tailEnd/>
            </a:ln>
          </p:spPr>
          <p:txBody>
            <a:bodyPr wrap="none" lIns="0" tIns="0" rIns="0" bIns="0">
              <a:spAutoFit/>
            </a:bodyPr>
            <a:lstStyle/>
            <a:p>
              <a:r>
                <a:rPr lang="en-US" sz="1000" b="1">
                  <a:solidFill>
                    <a:srgbClr val="008000"/>
                  </a:solidFill>
                  <a:latin typeface="Comic Sans MS" pitchFamily="66" charset="0"/>
                </a:rPr>
                <a:t>I</a:t>
              </a:r>
              <a:endParaRPr lang="en-US" sz="1000" b="1">
                <a:latin typeface="Comic Sans MS" pitchFamily="66" charset="0"/>
              </a:endParaRPr>
            </a:p>
          </p:txBody>
        </p:sp>
        <p:sp>
          <p:nvSpPr>
            <p:cNvPr id="78956" name="Rectangle 178"/>
            <p:cNvSpPr>
              <a:spLocks noChangeArrowheads="1"/>
            </p:cNvSpPr>
            <p:nvPr/>
          </p:nvSpPr>
          <p:spPr bwMode="auto">
            <a:xfrm>
              <a:off x="6858016" y="4554637"/>
              <a:ext cx="374894" cy="169842"/>
            </a:xfrm>
            <a:prstGeom prst="rect">
              <a:avLst/>
            </a:prstGeom>
            <a:noFill/>
            <a:ln w="9525">
              <a:noFill/>
              <a:miter lim="800000"/>
              <a:headEnd/>
              <a:tailEnd/>
            </a:ln>
          </p:spPr>
          <p:txBody>
            <a:bodyPr/>
            <a:lstStyle/>
            <a:p>
              <a:endParaRPr lang="de-DE" sz="2000">
                <a:latin typeface="Constantia" pitchFamily="18" charset="0"/>
              </a:endParaRPr>
            </a:p>
          </p:txBody>
        </p:sp>
        <p:sp>
          <p:nvSpPr>
            <p:cNvPr id="78957" name="Rectangle 179"/>
            <p:cNvSpPr>
              <a:spLocks noChangeArrowheads="1"/>
            </p:cNvSpPr>
            <p:nvPr/>
          </p:nvSpPr>
          <p:spPr bwMode="auto">
            <a:xfrm>
              <a:off x="6858016" y="4574963"/>
              <a:ext cx="280222" cy="295048"/>
            </a:xfrm>
            <a:prstGeom prst="rect">
              <a:avLst/>
            </a:prstGeom>
            <a:noFill/>
            <a:ln w="9525">
              <a:noFill/>
              <a:miter lim="800000"/>
              <a:headEnd/>
              <a:tailEnd/>
            </a:ln>
          </p:spPr>
          <p:txBody>
            <a:bodyPr wrap="none" lIns="0" tIns="0" rIns="0" bIns="0">
              <a:spAutoFit/>
            </a:bodyPr>
            <a:lstStyle/>
            <a:p>
              <a:r>
                <a:rPr lang="en-US" sz="1000" b="1">
                  <a:solidFill>
                    <a:srgbClr val="008000"/>
                  </a:solidFill>
                  <a:latin typeface="Comic Sans MS" pitchFamily="66" charset="0"/>
                </a:rPr>
                <a:t>I-2</a:t>
              </a:r>
              <a:endParaRPr lang="en-US" sz="1000" b="1">
                <a:latin typeface="Comic Sans MS" pitchFamily="66" charset="0"/>
              </a:endParaRPr>
            </a:p>
          </p:txBody>
        </p:sp>
        <p:grpSp>
          <p:nvGrpSpPr>
            <p:cNvPr id="78958" name="Group 180"/>
            <p:cNvGrpSpPr>
              <a:grpSpLocks/>
            </p:cNvGrpSpPr>
            <p:nvPr/>
          </p:nvGrpSpPr>
          <p:grpSpPr bwMode="auto">
            <a:xfrm>
              <a:off x="7682021" y="3711234"/>
              <a:ext cx="338737" cy="156777"/>
              <a:chOff x="4011" y="1606"/>
              <a:chExt cx="178" cy="108"/>
            </a:xfrm>
          </p:grpSpPr>
          <p:sp>
            <p:nvSpPr>
              <p:cNvPr id="79004" name="Freeform 181"/>
              <p:cNvSpPr>
                <a:spLocks/>
              </p:cNvSpPr>
              <p:nvPr/>
            </p:nvSpPr>
            <p:spPr bwMode="auto">
              <a:xfrm>
                <a:off x="4063" y="1606"/>
                <a:ext cx="126" cy="78"/>
              </a:xfrm>
              <a:custGeom>
                <a:avLst/>
                <a:gdLst>
                  <a:gd name="T0" fmla="*/ 0 w 379"/>
                  <a:gd name="T1" fmla="*/ 0 h 390"/>
                  <a:gd name="T2" fmla="*/ 0 w 379"/>
                  <a:gd name="T3" fmla="*/ 0 h 390"/>
                  <a:gd name="T4" fmla="*/ 0 w 379"/>
                  <a:gd name="T5" fmla="*/ 0 h 390"/>
                  <a:gd name="T6" fmla="*/ 0 w 379"/>
                  <a:gd name="T7" fmla="*/ 0 h 390"/>
                  <a:gd name="T8" fmla="*/ 0 w 379"/>
                  <a:gd name="T9" fmla="*/ 0 h 390"/>
                  <a:gd name="T10" fmla="*/ 0 60000 65536"/>
                  <a:gd name="T11" fmla="*/ 0 60000 65536"/>
                  <a:gd name="T12" fmla="*/ 0 60000 65536"/>
                  <a:gd name="T13" fmla="*/ 0 60000 65536"/>
                  <a:gd name="T14" fmla="*/ 0 60000 65536"/>
                  <a:gd name="T15" fmla="*/ 0 w 379"/>
                  <a:gd name="T16" fmla="*/ 0 h 390"/>
                  <a:gd name="T17" fmla="*/ 379 w 379"/>
                  <a:gd name="T18" fmla="*/ 390 h 390"/>
                </a:gdLst>
                <a:ahLst/>
                <a:cxnLst>
                  <a:cxn ang="T10">
                    <a:pos x="T0" y="T1"/>
                  </a:cxn>
                  <a:cxn ang="T11">
                    <a:pos x="T2" y="T3"/>
                  </a:cxn>
                  <a:cxn ang="T12">
                    <a:pos x="T4" y="T5"/>
                  </a:cxn>
                  <a:cxn ang="T13">
                    <a:pos x="T6" y="T7"/>
                  </a:cxn>
                  <a:cxn ang="T14">
                    <a:pos x="T8" y="T9"/>
                  </a:cxn>
                </a:cxnLst>
                <a:rect l="T15" t="T16" r="T17" b="T18"/>
                <a:pathLst>
                  <a:path w="379" h="390">
                    <a:moveTo>
                      <a:pt x="379" y="29"/>
                    </a:moveTo>
                    <a:lnTo>
                      <a:pt x="356" y="0"/>
                    </a:lnTo>
                    <a:lnTo>
                      <a:pt x="0" y="361"/>
                    </a:lnTo>
                    <a:lnTo>
                      <a:pt x="23" y="390"/>
                    </a:lnTo>
                    <a:lnTo>
                      <a:pt x="379" y="29"/>
                    </a:lnTo>
                    <a:close/>
                  </a:path>
                </a:pathLst>
              </a:custGeom>
              <a:solidFill>
                <a:srgbClr val="FF0000"/>
              </a:solidFill>
              <a:ln w="9525">
                <a:noFill/>
                <a:round/>
                <a:headEnd/>
                <a:tailEnd/>
              </a:ln>
            </p:spPr>
            <p:txBody>
              <a:bodyPr/>
              <a:lstStyle/>
              <a:p>
                <a:endParaRPr lang="de-DE" sz="2000"/>
              </a:p>
            </p:txBody>
          </p:sp>
          <p:sp>
            <p:nvSpPr>
              <p:cNvPr id="79005" name="Freeform 182"/>
              <p:cNvSpPr>
                <a:spLocks/>
              </p:cNvSpPr>
              <p:nvPr/>
            </p:nvSpPr>
            <p:spPr bwMode="auto">
              <a:xfrm>
                <a:off x="4011" y="1669"/>
                <a:ext cx="71" cy="45"/>
              </a:xfrm>
              <a:custGeom>
                <a:avLst/>
                <a:gdLst>
                  <a:gd name="T0" fmla="*/ 0 w 213"/>
                  <a:gd name="T1" fmla="*/ 0 h 226"/>
                  <a:gd name="T2" fmla="*/ 0 w 213"/>
                  <a:gd name="T3" fmla="*/ 0 h 226"/>
                  <a:gd name="T4" fmla="*/ 0 w 213"/>
                  <a:gd name="T5" fmla="*/ 0 h 226"/>
                  <a:gd name="T6" fmla="*/ 0 w 213"/>
                  <a:gd name="T7" fmla="*/ 0 h 226"/>
                  <a:gd name="T8" fmla="*/ 0 60000 65536"/>
                  <a:gd name="T9" fmla="*/ 0 60000 65536"/>
                  <a:gd name="T10" fmla="*/ 0 60000 65536"/>
                  <a:gd name="T11" fmla="*/ 0 60000 65536"/>
                  <a:gd name="T12" fmla="*/ 0 w 213"/>
                  <a:gd name="T13" fmla="*/ 0 h 226"/>
                  <a:gd name="T14" fmla="*/ 213 w 213"/>
                  <a:gd name="T15" fmla="*/ 226 h 226"/>
                </a:gdLst>
                <a:ahLst/>
                <a:cxnLst>
                  <a:cxn ang="T8">
                    <a:pos x="T0" y="T1"/>
                  </a:cxn>
                  <a:cxn ang="T9">
                    <a:pos x="T2" y="T3"/>
                  </a:cxn>
                  <a:cxn ang="T10">
                    <a:pos x="T4" y="T5"/>
                  </a:cxn>
                  <a:cxn ang="T11">
                    <a:pos x="T6" y="T7"/>
                  </a:cxn>
                </a:cxnLst>
                <a:rect l="T12" t="T13" r="T14" b="T15"/>
                <a:pathLst>
                  <a:path w="213" h="226">
                    <a:moveTo>
                      <a:pt x="121" y="0"/>
                    </a:moveTo>
                    <a:lnTo>
                      <a:pt x="0" y="226"/>
                    </a:lnTo>
                    <a:lnTo>
                      <a:pt x="213" y="115"/>
                    </a:lnTo>
                    <a:lnTo>
                      <a:pt x="121" y="0"/>
                    </a:lnTo>
                    <a:close/>
                  </a:path>
                </a:pathLst>
              </a:custGeom>
              <a:solidFill>
                <a:srgbClr val="FF0000"/>
              </a:solidFill>
              <a:ln w="9525">
                <a:noFill/>
                <a:round/>
                <a:headEnd/>
                <a:tailEnd/>
              </a:ln>
            </p:spPr>
            <p:txBody>
              <a:bodyPr/>
              <a:lstStyle/>
              <a:p>
                <a:endParaRPr lang="de-DE" sz="2000"/>
              </a:p>
            </p:txBody>
          </p:sp>
        </p:grpSp>
        <p:grpSp>
          <p:nvGrpSpPr>
            <p:cNvPr id="78959" name="Group 183"/>
            <p:cNvGrpSpPr>
              <a:grpSpLocks/>
            </p:cNvGrpSpPr>
            <p:nvPr/>
          </p:nvGrpSpPr>
          <p:grpSpPr bwMode="auto">
            <a:xfrm>
              <a:off x="7682021" y="3711223"/>
              <a:ext cx="338737" cy="207584"/>
              <a:chOff x="4011" y="1606"/>
              <a:chExt cx="178" cy="143"/>
            </a:xfrm>
          </p:grpSpPr>
          <p:sp>
            <p:nvSpPr>
              <p:cNvPr id="79002" name="Freeform 184"/>
              <p:cNvSpPr>
                <a:spLocks/>
              </p:cNvSpPr>
              <p:nvPr/>
            </p:nvSpPr>
            <p:spPr bwMode="auto">
              <a:xfrm>
                <a:off x="4054" y="1606"/>
                <a:ext cx="135" cy="108"/>
              </a:xfrm>
              <a:custGeom>
                <a:avLst/>
                <a:gdLst>
                  <a:gd name="T0" fmla="*/ 0 w 405"/>
                  <a:gd name="T1" fmla="*/ 0 h 536"/>
                  <a:gd name="T2" fmla="*/ 0 w 405"/>
                  <a:gd name="T3" fmla="*/ 0 h 536"/>
                  <a:gd name="T4" fmla="*/ 0 w 405"/>
                  <a:gd name="T5" fmla="*/ 0 h 536"/>
                  <a:gd name="T6" fmla="*/ 0 w 405"/>
                  <a:gd name="T7" fmla="*/ 0 h 536"/>
                  <a:gd name="T8" fmla="*/ 0 w 405"/>
                  <a:gd name="T9" fmla="*/ 0 h 536"/>
                  <a:gd name="T10" fmla="*/ 0 60000 65536"/>
                  <a:gd name="T11" fmla="*/ 0 60000 65536"/>
                  <a:gd name="T12" fmla="*/ 0 60000 65536"/>
                  <a:gd name="T13" fmla="*/ 0 60000 65536"/>
                  <a:gd name="T14" fmla="*/ 0 60000 65536"/>
                  <a:gd name="T15" fmla="*/ 0 w 405"/>
                  <a:gd name="T16" fmla="*/ 0 h 536"/>
                  <a:gd name="T17" fmla="*/ 405 w 405"/>
                  <a:gd name="T18" fmla="*/ 536 h 536"/>
                </a:gdLst>
                <a:ahLst/>
                <a:cxnLst>
                  <a:cxn ang="T10">
                    <a:pos x="T0" y="T1"/>
                  </a:cxn>
                  <a:cxn ang="T11">
                    <a:pos x="T2" y="T3"/>
                  </a:cxn>
                  <a:cxn ang="T12">
                    <a:pos x="T4" y="T5"/>
                  </a:cxn>
                  <a:cxn ang="T13">
                    <a:pos x="T6" y="T7"/>
                  </a:cxn>
                  <a:cxn ang="T14">
                    <a:pos x="T8" y="T9"/>
                  </a:cxn>
                </a:cxnLst>
                <a:rect l="T15" t="T16" r="T17" b="T18"/>
                <a:pathLst>
                  <a:path w="405" h="536">
                    <a:moveTo>
                      <a:pt x="405" y="25"/>
                    </a:moveTo>
                    <a:lnTo>
                      <a:pt x="379" y="0"/>
                    </a:lnTo>
                    <a:lnTo>
                      <a:pt x="0" y="511"/>
                    </a:lnTo>
                    <a:lnTo>
                      <a:pt x="26" y="536"/>
                    </a:lnTo>
                    <a:lnTo>
                      <a:pt x="405" y="25"/>
                    </a:lnTo>
                    <a:close/>
                  </a:path>
                </a:pathLst>
              </a:custGeom>
              <a:solidFill>
                <a:srgbClr val="FF0000"/>
              </a:solidFill>
              <a:ln w="9525">
                <a:noFill/>
                <a:round/>
                <a:headEnd/>
                <a:tailEnd/>
              </a:ln>
            </p:spPr>
            <p:txBody>
              <a:bodyPr/>
              <a:lstStyle/>
              <a:p>
                <a:endParaRPr lang="de-DE" sz="2000"/>
              </a:p>
            </p:txBody>
          </p:sp>
          <p:sp>
            <p:nvSpPr>
              <p:cNvPr id="79003" name="Freeform 185"/>
              <p:cNvSpPr>
                <a:spLocks/>
              </p:cNvSpPr>
              <p:nvPr/>
            </p:nvSpPr>
            <p:spPr bwMode="auto">
              <a:xfrm>
                <a:off x="4011" y="1701"/>
                <a:ext cx="66" cy="48"/>
              </a:xfrm>
              <a:custGeom>
                <a:avLst/>
                <a:gdLst>
                  <a:gd name="T0" fmla="*/ 0 w 197"/>
                  <a:gd name="T1" fmla="*/ 0 h 244"/>
                  <a:gd name="T2" fmla="*/ 0 w 197"/>
                  <a:gd name="T3" fmla="*/ 0 h 244"/>
                  <a:gd name="T4" fmla="*/ 0 w 197"/>
                  <a:gd name="T5" fmla="*/ 0 h 244"/>
                  <a:gd name="T6" fmla="*/ 0 w 197"/>
                  <a:gd name="T7" fmla="*/ 0 h 244"/>
                  <a:gd name="T8" fmla="*/ 0 60000 65536"/>
                  <a:gd name="T9" fmla="*/ 0 60000 65536"/>
                  <a:gd name="T10" fmla="*/ 0 60000 65536"/>
                  <a:gd name="T11" fmla="*/ 0 60000 65536"/>
                  <a:gd name="T12" fmla="*/ 0 w 197"/>
                  <a:gd name="T13" fmla="*/ 0 h 244"/>
                  <a:gd name="T14" fmla="*/ 197 w 197"/>
                  <a:gd name="T15" fmla="*/ 244 h 244"/>
                </a:gdLst>
                <a:ahLst/>
                <a:cxnLst>
                  <a:cxn ang="T8">
                    <a:pos x="T0" y="T1"/>
                  </a:cxn>
                  <a:cxn ang="T9">
                    <a:pos x="T2" y="T3"/>
                  </a:cxn>
                  <a:cxn ang="T10">
                    <a:pos x="T4" y="T5"/>
                  </a:cxn>
                  <a:cxn ang="T11">
                    <a:pos x="T6" y="T7"/>
                  </a:cxn>
                </a:cxnLst>
                <a:rect l="T12" t="T13" r="T14" b="T15"/>
                <a:pathLst>
                  <a:path w="197" h="244">
                    <a:moveTo>
                      <a:pt x="91" y="0"/>
                    </a:moveTo>
                    <a:lnTo>
                      <a:pt x="0" y="244"/>
                    </a:lnTo>
                    <a:lnTo>
                      <a:pt x="197" y="100"/>
                    </a:lnTo>
                    <a:lnTo>
                      <a:pt x="91" y="0"/>
                    </a:lnTo>
                    <a:close/>
                  </a:path>
                </a:pathLst>
              </a:custGeom>
              <a:solidFill>
                <a:srgbClr val="FF0000"/>
              </a:solidFill>
              <a:ln w="9525">
                <a:noFill/>
                <a:round/>
                <a:headEnd/>
                <a:tailEnd/>
              </a:ln>
            </p:spPr>
            <p:txBody>
              <a:bodyPr/>
              <a:lstStyle/>
              <a:p>
                <a:endParaRPr lang="de-DE" sz="2000"/>
              </a:p>
            </p:txBody>
          </p:sp>
        </p:grpSp>
        <p:grpSp>
          <p:nvGrpSpPr>
            <p:cNvPr id="78960" name="Group 186"/>
            <p:cNvGrpSpPr>
              <a:grpSpLocks/>
            </p:cNvGrpSpPr>
            <p:nvPr/>
          </p:nvGrpSpPr>
          <p:grpSpPr bwMode="auto">
            <a:xfrm>
              <a:off x="7682021" y="3712685"/>
              <a:ext cx="340640" cy="240972"/>
              <a:chOff x="4011" y="1607"/>
              <a:chExt cx="179" cy="166"/>
            </a:xfrm>
          </p:grpSpPr>
          <p:sp>
            <p:nvSpPr>
              <p:cNvPr id="79000" name="Freeform 187"/>
              <p:cNvSpPr>
                <a:spLocks/>
              </p:cNvSpPr>
              <p:nvPr/>
            </p:nvSpPr>
            <p:spPr bwMode="auto">
              <a:xfrm>
                <a:off x="4050" y="1607"/>
                <a:ext cx="140" cy="128"/>
              </a:xfrm>
              <a:custGeom>
                <a:avLst/>
                <a:gdLst>
                  <a:gd name="T0" fmla="*/ 0 w 420"/>
                  <a:gd name="T1" fmla="*/ 0 h 640"/>
                  <a:gd name="T2" fmla="*/ 0 w 420"/>
                  <a:gd name="T3" fmla="*/ 0 h 640"/>
                  <a:gd name="T4" fmla="*/ 0 w 420"/>
                  <a:gd name="T5" fmla="*/ 0 h 640"/>
                  <a:gd name="T6" fmla="*/ 0 w 420"/>
                  <a:gd name="T7" fmla="*/ 0 h 640"/>
                  <a:gd name="T8" fmla="*/ 0 w 420"/>
                  <a:gd name="T9" fmla="*/ 0 h 640"/>
                  <a:gd name="T10" fmla="*/ 0 60000 65536"/>
                  <a:gd name="T11" fmla="*/ 0 60000 65536"/>
                  <a:gd name="T12" fmla="*/ 0 60000 65536"/>
                  <a:gd name="T13" fmla="*/ 0 60000 65536"/>
                  <a:gd name="T14" fmla="*/ 0 60000 65536"/>
                  <a:gd name="T15" fmla="*/ 0 w 420"/>
                  <a:gd name="T16" fmla="*/ 0 h 640"/>
                  <a:gd name="T17" fmla="*/ 420 w 420"/>
                  <a:gd name="T18" fmla="*/ 640 h 640"/>
                </a:gdLst>
                <a:ahLst/>
                <a:cxnLst>
                  <a:cxn ang="T10">
                    <a:pos x="T0" y="T1"/>
                  </a:cxn>
                  <a:cxn ang="T11">
                    <a:pos x="T2" y="T3"/>
                  </a:cxn>
                  <a:cxn ang="T12">
                    <a:pos x="T4" y="T5"/>
                  </a:cxn>
                  <a:cxn ang="T13">
                    <a:pos x="T6" y="T7"/>
                  </a:cxn>
                  <a:cxn ang="T14">
                    <a:pos x="T8" y="T9"/>
                  </a:cxn>
                </a:cxnLst>
                <a:rect l="T15" t="T16" r="T17" b="T18"/>
                <a:pathLst>
                  <a:path w="420" h="640">
                    <a:moveTo>
                      <a:pt x="420" y="22"/>
                    </a:moveTo>
                    <a:lnTo>
                      <a:pt x="393" y="0"/>
                    </a:lnTo>
                    <a:lnTo>
                      <a:pt x="0" y="618"/>
                    </a:lnTo>
                    <a:lnTo>
                      <a:pt x="27" y="640"/>
                    </a:lnTo>
                    <a:lnTo>
                      <a:pt x="420" y="22"/>
                    </a:lnTo>
                    <a:close/>
                  </a:path>
                </a:pathLst>
              </a:custGeom>
              <a:solidFill>
                <a:srgbClr val="FF0000"/>
              </a:solidFill>
              <a:ln w="9525">
                <a:noFill/>
                <a:round/>
                <a:headEnd/>
                <a:tailEnd/>
              </a:ln>
            </p:spPr>
            <p:txBody>
              <a:bodyPr/>
              <a:lstStyle/>
              <a:p>
                <a:endParaRPr lang="de-DE" sz="2000"/>
              </a:p>
            </p:txBody>
          </p:sp>
          <p:sp>
            <p:nvSpPr>
              <p:cNvPr id="79001" name="Freeform 188"/>
              <p:cNvSpPr>
                <a:spLocks/>
              </p:cNvSpPr>
              <p:nvPr/>
            </p:nvSpPr>
            <p:spPr bwMode="auto">
              <a:xfrm>
                <a:off x="4011" y="1723"/>
                <a:ext cx="63" cy="50"/>
              </a:xfrm>
              <a:custGeom>
                <a:avLst/>
                <a:gdLst>
                  <a:gd name="T0" fmla="*/ 0 w 187"/>
                  <a:gd name="T1" fmla="*/ 0 h 251"/>
                  <a:gd name="T2" fmla="*/ 0 w 187"/>
                  <a:gd name="T3" fmla="*/ 0 h 251"/>
                  <a:gd name="T4" fmla="*/ 0 w 187"/>
                  <a:gd name="T5" fmla="*/ 0 h 251"/>
                  <a:gd name="T6" fmla="*/ 0 w 187"/>
                  <a:gd name="T7" fmla="*/ 0 h 251"/>
                  <a:gd name="T8" fmla="*/ 0 60000 65536"/>
                  <a:gd name="T9" fmla="*/ 0 60000 65536"/>
                  <a:gd name="T10" fmla="*/ 0 60000 65536"/>
                  <a:gd name="T11" fmla="*/ 0 60000 65536"/>
                  <a:gd name="T12" fmla="*/ 0 w 187"/>
                  <a:gd name="T13" fmla="*/ 0 h 251"/>
                  <a:gd name="T14" fmla="*/ 187 w 187"/>
                  <a:gd name="T15" fmla="*/ 251 h 251"/>
                </a:gdLst>
                <a:ahLst/>
                <a:cxnLst>
                  <a:cxn ang="T8">
                    <a:pos x="T0" y="T1"/>
                  </a:cxn>
                  <a:cxn ang="T9">
                    <a:pos x="T2" y="T3"/>
                  </a:cxn>
                  <a:cxn ang="T10">
                    <a:pos x="T4" y="T5"/>
                  </a:cxn>
                  <a:cxn ang="T11">
                    <a:pos x="T6" y="T7"/>
                  </a:cxn>
                </a:cxnLst>
                <a:rect l="T12" t="T13" r="T14" b="T15"/>
                <a:pathLst>
                  <a:path w="187" h="251">
                    <a:moveTo>
                      <a:pt x="74" y="0"/>
                    </a:moveTo>
                    <a:lnTo>
                      <a:pt x="0" y="251"/>
                    </a:lnTo>
                    <a:lnTo>
                      <a:pt x="187" y="90"/>
                    </a:lnTo>
                    <a:lnTo>
                      <a:pt x="74" y="0"/>
                    </a:lnTo>
                    <a:close/>
                  </a:path>
                </a:pathLst>
              </a:custGeom>
              <a:solidFill>
                <a:srgbClr val="FF0000"/>
              </a:solidFill>
              <a:ln w="9525">
                <a:noFill/>
                <a:round/>
                <a:headEnd/>
                <a:tailEnd/>
              </a:ln>
            </p:spPr>
            <p:txBody>
              <a:bodyPr/>
              <a:lstStyle/>
              <a:p>
                <a:endParaRPr lang="de-DE" sz="2000"/>
              </a:p>
            </p:txBody>
          </p:sp>
        </p:grpSp>
        <p:grpSp>
          <p:nvGrpSpPr>
            <p:cNvPr id="78961" name="Group 189"/>
            <p:cNvGrpSpPr>
              <a:grpSpLocks/>
            </p:cNvGrpSpPr>
            <p:nvPr/>
          </p:nvGrpSpPr>
          <p:grpSpPr bwMode="auto">
            <a:xfrm>
              <a:off x="7681999" y="3730105"/>
              <a:ext cx="340639" cy="274360"/>
              <a:chOff x="4011" y="1619"/>
              <a:chExt cx="179" cy="189"/>
            </a:xfrm>
          </p:grpSpPr>
          <p:sp>
            <p:nvSpPr>
              <p:cNvPr id="78998" name="Freeform 190"/>
              <p:cNvSpPr>
                <a:spLocks/>
              </p:cNvSpPr>
              <p:nvPr/>
            </p:nvSpPr>
            <p:spPr bwMode="auto">
              <a:xfrm>
                <a:off x="4046" y="1619"/>
                <a:ext cx="144" cy="149"/>
              </a:xfrm>
              <a:custGeom>
                <a:avLst/>
                <a:gdLst>
                  <a:gd name="T0" fmla="*/ 0 w 432"/>
                  <a:gd name="T1" fmla="*/ 0 h 746"/>
                  <a:gd name="T2" fmla="*/ 0 w 432"/>
                  <a:gd name="T3" fmla="*/ 0 h 746"/>
                  <a:gd name="T4" fmla="*/ 0 w 432"/>
                  <a:gd name="T5" fmla="*/ 0 h 746"/>
                  <a:gd name="T6" fmla="*/ 0 w 432"/>
                  <a:gd name="T7" fmla="*/ 0 h 746"/>
                  <a:gd name="T8" fmla="*/ 0 w 432"/>
                  <a:gd name="T9" fmla="*/ 0 h 746"/>
                  <a:gd name="T10" fmla="*/ 0 60000 65536"/>
                  <a:gd name="T11" fmla="*/ 0 60000 65536"/>
                  <a:gd name="T12" fmla="*/ 0 60000 65536"/>
                  <a:gd name="T13" fmla="*/ 0 60000 65536"/>
                  <a:gd name="T14" fmla="*/ 0 60000 65536"/>
                  <a:gd name="T15" fmla="*/ 0 w 432"/>
                  <a:gd name="T16" fmla="*/ 0 h 746"/>
                  <a:gd name="T17" fmla="*/ 432 w 432"/>
                  <a:gd name="T18" fmla="*/ 746 h 746"/>
                </a:gdLst>
                <a:ahLst/>
                <a:cxnLst>
                  <a:cxn ang="T10">
                    <a:pos x="T0" y="T1"/>
                  </a:cxn>
                  <a:cxn ang="T11">
                    <a:pos x="T2" y="T3"/>
                  </a:cxn>
                  <a:cxn ang="T12">
                    <a:pos x="T4" y="T5"/>
                  </a:cxn>
                  <a:cxn ang="T13">
                    <a:pos x="T6" y="T7"/>
                  </a:cxn>
                  <a:cxn ang="T14">
                    <a:pos x="T8" y="T9"/>
                  </a:cxn>
                </a:cxnLst>
                <a:rect l="T15" t="T16" r="T17" b="T18"/>
                <a:pathLst>
                  <a:path w="432" h="746">
                    <a:moveTo>
                      <a:pt x="432" y="21"/>
                    </a:moveTo>
                    <a:lnTo>
                      <a:pt x="404" y="0"/>
                    </a:lnTo>
                    <a:lnTo>
                      <a:pt x="0" y="725"/>
                    </a:lnTo>
                    <a:lnTo>
                      <a:pt x="28" y="746"/>
                    </a:lnTo>
                    <a:lnTo>
                      <a:pt x="432" y="21"/>
                    </a:lnTo>
                    <a:close/>
                  </a:path>
                </a:pathLst>
              </a:custGeom>
              <a:solidFill>
                <a:srgbClr val="FF0000"/>
              </a:solidFill>
              <a:ln w="9525">
                <a:noFill/>
                <a:round/>
                <a:headEnd/>
                <a:tailEnd/>
              </a:ln>
            </p:spPr>
            <p:txBody>
              <a:bodyPr/>
              <a:lstStyle/>
              <a:p>
                <a:endParaRPr lang="de-DE" sz="2000"/>
              </a:p>
            </p:txBody>
          </p:sp>
          <p:sp>
            <p:nvSpPr>
              <p:cNvPr id="78999" name="Freeform 191"/>
              <p:cNvSpPr>
                <a:spLocks/>
              </p:cNvSpPr>
              <p:nvPr/>
            </p:nvSpPr>
            <p:spPr bwMode="auto">
              <a:xfrm>
                <a:off x="4011" y="1757"/>
                <a:ext cx="59" cy="51"/>
              </a:xfrm>
              <a:custGeom>
                <a:avLst/>
                <a:gdLst>
                  <a:gd name="T0" fmla="*/ 0 w 177"/>
                  <a:gd name="T1" fmla="*/ 0 h 255"/>
                  <a:gd name="T2" fmla="*/ 0 w 177"/>
                  <a:gd name="T3" fmla="*/ 0 h 255"/>
                  <a:gd name="T4" fmla="*/ 0 w 177"/>
                  <a:gd name="T5" fmla="*/ 0 h 255"/>
                  <a:gd name="T6" fmla="*/ 0 w 177"/>
                  <a:gd name="T7" fmla="*/ 0 h 255"/>
                  <a:gd name="T8" fmla="*/ 0 60000 65536"/>
                  <a:gd name="T9" fmla="*/ 0 60000 65536"/>
                  <a:gd name="T10" fmla="*/ 0 60000 65536"/>
                  <a:gd name="T11" fmla="*/ 0 60000 65536"/>
                  <a:gd name="T12" fmla="*/ 0 w 177"/>
                  <a:gd name="T13" fmla="*/ 0 h 255"/>
                  <a:gd name="T14" fmla="*/ 177 w 177"/>
                  <a:gd name="T15" fmla="*/ 255 h 255"/>
                </a:gdLst>
                <a:ahLst/>
                <a:cxnLst>
                  <a:cxn ang="T8">
                    <a:pos x="T0" y="T1"/>
                  </a:cxn>
                  <a:cxn ang="T9">
                    <a:pos x="T2" y="T3"/>
                  </a:cxn>
                  <a:cxn ang="T10">
                    <a:pos x="T4" y="T5"/>
                  </a:cxn>
                  <a:cxn ang="T11">
                    <a:pos x="T6" y="T7"/>
                  </a:cxn>
                </a:cxnLst>
                <a:rect l="T12" t="T13" r="T14" b="T15"/>
                <a:pathLst>
                  <a:path w="177" h="255">
                    <a:moveTo>
                      <a:pt x="60" y="0"/>
                    </a:moveTo>
                    <a:lnTo>
                      <a:pt x="0" y="255"/>
                    </a:lnTo>
                    <a:lnTo>
                      <a:pt x="177" y="82"/>
                    </a:lnTo>
                    <a:lnTo>
                      <a:pt x="60" y="0"/>
                    </a:lnTo>
                    <a:close/>
                  </a:path>
                </a:pathLst>
              </a:custGeom>
              <a:solidFill>
                <a:srgbClr val="FF0000"/>
              </a:solidFill>
              <a:ln w="9525">
                <a:noFill/>
                <a:round/>
                <a:headEnd/>
                <a:tailEnd/>
              </a:ln>
            </p:spPr>
            <p:txBody>
              <a:bodyPr/>
              <a:lstStyle/>
              <a:p>
                <a:endParaRPr lang="de-DE" sz="2000"/>
              </a:p>
            </p:txBody>
          </p:sp>
        </p:grpSp>
        <p:grpSp>
          <p:nvGrpSpPr>
            <p:cNvPr id="78962" name="Group 192"/>
            <p:cNvGrpSpPr>
              <a:grpSpLocks/>
            </p:cNvGrpSpPr>
            <p:nvPr/>
          </p:nvGrpSpPr>
          <p:grpSpPr bwMode="auto">
            <a:xfrm>
              <a:off x="7682044" y="3730105"/>
              <a:ext cx="340641" cy="325168"/>
              <a:chOff x="4011" y="1619"/>
              <a:chExt cx="179" cy="224"/>
            </a:xfrm>
          </p:grpSpPr>
          <p:sp>
            <p:nvSpPr>
              <p:cNvPr id="78996" name="Freeform 193"/>
              <p:cNvSpPr>
                <a:spLocks/>
              </p:cNvSpPr>
              <p:nvPr/>
            </p:nvSpPr>
            <p:spPr bwMode="auto">
              <a:xfrm>
                <a:off x="4040" y="1619"/>
                <a:ext cx="150" cy="182"/>
              </a:xfrm>
              <a:custGeom>
                <a:avLst/>
                <a:gdLst>
                  <a:gd name="T0" fmla="*/ 0 w 449"/>
                  <a:gd name="T1" fmla="*/ 0 h 911"/>
                  <a:gd name="T2" fmla="*/ 0 w 449"/>
                  <a:gd name="T3" fmla="*/ 0 h 911"/>
                  <a:gd name="T4" fmla="*/ 0 w 449"/>
                  <a:gd name="T5" fmla="*/ 0 h 911"/>
                  <a:gd name="T6" fmla="*/ 0 w 449"/>
                  <a:gd name="T7" fmla="*/ 0 h 911"/>
                  <a:gd name="T8" fmla="*/ 0 w 449"/>
                  <a:gd name="T9" fmla="*/ 0 h 911"/>
                  <a:gd name="T10" fmla="*/ 0 60000 65536"/>
                  <a:gd name="T11" fmla="*/ 0 60000 65536"/>
                  <a:gd name="T12" fmla="*/ 0 60000 65536"/>
                  <a:gd name="T13" fmla="*/ 0 60000 65536"/>
                  <a:gd name="T14" fmla="*/ 0 60000 65536"/>
                  <a:gd name="T15" fmla="*/ 0 w 449"/>
                  <a:gd name="T16" fmla="*/ 0 h 911"/>
                  <a:gd name="T17" fmla="*/ 449 w 449"/>
                  <a:gd name="T18" fmla="*/ 911 h 911"/>
                </a:gdLst>
                <a:ahLst/>
                <a:cxnLst>
                  <a:cxn ang="T10">
                    <a:pos x="T0" y="T1"/>
                  </a:cxn>
                  <a:cxn ang="T11">
                    <a:pos x="T2" y="T3"/>
                  </a:cxn>
                  <a:cxn ang="T12">
                    <a:pos x="T4" y="T5"/>
                  </a:cxn>
                  <a:cxn ang="T13">
                    <a:pos x="T6" y="T7"/>
                  </a:cxn>
                  <a:cxn ang="T14">
                    <a:pos x="T8" y="T9"/>
                  </a:cxn>
                </a:cxnLst>
                <a:rect l="T15" t="T16" r="T17" b="T18"/>
                <a:pathLst>
                  <a:path w="449" h="911">
                    <a:moveTo>
                      <a:pt x="449" y="19"/>
                    </a:moveTo>
                    <a:lnTo>
                      <a:pt x="419" y="0"/>
                    </a:lnTo>
                    <a:lnTo>
                      <a:pt x="0" y="892"/>
                    </a:lnTo>
                    <a:lnTo>
                      <a:pt x="30" y="911"/>
                    </a:lnTo>
                    <a:lnTo>
                      <a:pt x="449" y="19"/>
                    </a:lnTo>
                    <a:close/>
                  </a:path>
                </a:pathLst>
              </a:custGeom>
              <a:solidFill>
                <a:srgbClr val="FF0000"/>
              </a:solidFill>
              <a:ln w="9525">
                <a:noFill/>
                <a:round/>
                <a:headEnd/>
                <a:tailEnd/>
              </a:ln>
            </p:spPr>
            <p:txBody>
              <a:bodyPr/>
              <a:lstStyle/>
              <a:p>
                <a:endParaRPr lang="de-DE" sz="2000"/>
              </a:p>
            </p:txBody>
          </p:sp>
          <p:sp>
            <p:nvSpPr>
              <p:cNvPr id="78997" name="Freeform 194"/>
              <p:cNvSpPr>
                <a:spLocks/>
              </p:cNvSpPr>
              <p:nvPr/>
            </p:nvSpPr>
            <p:spPr bwMode="auto">
              <a:xfrm>
                <a:off x="4011" y="1791"/>
                <a:ext cx="55" cy="52"/>
              </a:xfrm>
              <a:custGeom>
                <a:avLst/>
                <a:gdLst>
                  <a:gd name="T0" fmla="*/ 0 w 165"/>
                  <a:gd name="T1" fmla="*/ 0 h 260"/>
                  <a:gd name="T2" fmla="*/ 0 w 165"/>
                  <a:gd name="T3" fmla="*/ 0 h 260"/>
                  <a:gd name="T4" fmla="*/ 0 w 165"/>
                  <a:gd name="T5" fmla="*/ 0 h 260"/>
                  <a:gd name="T6" fmla="*/ 0 w 165"/>
                  <a:gd name="T7" fmla="*/ 0 h 260"/>
                  <a:gd name="T8" fmla="*/ 0 60000 65536"/>
                  <a:gd name="T9" fmla="*/ 0 60000 65536"/>
                  <a:gd name="T10" fmla="*/ 0 60000 65536"/>
                  <a:gd name="T11" fmla="*/ 0 60000 65536"/>
                  <a:gd name="T12" fmla="*/ 0 w 165"/>
                  <a:gd name="T13" fmla="*/ 0 h 260"/>
                  <a:gd name="T14" fmla="*/ 165 w 165"/>
                  <a:gd name="T15" fmla="*/ 260 h 260"/>
                </a:gdLst>
                <a:ahLst/>
                <a:cxnLst>
                  <a:cxn ang="T8">
                    <a:pos x="T0" y="T1"/>
                  </a:cxn>
                  <a:cxn ang="T9">
                    <a:pos x="T2" y="T3"/>
                  </a:cxn>
                  <a:cxn ang="T10">
                    <a:pos x="T4" y="T5"/>
                  </a:cxn>
                  <a:cxn ang="T11">
                    <a:pos x="T6" y="T7"/>
                  </a:cxn>
                </a:cxnLst>
                <a:rect l="T12" t="T13" r="T14" b="T15"/>
                <a:pathLst>
                  <a:path w="165" h="260">
                    <a:moveTo>
                      <a:pt x="43" y="0"/>
                    </a:moveTo>
                    <a:lnTo>
                      <a:pt x="0" y="260"/>
                    </a:lnTo>
                    <a:lnTo>
                      <a:pt x="165" y="72"/>
                    </a:lnTo>
                    <a:lnTo>
                      <a:pt x="43" y="0"/>
                    </a:lnTo>
                    <a:close/>
                  </a:path>
                </a:pathLst>
              </a:custGeom>
              <a:solidFill>
                <a:srgbClr val="FF0000"/>
              </a:solidFill>
              <a:ln w="9525">
                <a:noFill/>
                <a:round/>
                <a:headEnd/>
                <a:tailEnd/>
              </a:ln>
            </p:spPr>
            <p:txBody>
              <a:bodyPr/>
              <a:lstStyle/>
              <a:p>
                <a:endParaRPr lang="de-DE" sz="2000"/>
              </a:p>
            </p:txBody>
          </p:sp>
        </p:grpSp>
        <p:grpSp>
          <p:nvGrpSpPr>
            <p:cNvPr id="78963" name="Group 195"/>
            <p:cNvGrpSpPr>
              <a:grpSpLocks/>
            </p:cNvGrpSpPr>
            <p:nvPr/>
          </p:nvGrpSpPr>
          <p:grpSpPr bwMode="auto">
            <a:xfrm>
              <a:off x="7682021" y="3730105"/>
              <a:ext cx="340640" cy="393395"/>
              <a:chOff x="4011" y="1619"/>
              <a:chExt cx="179" cy="271"/>
            </a:xfrm>
          </p:grpSpPr>
          <p:sp>
            <p:nvSpPr>
              <p:cNvPr id="78994" name="Freeform 196"/>
              <p:cNvSpPr>
                <a:spLocks/>
              </p:cNvSpPr>
              <p:nvPr/>
            </p:nvSpPr>
            <p:spPr bwMode="auto">
              <a:xfrm>
                <a:off x="4036" y="1619"/>
                <a:ext cx="154" cy="227"/>
              </a:xfrm>
              <a:custGeom>
                <a:avLst/>
                <a:gdLst>
                  <a:gd name="T0" fmla="*/ 0 w 462"/>
                  <a:gd name="T1" fmla="*/ 0 h 1133"/>
                  <a:gd name="T2" fmla="*/ 0 w 462"/>
                  <a:gd name="T3" fmla="*/ 0 h 1133"/>
                  <a:gd name="T4" fmla="*/ 0 w 462"/>
                  <a:gd name="T5" fmla="*/ 0 h 1133"/>
                  <a:gd name="T6" fmla="*/ 0 w 462"/>
                  <a:gd name="T7" fmla="*/ 0 h 1133"/>
                  <a:gd name="T8" fmla="*/ 0 w 462"/>
                  <a:gd name="T9" fmla="*/ 0 h 1133"/>
                  <a:gd name="T10" fmla="*/ 0 60000 65536"/>
                  <a:gd name="T11" fmla="*/ 0 60000 65536"/>
                  <a:gd name="T12" fmla="*/ 0 60000 65536"/>
                  <a:gd name="T13" fmla="*/ 0 60000 65536"/>
                  <a:gd name="T14" fmla="*/ 0 60000 65536"/>
                  <a:gd name="T15" fmla="*/ 0 w 462"/>
                  <a:gd name="T16" fmla="*/ 0 h 1133"/>
                  <a:gd name="T17" fmla="*/ 462 w 462"/>
                  <a:gd name="T18" fmla="*/ 1133 h 1133"/>
                </a:gdLst>
                <a:ahLst/>
                <a:cxnLst>
                  <a:cxn ang="T10">
                    <a:pos x="T0" y="T1"/>
                  </a:cxn>
                  <a:cxn ang="T11">
                    <a:pos x="T2" y="T3"/>
                  </a:cxn>
                  <a:cxn ang="T12">
                    <a:pos x="T4" y="T5"/>
                  </a:cxn>
                  <a:cxn ang="T13">
                    <a:pos x="T6" y="T7"/>
                  </a:cxn>
                  <a:cxn ang="T14">
                    <a:pos x="T8" y="T9"/>
                  </a:cxn>
                </a:cxnLst>
                <a:rect l="T15" t="T16" r="T17" b="T18"/>
                <a:pathLst>
                  <a:path w="462" h="1133">
                    <a:moveTo>
                      <a:pt x="462" y="15"/>
                    </a:moveTo>
                    <a:lnTo>
                      <a:pt x="431" y="0"/>
                    </a:lnTo>
                    <a:lnTo>
                      <a:pt x="0" y="1117"/>
                    </a:lnTo>
                    <a:lnTo>
                      <a:pt x="32" y="1133"/>
                    </a:lnTo>
                    <a:lnTo>
                      <a:pt x="462" y="15"/>
                    </a:lnTo>
                    <a:close/>
                  </a:path>
                </a:pathLst>
              </a:custGeom>
              <a:solidFill>
                <a:srgbClr val="FF0000"/>
              </a:solidFill>
              <a:ln w="9525">
                <a:noFill/>
                <a:round/>
                <a:headEnd/>
                <a:tailEnd/>
              </a:ln>
            </p:spPr>
            <p:txBody>
              <a:bodyPr/>
              <a:lstStyle/>
              <a:p>
                <a:endParaRPr lang="de-DE" sz="2000"/>
              </a:p>
            </p:txBody>
          </p:sp>
          <p:sp>
            <p:nvSpPr>
              <p:cNvPr id="78995" name="Freeform 197"/>
              <p:cNvSpPr>
                <a:spLocks/>
              </p:cNvSpPr>
              <p:nvPr/>
            </p:nvSpPr>
            <p:spPr bwMode="auto">
              <a:xfrm>
                <a:off x="4011" y="1838"/>
                <a:ext cx="51" cy="52"/>
              </a:xfrm>
              <a:custGeom>
                <a:avLst/>
                <a:gdLst>
                  <a:gd name="T0" fmla="*/ 0 w 153"/>
                  <a:gd name="T1" fmla="*/ 0 h 262"/>
                  <a:gd name="T2" fmla="*/ 0 w 153"/>
                  <a:gd name="T3" fmla="*/ 0 h 262"/>
                  <a:gd name="T4" fmla="*/ 0 w 153"/>
                  <a:gd name="T5" fmla="*/ 0 h 262"/>
                  <a:gd name="T6" fmla="*/ 0 w 153"/>
                  <a:gd name="T7" fmla="*/ 0 h 262"/>
                  <a:gd name="T8" fmla="*/ 0 60000 65536"/>
                  <a:gd name="T9" fmla="*/ 0 60000 65536"/>
                  <a:gd name="T10" fmla="*/ 0 60000 65536"/>
                  <a:gd name="T11" fmla="*/ 0 60000 65536"/>
                  <a:gd name="T12" fmla="*/ 0 w 153"/>
                  <a:gd name="T13" fmla="*/ 0 h 262"/>
                  <a:gd name="T14" fmla="*/ 153 w 153"/>
                  <a:gd name="T15" fmla="*/ 262 h 262"/>
                </a:gdLst>
                <a:ahLst/>
                <a:cxnLst>
                  <a:cxn ang="T8">
                    <a:pos x="T0" y="T1"/>
                  </a:cxn>
                  <a:cxn ang="T9">
                    <a:pos x="T2" y="T3"/>
                  </a:cxn>
                  <a:cxn ang="T10">
                    <a:pos x="T4" y="T5"/>
                  </a:cxn>
                  <a:cxn ang="T11">
                    <a:pos x="T6" y="T7"/>
                  </a:cxn>
                </a:cxnLst>
                <a:rect l="T12" t="T13" r="T14" b="T15"/>
                <a:pathLst>
                  <a:path w="153" h="262">
                    <a:moveTo>
                      <a:pt x="26" y="0"/>
                    </a:moveTo>
                    <a:lnTo>
                      <a:pt x="0" y="262"/>
                    </a:lnTo>
                    <a:lnTo>
                      <a:pt x="153" y="62"/>
                    </a:lnTo>
                    <a:lnTo>
                      <a:pt x="26" y="0"/>
                    </a:lnTo>
                    <a:close/>
                  </a:path>
                </a:pathLst>
              </a:custGeom>
              <a:solidFill>
                <a:srgbClr val="FF0000"/>
              </a:solidFill>
              <a:ln w="9525">
                <a:noFill/>
                <a:round/>
                <a:headEnd/>
                <a:tailEnd/>
              </a:ln>
            </p:spPr>
            <p:txBody>
              <a:bodyPr/>
              <a:lstStyle/>
              <a:p>
                <a:endParaRPr lang="de-DE" sz="2000"/>
              </a:p>
            </p:txBody>
          </p:sp>
        </p:grpSp>
        <p:grpSp>
          <p:nvGrpSpPr>
            <p:cNvPr id="78964" name="Group 198"/>
            <p:cNvGrpSpPr>
              <a:grpSpLocks/>
            </p:cNvGrpSpPr>
            <p:nvPr/>
          </p:nvGrpSpPr>
          <p:grpSpPr bwMode="auto">
            <a:xfrm>
              <a:off x="7682021" y="3714137"/>
              <a:ext cx="340640" cy="545817"/>
              <a:chOff x="4011" y="1608"/>
              <a:chExt cx="179" cy="376"/>
            </a:xfrm>
          </p:grpSpPr>
          <p:sp>
            <p:nvSpPr>
              <p:cNvPr id="78992" name="Freeform 199"/>
              <p:cNvSpPr>
                <a:spLocks/>
              </p:cNvSpPr>
              <p:nvPr/>
            </p:nvSpPr>
            <p:spPr bwMode="auto">
              <a:xfrm>
                <a:off x="4028" y="1608"/>
                <a:ext cx="162" cy="329"/>
              </a:xfrm>
              <a:custGeom>
                <a:avLst/>
                <a:gdLst>
                  <a:gd name="T0" fmla="*/ 0 w 486"/>
                  <a:gd name="T1" fmla="*/ 0 h 1647"/>
                  <a:gd name="T2" fmla="*/ 0 w 486"/>
                  <a:gd name="T3" fmla="*/ 0 h 1647"/>
                  <a:gd name="T4" fmla="*/ 0 w 486"/>
                  <a:gd name="T5" fmla="*/ 0 h 1647"/>
                  <a:gd name="T6" fmla="*/ 0 w 486"/>
                  <a:gd name="T7" fmla="*/ 0 h 1647"/>
                  <a:gd name="T8" fmla="*/ 0 w 486"/>
                  <a:gd name="T9" fmla="*/ 0 h 1647"/>
                  <a:gd name="T10" fmla="*/ 0 60000 65536"/>
                  <a:gd name="T11" fmla="*/ 0 60000 65536"/>
                  <a:gd name="T12" fmla="*/ 0 60000 65536"/>
                  <a:gd name="T13" fmla="*/ 0 60000 65536"/>
                  <a:gd name="T14" fmla="*/ 0 60000 65536"/>
                  <a:gd name="T15" fmla="*/ 0 w 486"/>
                  <a:gd name="T16" fmla="*/ 0 h 1647"/>
                  <a:gd name="T17" fmla="*/ 486 w 486"/>
                  <a:gd name="T18" fmla="*/ 1647 h 1647"/>
                </a:gdLst>
                <a:ahLst/>
                <a:cxnLst>
                  <a:cxn ang="T10">
                    <a:pos x="T0" y="T1"/>
                  </a:cxn>
                  <a:cxn ang="T11">
                    <a:pos x="T2" y="T3"/>
                  </a:cxn>
                  <a:cxn ang="T12">
                    <a:pos x="T4" y="T5"/>
                  </a:cxn>
                  <a:cxn ang="T13">
                    <a:pos x="T6" y="T7"/>
                  </a:cxn>
                  <a:cxn ang="T14">
                    <a:pos x="T8" y="T9"/>
                  </a:cxn>
                </a:cxnLst>
                <a:rect l="T15" t="T16" r="T17" b="T18"/>
                <a:pathLst>
                  <a:path w="486" h="1647">
                    <a:moveTo>
                      <a:pt x="486" y="12"/>
                    </a:moveTo>
                    <a:lnTo>
                      <a:pt x="453" y="0"/>
                    </a:lnTo>
                    <a:lnTo>
                      <a:pt x="0" y="1635"/>
                    </a:lnTo>
                    <a:lnTo>
                      <a:pt x="33" y="1647"/>
                    </a:lnTo>
                    <a:lnTo>
                      <a:pt x="486" y="12"/>
                    </a:lnTo>
                    <a:close/>
                  </a:path>
                </a:pathLst>
              </a:custGeom>
              <a:solidFill>
                <a:srgbClr val="FF0000"/>
              </a:solidFill>
              <a:ln w="9525">
                <a:noFill/>
                <a:round/>
                <a:headEnd/>
                <a:tailEnd/>
              </a:ln>
            </p:spPr>
            <p:txBody>
              <a:bodyPr/>
              <a:lstStyle/>
              <a:p>
                <a:endParaRPr lang="de-DE" sz="2000"/>
              </a:p>
            </p:txBody>
          </p:sp>
          <p:sp>
            <p:nvSpPr>
              <p:cNvPr id="78993" name="Freeform 200"/>
              <p:cNvSpPr>
                <a:spLocks/>
              </p:cNvSpPr>
              <p:nvPr/>
            </p:nvSpPr>
            <p:spPr bwMode="auto">
              <a:xfrm>
                <a:off x="4011" y="1931"/>
                <a:ext cx="45" cy="53"/>
              </a:xfrm>
              <a:custGeom>
                <a:avLst/>
                <a:gdLst>
                  <a:gd name="T0" fmla="*/ 0 w 133"/>
                  <a:gd name="T1" fmla="*/ 0 h 264"/>
                  <a:gd name="T2" fmla="*/ 0 w 133"/>
                  <a:gd name="T3" fmla="*/ 0 h 264"/>
                  <a:gd name="T4" fmla="*/ 0 w 133"/>
                  <a:gd name="T5" fmla="*/ 0 h 264"/>
                  <a:gd name="T6" fmla="*/ 0 w 133"/>
                  <a:gd name="T7" fmla="*/ 0 h 264"/>
                  <a:gd name="T8" fmla="*/ 0 60000 65536"/>
                  <a:gd name="T9" fmla="*/ 0 60000 65536"/>
                  <a:gd name="T10" fmla="*/ 0 60000 65536"/>
                  <a:gd name="T11" fmla="*/ 0 60000 65536"/>
                  <a:gd name="T12" fmla="*/ 0 w 133"/>
                  <a:gd name="T13" fmla="*/ 0 h 264"/>
                  <a:gd name="T14" fmla="*/ 133 w 133"/>
                  <a:gd name="T15" fmla="*/ 264 h 264"/>
                </a:gdLst>
                <a:ahLst/>
                <a:cxnLst>
                  <a:cxn ang="T8">
                    <a:pos x="T0" y="T1"/>
                  </a:cxn>
                  <a:cxn ang="T9">
                    <a:pos x="T2" y="T3"/>
                  </a:cxn>
                  <a:cxn ang="T10">
                    <a:pos x="T4" y="T5"/>
                  </a:cxn>
                  <a:cxn ang="T11">
                    <a:pos x="T6" y="T7"/>
                  </a:cxn>
                </a:cxnLst>
                <a:rect l="T12" t="T13" r="T14" b="T15"/>
                <a:pathLst>
                  <a:path w="133" h="264">
                    <a:moveTo>
                      <a:pt x="1" y="0"/>
                    </a:moveTo>
                    <a:lnTo>
                      <a:pt x="0" y="264"/>
                    </a:lnTo>
                    <a:lnTo>
                      <a:pt x="133" y="46"/>
                    </a:lnTo>
                    <a:lnTo>
                      <a:pt x="1" y="0"/>
                    </a:lnTo>
                    <a:close/>
                  </a:path>
                </a:pathLst>
              </a:custGeom>
              <a:solidFill>
                <a:srgbClr val="FF0000"/>
              </a:solidFill>
              <a:ln w="9525">
                <a:noFill/>
                <a:round/>
                <a:headEnd/>
                <a:tailEnd/>
              </a:ln>
            </p:spPr>
            <p:txBody>
              <a:bodyPr/>
              <a:lstStyle/>
              <a:p>
                <a:endParaRPr lang="de-DE" sz="2000"/>
              </a:p>
            </p:txBody>
          </p:sp>
        </p:grpSp>
        <p:grpSp>
          <p:nvGrpSpPr>
            <p:cNvPr id="78965" name="Group 201"/>
            <p:cNvGrpSpPr>
              <a:grpSpLocks/>
            </p:cNvGrpSpPr>
            <p:nvPr/>
          </p:nvGrpSpPr>
          <p:grpSpPr bwMode="auto">
            <a:xfrm>
              <a:off x="7678215" y="3731557"/>
              <a:ext cx="344446" cy="630012"/>
              <a:chOff x="4009" y="1620"/>
              <a:chExt cx="181" cy="434"/>
            </a:xfrm>
          </p:grpSpPr>
          <p:sp>
            <p:nvSpPr>
              <p:cNvPr id="78990" name="Freeform 202"/>
              <p:cNvSpPr>
                <a:spLocks/>
              </p:cNvSpPr>
              <p:nvPr/>
            </p:nvSpPr>
            <p:spPr bwMode="auto">
              <a:xfrm>
                <a:off x="4026" y="1620"/>
                <a:ext cx="164" cy="387"/>
              </a:xfrm>
              <a:custGeom>
                <a:avLst/>
                <a:gdLst>
                  <a:gd name="T0" fmla="*/ 0 w 494"/>
                  <a:gd name="T1" fmla="*/ 0 h 1935"/>
                  <a:gd name="T2" fmla="*/ 0 w 494"/>
                  <a:gd name="T3" fmla="*/ 0 h 1935"/>
                  <a:gd name="T4" fmla="*/ 0 w 494"/>
                  <a:gd name="T5" fmla="*/ 0 h 1935"/>
                  <a:gd name="T6" fmla="*/ 0 w 494"/>
                  <a:gd name="T7" fmla="*/ 0 h 1935"/>
                  <a:gd name="T8" fmla="*/ 0 w 494"/>
                  <a:gd name="T9" fmla="*/ 0 h 1935"/>
                  <a:gd name="T10" fmla="*/ 0 60000 65536"/>
                  <a:gd name="T11" fmla="*/ 0 60000 65536"/>
                  <a:gd name="T12" fmla="*/ 0 60000 65536"/>
                  <a:gd name="T13" fmla="*/ 0 60000 65536"/>
                  <a:gd name="T14" fmla="*/ 0 60000 65536"/>
                  <a:gd name="T15" fmla="*/ 0 w 494"/>
                  <a:gd name="T16" fmla="*/ 0 h 1935"/>
                  <a:gd name="T17" fmla="*/ 494 w 494"/>
                  <a:gd name="T18" fmla="*/ 1935 h 1935"/>
                </a:gdLst>
                <a:ahLst/>
                <a:cxnLst>
                  <a:cxn ang="T10">
                    <a:pos x="T0" y="T1"/>
                  </a:cxn>
                  <a:cxn ang="T11">
                    <a:pos x="T2" y="T3"/>
                  </a:cxn>
                  <a:cxn ang="T12">
                    <a:pos x="T4" y="T5"/>
                  </a:cxn>
                  <a:cxn ang="T13">
                    <a:pos x="T6" y="T7"/>
                  </a:cxn>
                  <a:cxn ang="T14">
                    <a:pos x="T8" y="T9"/>
                  </a:cxn>
                </a:cxnLst>
                <a:rect l="T15" t="T16" r="T17" b="T18"/>
                <a:pathLst>
                  <a:path w="494" h="1935">
                    <a:moveTo>
                      <a:pt x="494" y="10"/>
                    </a:moveTo>
                    <a:lnTo>
                      <a:pt x="461" y="0"/>
                    </a:lnTo>
                    <a:lnTo>
                      <a:pt x="0" y="1925"/>
                    </a:lnTo>
                    <a:lnTo>
                      <a:pt x="32" y="1935"/>
                    </a:lnTo>
                    <a:lnTo>
                      <a:pt x="494" y="10"/>
                    </a:lnTo>
                    <a:close/>
                  </a:path>
                </a:pathLst>
              </a:custGeom>
              <a:solidFill>
                <a:srgbClr val="FF0000"/>
              </a:solidFill>
              <a:ln w="9525">
                <a:noFill/>
                <a:round/>
                <a:headEnd/>
                <a:tailEnd/>
              </a:ln>
            </p:spPr>
            <p:txBody>
              <a:bodyPr/>
              <a:lstStyle/>
              <a:p>
                <a:endParaRPr lang="de-DE" sz="2000"/>
              </a:p>
            </p:txBody>
          </p:sp>
          <p:sp>
            <p:nvSpPr>
              <p:cNvPr id="78991" name="Freeform 203"/>
              <p:cNvSpPr>
                <a:spLocks/>
              </p:cNvSpPr>
              <p:nvPr/>
            </p:nvSpPr>
            <p:spPr bwMode="auto">
              <a:xfrm>
                <a:off x="4009" y="2001"/>
                <a:ext cx="44" cy="53"/>
              </a:xfrm>
              <a:custGeom>
                <a:avLst/>
                <a:gdLst>
                  <a:gd name="T0" fmla="*/ 0 w 133"/>
                  <a:gd name="T1" fmla="*/ 0 h 265"/>
                  <a:gd name="T2" fmla="*/ 0 w 133"/>
                  <a:gd name="T3" fmla="*/ 0 h 265"/>
                  <a:gd name="T4" fmla="*/ 0 w 133"/>
                  <a:gd name="T5" fmla="*/ 0 h 265"/>
                  <a:gd name="T6" fmla="*/ 0 w 133"/>
                  <a:gd name="T7" fmla="*/ 0 h 265"/>
                  <a:gd name="T8" fmla="*/ 0 60000 65536"/>
                  <a:gd name="T9" fmla="*/ 0 60000 65536"/>
                  <a:gd name="T10" fmla="*/ 0 60000 65536"/>
                  <a:gd name="T11" fmla="*/ 0 60000 65536"/>
                  <a:gd name="T12" fmla="*/ 0 w 133"/>
                  <a:gd name="T13" fmla="*/ 0 h 265"/>
                  <a:gd name="T14" fmla="*/ 133 w 133"/>
                  <a:gd name="T15" fmla="*/ 265 h 265"/>
                </a:gdLst>
                <a:ahLst/>
                <a:cxnLst>
                  <a:cxn ang="T8">
                    <a:pos x="T0" y="T1"/>
                  </a:cxn>
                  <a:cxn ang="T9">
                    <a:pos x="T2" y="T3"/>
                  </a:cxn>
                  <a:cxn ang="T10">
                    <a:pos x="T4" y="T5"/>
                  </a:cxn>
                  <a:cxn ang="T11">
                    <a:pos x="T6" y="T7"/>
                  </a:cxn>
                </a:cxnLst>
                <a:rect l="T12" t="T13" r="T14" b="T15"/>
                <a:pathLst>
                  <a:path w="133" h="265">
                    <a:moveTo>
                      <a:pt x="0" y="0"/>
                    </a:moveTo>
                    <a:lnTo>
                      <a:pt x="8" y="265"/>
                    </a:lnTo>
                    <a:lnTo>
                      <a:pt x="133" y="41"/>
                    </a:lnTo>
                    <a:lnTo>
                      <a:pt x="0" y="0"/>
                    </a:lnTo>
                    <a:close/>
                  </a:path>
                </a:pathLst>
              </a:custGeom>
              <a:solidFill>
                <a:srgbClr val="FF0000"/>
              </a:solidFill>
              <a:ln w="9525">
                <a:noFill/>
                <a:round/>
                <a:headEnd/>
                <a:tailEnd/>
              </a:ln>
            </p:spPr>
            <p:txBody>
              <a:bodyPr/>
              <a:lstStyle/>
              <a:p>
                <a:endParaRPr lang="de-DE" sz="2000"/>
              </a:p>
            </p:txBody>
          </p:sp>
        </p:grpSp>
        <p:grpSp>
          <p:nvGrpSpPr>
            <p:cNvPr id="78966" name="Group 204"/>
            <p:cNvGrpSpPr>
              <a:grpSpLocks/>
            </p:cNvGrpSpPr>
            <p:nvPr/>
          </p:nvGrpSpPr>
          <p:grpSpPr bwMode="auto">
            <a:xfrm>
              <a:off x="7122535" y="3898495"/>
              <a:ext cx="336834" cy="156777"/>
              <a:chOff x="3717" y="1735"/>
              <a:chExt cx="177" cy="108"/>
            </a:xfrm>
          </p:grpSpPr>
          <p:sp>
            <p:nvSpPr>
              <p:cNvPr id="78988" name="Freeform 205"/>
              <p:cNvSpPr>
                <a:spLocks/>
              </p:cNvSpPr>
              <p:nvPr/>
            </p:nvSpPr>
            <p:spPr bwMode="auto">
              <a:xfrm>
                <a:off x="3768" y="1735"/>
                <a:ext cx="126" cy="78"/>
              </a:xfrm>
              <a:custGeom>
                <a:avLst/>
                <a:gdLst>
                  <a:gd name="T0" fmla="*/ 0 w 378"/>
                  <a:gd name="T1" fmla="*/ 0 h 390"/>
                  <a:gd name="T2" fmla="*/ 0 w 378"/>
                  <a:gd name="T3" fmla="*/ 0 h 390"/>
                  <a:gd name="T4" fmla="*/ 0 w 378"/>
                  <a:gd name="T5" fmla="*/ 0 h 390"/>
                  <a:gd name="T6" fmla="*/ 0 w 378"/>
                  <a:gd name="T7" fmla="*/ 0 h 390"/>
                  <a:gd name="T8" fmla="*/ 0 w 378"/>
                  <a:gd name="T9" fmla="*/ 0 h 390"/>
                  <a:gd name="T10" fmla="*/ 0 60000 65536"/>
                  <a:gd name="T11" fmla="*/ 0 60000 65536"/>
                  <a:gd name="T12" fmla="*/ 0 60000 65536"/>
                  <a:gd name="T13" fmla="*/ 0 60000 65536"/>
                  <a:gd name="T14" fmla="*/ 0 60000 65536"/>
                  <a:gd name="T15" fmla="*/ 0 w 378"/>
                  <a:gd name="T16" fmla="*/ 0 h 390"/>
                  <a:gd name="T17" fmla="*/ 378 w 378"/>
                  <a:gd name="T18" fmla="*/ 390 h 390"/>
                </a:gdLst>
                <a:ahLst/>
                <a:cxnLst>
                  <a:cxn ang="T10">
                    <a:pos x="T0" y="T1"/>
                  </a:cxn>
                  <a:cxn ang="T11">
                    <a:pos x="T2" y="T3"/>
                  </a:cxn>
                  <a:cxn ang="T12">
                    <a:pos x="T4" y="T5"/>
                  </a:cxn>
                  <a:cxn ang="T13">
                    <a:pos x="T6" y="T7"/>
                  </a:cxn>
                  <a:cxn ang="T14">
                    <a:pos x="T8" y="T9"/>
                  </a:cxn>
                </a:cxnLst>
                <a:rect l="T15" t="T16" r="T17" b="T18"/>
                <a:pathLst>
                  <a:path w="378" h="390">
                    <a:moveTo>
                      <a:pt x="378" y="29"/>
                    </a:moveTo>
                    <a:lnTo>
                      <a:pt x="355" y="0"/>
                    </a:lnTo>
                    <a:lnTo>
                      <a:pt x="0" y="361"/>
                    </a:lnTo>
                    <a:lnTo>
                      <a:pt x="22" y="390"/>
                    </a:lnTo>
                    <a:lnTo>
                      <a:pt x="378" y="29"/>
                    </a:lnTo>
                    <a:close/>
                  </a:path>
                </a:pathLst>
              </a:custGeom>
              <a:solidFill>
                <a:srgbClr val="FF0000"/>
              </a:solidFill>
              <a:ln w="9525">
                <a:noFill/>
                <a:round/>
                <a:headEnd/>
                <a:tailEnd/>
              </a:ln>
            </p:spPr>
            <p:txBody>
              <a:bodyPr/>
              <a:lstStyle/>
              <a:p>
                <a:endParaRPr lang="de-DE" sz="2000"/>
              </a:p>
            </p:txBody>
          </p:sp>
          <p:sp>
            <p:nvSpPr>
              <p:cNvPr id="78989" name="Freeform 206"/>
              <p:cNvSpPr>
                <a:spLocks/>
              </p:cNvSpPr>
              <p:nvPr/>
            </p:nvSpPr>
            <p:spPr bwMode="auto">
              <a:xfrm>
                <a:off x="3717" y="1798"/>
                <a:ext cx="70" cy="45"/>
              </a:xfrm>
              <a:custGeom>
                <a:avLst/>
                <a:gdLst>
                  <a:gd name="T0" fmla="*/ 0 w 212"/>
                  <a:gd name="T1" fmla="*/ 0 h 227"/>
                  <a:gd name="T2" fmla="*/ 0 w 212"/>
                  <a:gd name="T3" fmla="*/ 0 h 227"/>
                  <a:gd name="T4" fmla="*/ 0 w 212"/>
                  <a:gd name="T5" fmla="*/ 0 h 227"/>
                  <a:gd name="T6" fmla="*/ 0 w 212"/>
                  <a:gd name="T7" fmla="*/ 0 h 227"/>
                  <a:gd name="T8" fmla="*/ 0 60000 65536"/>
                  <a:gd name="T9" fmla="*/ 0 60000 65536"/>
                  <a:gd name="T10" fmla="*/ 0 60000 65536"/>
                  <a:gd name="T11" fmla="*/ 0 60000 65536"/>
                  <a:gd name="T12" fmla="*/ 0 w 212"/>
                  <a:gd name="T13" fmla="*/ 0 h 227"/>
                  <a:gd name="T14" fmla="*/ 212 w 212"/>
                  <a:gd name="T15" fmla="*/ 227 h 227"/>
                </a:gdLst>
                <a:ahLst/>
                <a:cxnLst>
                  <a:cxn ang="T8">
                    <a:pos x="T0" y="T1"/>
                  </a:cxn>
                  <a:cxn ang="T9">
                    <a:pos x="T2" y="T3"/>
                  </a:cxn>
                  <a:cxn ang="T10">
                    <a:pos x="T4" y="T5"/>
                  </a:cxn>
                  <a:cxn ang="T11">
                    <a:pos x="T6" y="T7"/>
                  </a:cxn>
                </a:cxnLst>
                <a:rect l="T12" t="T13" r="T14" b="T15"/>
                <a:pathLst>
                  <a:path w="212" h="227">
                    <a:moveTo>
                      <a:pt x="120" y="0"/>
                    </a:moveTo>
                    <a:lnTo>
                      <a:pt x="0" y="227"/>
                    </a:lnTo>
                    <a:lnTo>
                      <a:pt x="212" y="116"/>
                    </a:lnTo>
                    <a:lnTo>
                      <a:pt x="120" y="0"/>
                    </a:lnTo>
                    <a:close/>
                  </a:path>
                </a:pathLst>
              </a:custGeom>
              <a:solidFill>
                <a:srgbClr val="FF0000"/>
              </a:solidFill>
              <a:ln w="9525">
                <a:noFill/>
                <a:round/>
                <a:headEnd/>
                <a:tailEnd/>
              </a:ln>
            </p:spPr>
            <p:txBody>
              <a:bodyPr/>
              <a:lstStyle/>
              <a:p>
                <a:endParaRPr lang="de-DE" sz="2000"/>
              </a:p>
            </p:txBody>
          </p:sp>
        </p:grpSp>
        <p:grpSp>
          <p:nvGrpSpPr>
            <p:cNvPr id="78967" name="Group 207"/>
            <p:cNvGrpSpPr>
              <a:grpSpLocks/>
            </p:cNvGrpSpPr>
            <p:nvPr/>
          </p:nvGrpSpPr>
          <p:grpSpPr bwMode="auto">
            <a:xfrm>
              <a:off x="7122535" y="3898495"/>
              <a:ext cx="336834" cy="207585"/>
              <a:chOff x="3717" y="1735"/>
              <a:chExt cx="177" cy="143"/>
            </a:xfrm>
          </p:grpSpPr>
          <p:sp>
            <p:nvSpPr>
              <p:cNvPr id="78986" name="Freeform 208"/>
              <p:cNvSpPr>
                <a:spLocks/>
              </p:cNvSpPr>
              <p:nvPr/>
            </p:nvSpPr>
            <p:spPr bwMode="auto">
              <a:xfrm>
                <a:off x="3760" y="1735"/>
                <a:ext cx="134" cy="107"/>
              </a:xfrm>
              <a:custGeom>
                <a:avLst/>
                <a:gdLst>
                  <a:gd name="T0" fmla="*/ 0 w 404"/>
                  <a:gd name="T1" fmla="*/ 0 h 536"/>
                  <a:gd name="T2" fmla="*/ 0 w 404"/>
                  <a:gd name="T3" fmla="*/ 0 h 536"/>
                  <a:gd name="T4" fmla="*/ 0 w 404"/>
                  <a:gd name="T5" fmla="*/ 0 h 536"/>
                  <a:gd name="T6" fmla="*/ 0 w 404"/>
                  <a:gd name="T7" fmla="*/ 0 h 536"/>
                  <a:gd name="T8" fmla="*/ 0 w 404"/>
                  <a:gd name="T9" fmla="*/ 0 h 536"/>
                  <a:gd name="T10" fmla="*/ 0 60000 65536"/>
                  <a:gd name="T11" fmla="*/ 0 60000 65536"/>
                  <a:gd name="T12" fmla="*/ 0 60000 65536"/>
                  <a:gd name="T13" fmla="*/ 0 60000 65536"/>
                  <a:gd name="T14" fmla="*/ 0 60000 65536"/>
                  <a:gd name="T15" fmla="*/ 0 w 404"/>
                  <a:gd name="T16" fmla="*/ 0 h 536"/>
                  <a:gd name="T17" fmla="*/ 404 w 404"/>
                  <a:gd name="T18" fmla="*/ 536 h 536"/>
                </a:gdLst>
                <a:ahLst/>
                <a:cxnLst>
                  <a:cxn ang="T10">
                    <a:pos x="T0" y="T1"/>
                  </a:cxn>
                  <a:cxn ang="T11">
                    <a:pos x="T2" y="T3"/>
                  </a:cxn>
                  <a:cxn ang="T12">
                    <a:pos x="T4" y="T5"/>
                  </a:cxn>
                  <a:cxn ang="T13">
                    <a:pos x="T6" y="T7"/>
                  </a:cxn>
                  <a:cxn ang="T14">
                    <a:pos x="T8" y="T9"/>
                  </a:cxn>
                </a:cxnLst>
                <a:rect l="T15" t="T16" r="T17" b="T18"/>
                <a:pathLst>
                  <a:path w="404" h="536">
                    <a:moveTo>
                      <a:pt x="404" y="25"/>
                    </a:moveTo>
                    <a:lnTo>
                      <a:pt x="378" y="0"/>
                    </a:lnTo>
                    <a:lnTo>
                      <a:pt x="0" y="512"/>
                    </a:lnTo>
                    <a:lnTo>
                      <a:pt x="26" y="536"/>
                    </a:lnTo>
                    <a:lnTo>
                      <a:pt x="404" y="25"/>
                    </a:lnTo>
                    <a:close/>
                  </a:path>
                </a:pathLst>
              </a:custGeom>
              <a:solidFill>
                <a:srgbClr val="FF0000"/>
              </a:solidFill>
              <a:ln w="9525">
                <a:noFill/>
                <a:round/>
                <a:headEnd/>
                <a:tailEnd/>
              </a:ln>
            </p:spPr>
            <p:txBody>
              <a:bodyPr/>
              <a:lstStyle/>
              <a:p>
                <a:endParaRPr lang="de-DE" sz="2000"/>
              </a:p>
            </p:txBody>
          </p:sp>
          <p:sp>
            <p:nvSpPr>
              <p:cNvPr id="78987" name="Freeform 209"/>
              <p:cNvSpPr>
                <a:spLocks/>
              </p:cNvSpPr>
              <p:nvPr/>
            </p:nvSpPr>
            <p:spPr bwMode="auto">
              <a:xfrm>
                <a:off x="3717" y="1829"/>
                <a:ext cx="65" cy="49"/>
              </a:xfrm>
              <a:custGeom>
                <a:avLst/>
                <a:gdLst>
                  <a:gd name="T0" fmla="*/ 0 w 196"/>
                  <a:gd name="T1" fmla="*/ 0 h 244"/>
                  <a:gd name="T2" fmla="*/ 0 w 196"/>
                  <a:gd name="T3" fmla="*/ 0 h 244"/>
                  <a:gd name="T4" fmla="*/ 0 w 196"/>
                  <a:gd name="T5" fmla="*/ 0 h 244"/>
                  <a:gd name="T6" fmla="*/ 0 w 196"/>
                  <a:gd name="T7" fmla="*/ 0 h 244"/>
                  <a:gd name="T8" fmla="*/ 0 60000 65536"/>
                  <a:gd name="T9" fmla="*/ 0 60000 65536"/>
                  <a:gd name="T10" fmla="*/ 0 60000 65536"/>
                  <a:gd name="T11" fmla="*/ 0 60000 65536"/>
                  <a:gd name="T12" fmla="*/ 0 w 196"/>
                  <a:gd name="T13" fmla="*/ 0 h 244"/>
                  <a:gd name="T14" fmla="*/ 196 w 196"/>
                  <a:gd name="T15" fmla="*/ 244 h 244"/>
                </a:gdLst>
                <a:ahLst/>
                <a:cxnLst>
                  <a:cxn ang="T8">
                    <a:pos x="T0" y="T1"/>
                  </a:cxn>
                  <a:cxn ang="T9">
                    <a:pos x="T2" y="T3"/>
                  </a:cxn>
                  <a:cxn ang="T10">
                    <a:pos x="T4" y="T5"/>
                  </a:cxn>
                  <a:cxn ang="T11">
                    <a:pos x="T6" y="T7"/>
                  </a:cxn>
                </a:cxnLst>
                <a:rect l="T12" t="T13" r="T14" b="T15"/>
                <a:pathLst>
                  <a:path w="196" h="244">
                    <a:moveTo>
                      <a:pt x="91" y="0"/>
                    </a:moveTo>
                    <a:lnTo>
                      <a:pt x="0" y="244"/>
                    </a:lnTo>
                    <a:lnTo>
                      <a:pt x="196" y="100"/>
                    </a:lnTo>
                    <a:lnTo>
                      <a:pt x="91" y="0"/>
                    </a:lnTo>
                    <a:close/>
                  </a:path>
                </a:pathLst>
              </a:custGeom>
              <a:solidFill>
                <a:srgbClr val="FF0000"/>
              </a:solidFill>
              <a:ln w="9525">
                <a:noFill/>
                <a:round/>
                <a:headEnd/>
                <a:tailEnd/>
              </a:ln>
            </p:spPr>
            <p:txBody>
              <a:bodyPr/>
              <a:lstStyle/>
              <a:p>
                <a:endParaRPr lang="de-DE" sz="2000"/>
              </a:p>
            </p:txBody>
          </p:sp>
        </p:grpSp>
        <p:grpSp>
          <p:nvGrpSpPr>
            <p:cNvPr id="78968" name="Group 210"/>
            <p:cNvGrpSpPr>
              <a:grpSpLocks/>
            </p:cNvGrpSpPr>
            <p:nvPr/>
          </p:nvGrpSpPr>
          <p:grpSpPr bwMode="auto">
            <a:xfrm>
              <a:off x="7122535" y="3899947"/>
              <a:ext cx="338737" cy="240972"/>
              <a:chOff x="3717" y="1736"/>
              <a:chExt cx="178" cy="166"/>
            </a:xfrm>
          </p:grpSpPr>
          <p:sp>
            <p:nvSpPr>
              <p:cNvPr id="78984" name="Freeform 211"/>
              <p:cNvSpPr>
                <a:spLocks/>
              </p:cNvSpPr>
              <p:nvPr/>
            </p:nvSpPr>
            <p:spPr bwMode="auto">
              <a:xfrm>
                <a:off x="3755" y="1736"/>
                <a:ext cx="140" cy="127"/>
              </a:xfrm>
              <a:custGeom>
                <a:avLst/>
                <a:gdLst>
                  <a:gd name="T0" fmla="*/ 0 w 419"/>
                  <a:gd name="T1" fmla="*/ 0 h 639"/>
                  <a:gd name="T2" fmla="*/ 0 w 419"/>
                  <a:gd name="T3" fmla="*/ 0 h 639"/>
                  <a:gd name="T4" fmla="*/ 0 w 419"/>
                  <a:gd name="T5" fmla="*/ 0 h 639"/>
                  <a:gd name="T6" fmla="*/ 0 w 419"/>
                  <a:gd name="T7" fmla="*/ 0 h 639"/>
                  <a:gd name="T8" fmla="*/ 0 w 419"/>
                  <a:gd name="T9" fmla="*/ 0 h 639"/>
                  <a:gd name="T10" fmla="*/ 0 60000 65536"/>
                  <a:gd name="T11" fmla="*/ 0 60000 65536"/>
                  <a:gd name="T12" fmla="*/ 0 60000 65536"/>
                  <a:gd name="T13" fmla="*/ 0 60000 65536"/>
                  <a:gd name="T14" fmla="*/ 0 60000 65536"/>
                  <a:gd name="T15" fmla="*/ 0 w 419"/>
                  <a:gd name="T16" fmla="*/ 0 h 639"/>
                  <a:gd name="T17" fmla="*/ 419 w 419"/>
                  <a:gd name="T18" fmla="*/ 639 h 639"/>
                </a:gdLst>
                <a:ahLst/>
                <a:cxnLst>
                  <a:cxn ang="T10">
                    <a:pos x="T0" y="T1"/>
                  </a:cxn>
                  <a:cxn ang="T11">
                    <a:pos x="T2" y="T3"/>
                  </a:cxn>
                  <a:cxn ang="T12">
                    <a:pos x="T4" y="T5"/>
                  </a:cxn>
                  <a:cxn ang="T13">
                    <a:pos x="T6" y="T7"/>
                  </a:cxn>
                  <a:cxn ang="T14">
                    <a:pos x="T8" y="T9"/>
                  </a:cxn>
                </a:cxnLst>
                <a:rect l="T15" t="T16" r="T17" b="T18"/>
                <a:pathLst>
                  <a:path w="419" h="639">
                    <a:moveTo>
                      <a:pt x="419" y="22"/>
                    </a:moveTo>
                    <a:lnTo>
                      <a:pt x="392" y="0"/>
                    </a:lnTo>
                    <a:lnTo>
                      <a:pt x="0" y="617"/>
                    </a:lnTo>
                    <a:lnTo>
                      <a:pt x="27" y="639"/>
                    </a:lnTo>
                    <a:lnTo>
                      <a:pt x="419" y="22"/>
                    </a:lnTo>
                    <a:close/>
                  </a:path>
                </a:pathLst>
              </a:custGeom>
              <a:solidFill>
                <a:srgbClr val="FF0000"/>
              </a:solidFill>
              <a:ln w="9525">
                <a:noFill/>
                <a:round/>
                <a:headEnd/>
                <a:tailEnd/>
              </a:ln>
            </p:spPr>
            <p:txBody>
              <a:bodyPr/>
              <a:lstStyle/>
              <a:p>
                <a:endParaRPr lang="de-DE" sz="2000"/>
              </a:p>
            </p:txBody>
          </p:sp>
          <p:sp>
            <p:nvSpPr>
              <p:cNvPr id="78985" name="Freeform 212"/>
              <p:cNvSpPr>
                <a:spLocks/>
              </p:cNvSpPr>
              <p:nvPr/>
            </p:nvSpPr>
            <p:spPr bwMode="auto">
              <a:xfrm>
                <a:off x="3717" y="1851"/>
                <a:ext cx="62" cy="51"/>
              </a:xfrm>
              <a:custGeom>
                <a:avLst/>
                <a:gdLst>
                  <a:gd name="T0" fmla="*/ 0 w 186"/>
                  <a:gd name="T1" fmla="*/ 0 h 251"/>
                  <a:gd name="T2" fmla="*/ 0 w 186"/>
                  <a:gd name="T3" fmla="*/ 0 h 251"/>
                  <a:gd name="T4" fmla="*/ 0 w 186"/>
                  <a:gd name="T5" fmla="*/ 0 h 251"/>
                  <a:gd name="T6" fmla="*/ 0 w 186"/>
                  <a:gd name="T7" fmla="*/ 0 h 251"/>
                  <a:gd name="T8" fmla="*/ 0 60000 65536"/>
                  <a:gd name="T9" fmla="*/ 0 60000 65536"/>
                  <a:gd name="T10" fmla="*/ 0 60000 65536"/>
                  <a:gd name="T11" fmla="*/ 0 60000 65536"/>
                  <a:gd name="T12" fmla="*/ 0 w 186"/>
                  <a:gd name="T13" fmla="*/ 0 h 251"/>
                  <a:gd name="T14" fmla="*/ 186 w 186"/>
                  <a:gd name="T15" fmla="*/ 251 h 251"/>
                </a:gdLst>
                <a:ahLst/>
                <a:cxnLst>
                  <a:cxn ang="T8">
                    <a:pos x="T0" y="T1"/>
                  </a:cxn>
                  <a:cxn ang="T9">
                    <a:pos x="T2" y="T3"/>
                  </a:cxn>
                  <a:cxn ang="T10">
                    <a:pos x="T4" y="T5"/>
                  </a:cxn>
                  <a:cxn ang="T11">
                    <a:pos x="T6" y="T7"/>
                  </a:cxn>
                </a:cxnLst>
                <a:rect l="T12" t="T13" r="T14" b="T15"/>
                <a:pathLst>
                  <a:path w="186" h="251">
                    <a:moveTo>
                      <a:pt x="73" y="0"/>
                    </a:moveTo>
                    <a:lnTo>
                      <a:pt x="0" y="251"/>
                    </a:lnTo>
                    <a:lnTo>
                      <a:pt x="186" y="90"/>
                    </a:lnTo>
                    <a:lnTo>
                      <a:pt x="73" y="0"/>
                    </a:lnTo>
                    <a:close/>
                  </a:path>
                </a:pathLst>
              </a:custGeom>
              <a:solidFill>
                <a:srgbClr val="FF0000"/>
              </a:solidFill>
              <a:ln w="9525">
                <a:noFill/>
                <a:round/>
                <a:headEnd/>
                <a:tailEnd/>
              </a:ln>
            </p:spPr>
            <p:txBody>
              <a:bodyPr/>
              <a:lstStyle/>
              <a:p>
                <a:endParaRPr lang="de-DE" sz="2000"/>
              </a:p>
            </p:txBody>
          </p:sp>
        </p:grpSp>
        <p:grpSp>
          <p:nvGrpSpPr>
            <p:cNvPr id="78969" name="Group 213"/>
            <p:cNvGrpSpPr>
              <a:grpSpLocks/>
            </p:cNvGrpSpPr>
            <p:nvPr/>
          </p:nvGrpSpPr>
          <p:grpSpPr bwMode="auto">
            <a:xfrm>
              <a:off x="7122514" y="3915915"/>
              <a:ext cx="338736" cy="275812"/>
              <a:chOff x="3717" y="1747"/>
              <a:chExt cx="178" cy="190"/>
            </a:xfrm>
          </p:grpSpPr>
          <p:sp>
            <p:nvSpPr>
              <p:cNvPr id="78982" name="Freeform 214"/>
              <p:cNvSpPr>
                <a:spLocks/>
              </p:cNvSpPr>
              <p:nvPr/>
            </p:nvSpPr>
            <p:spPr bwMode="auto">
              <a:xfrm>
                <a:off x="3751" y="1747"/>
                <a:ext cx="144" cy="150"/>
              </a:xfrm>
              <a:custGeom>
                <a:avLst/>
                <a:gdLst>
                  <a:gd name="T0" fmla="*/ 0 w 431"/>
                  <a:gd name="T1" fmla="*/ 0 h 746"/>
                  <a:gd name="T2" fmla="*/ 0 w 431"/>
                  <a:gd name="T3" fmla="*/ 0 h 746"/>
                  <a:gd name="T4" fmla="*/ 0 w 431"/>
                  <a:gd name="T5" fmla="*/ 0 h 746"/>
                  <a:gd name="T6" fmla="*/ 0 w 431"/>
                  <a:gd name="T7" fmla="*/ 0 h 746"/>
                  <a:gd name="T8" fmla="*/ 0 w 431"/>
                  <a:gd name="T9" fmla="*/ 0 h 746"/>
                  <a:gd name="T10" fmla="*/ 0 60000 65536"/>
                  <a:gd name="T11" fmla="*/ 0 60000 65536"/>
                  <a:gd name="T12" fmla="*/ 0 60000 65536"/>
                  <a:gd name="T13" fmla="*/ 0 60000 65536"/>
                  <a:gd name="T14" fmla="*/ 0 60000 65536"/>
                  <a:gd name="T15" fmla="*/ 0 w 431"/>
                  <a:gd name="T16" fmla="*/ 0 h 746"/>
                  <a:gd name="T17" fmla="*/ 431 w 431"/>
                  <a:gd name="T18" fmla="*/ 746 h 746"/>
                </a:gdLst>
                <a:ahLst/>
                <a:cxnLst>
                  <a:cxn ang="T10">
                    <a:pos x="T0" y="T1"/>
                  </a:cxn>
                  <a:cxn ang="T11">
                    <a:pos x="T2" y="T3"/>
                  </a:cxn>
                  <a:cxn ang="T12">
                    <a:pos x="T4" y="T5"/>
                  </a:cxn>
                  <a:cxn ang="T13">
                    <a:pos x="T6" y="T7"/>
                  </a:cxn>
                  <a:cxn ang="T14">
                    <a:pos x="T8" y="T9"/>
                  </a:cxn>
                </a:cxnLst>
                <a:rect l="T15" t="T16" r="T17" b="T18"/>
                <a:pathLst>
                  <a:path w="431" h="746">
                    <a:moveTo>
                      <a:pt x="431" y="21"/>
                    </a:moveTo>
                    <a:lnTo>
                      <a:pt x="403" y="0"/>
                    </a:lnTo>
                    <a:lnTo>
                      <a:pt x="0" y="725"/>
                    </a:lnTo>
                    <a:lnTo>
                      <a:pt x="28" y="746"/>
                    </a:lnTo>
                    <a:lnTo>
                      <a:pt x="431" y="21"/>
                    </a:lnTo>
                    <a:close/>
                  </a:path>
                </a:pathLst>
              </a:custGeom>
              <a:solidFill>
                <a:srgbClr val="FF0000"/>
              </a:solidFill>
              <a:ln w="9525">
                <a:noFill/>
                <a:round/>
                <a:headEnd/>
                <a:tailEnd/>
              </a:ln>
            </p:spPr>
            <p:txBody>
              <a:bodyPr/>
              <a:lstStyle/>
              <a:p>
                <a:endParaRPr lang="de-DE" sz="2000"/>
              </a:p>
            </p:txBody>
          </p:sp>
          <p:sp>
            <p:nvSpPr>
              <p:cNvPr id="78983" name="Freeform 215"/>
              <p:cNvSpPr>
                <a:spLocks/>
              </p:cNvSpPr>
              <p:nvPr/>
            </p:nvSpPr>
            <p:spPr bwMode="auto">
              <a:xfrm>
                <a:off x="3717" y="1886"/>
                <a:ext cx="58" cy="51"/>
              </a:xfrm>
              <a:custGeom>
                <a:avLst/>
                <a:gdLst>
                  <a:gd name="T0" fmla="*/ 0 w 176"/>
                  <a:gd name="T1" fmla="*/ 0 h 255"/>
                  <a:gd name="T2" fmla="*/ 0 w 176"/>
                  <a:gd name="T3" fmla="*/ 0 h 255"/>
                  <a:gd name="T4" fmla="*/ 0 w 176"/>
                  <a:gd name="T5" fmla="*/ 0 h 255"/>
                  <a:gd name="T6" fmla="*/ 0 w 176"/>
                  <a:gd name="T7" fmla="*/ 0 h 255"/>
                  <a:gd name="T8" fmla="*/ 0 60000 65536"/>
                  <a:gd name="T9" fmla="*/ 0 60000 65536"/>
                  <a:gd name="T10" fmla="*/ 0 60000 65536"/>
                  <a:gd name="T11" fmla="*/ 0 60000 65536"/>
                  <a:gd name="T12" fmla="*/ 0 w 176"/>
                  <a:gd name="T13" fmla="*/ 0 h 255"/>
                  <a:gd name="T14" fmla="*/ 176 w 176"/>
                  <a:gd name="T15" fmla="*/ 255 h 255"/>
                </a:gdLst>
                <a:ahLst/>
                <a:cxnLst>
                  <a:cxn ang="T8">
                    <a:pos x="T0" y="T1"/>
                  </a:cxn>
                  <a:cxn ang="T9">
                    <a:pos x="T2" y="T3"/>
                  </a:cxn>
                  <a:cxn ang="T10">
                    <a:pos x="T4" y="T5"/>
                  </a:cxn>
                  <a:cxn ang="T11">
                    <a:pos x="T6" y="T7"/>
                  </a:cxn>
                </a:cxnLst>
                <a:rect l="T12" t="T13" r="T14" b="T15"/>
                <a:pathLst>
                  <a:path w="176" h="255">
                    <a:moveTo>
                      <a:pt x="59" y="0"/>
                    </a:moveTo>
                    <a:lnTo>
                      <a:pt x="0" y="255"/>
                    </a:lnTo>
                    <a:lnTo>
                      <a:pt x="176" y="82"/>
                    </a:lnTo>
                    <a:lnTo>
                      <a:pt x="59" y="0"/>
                    </a:lnTo>
                    <a:close/>
                  </a:path>
                </a:pathLst>
              </a:custGeom>
              <a:solidFill>
                <a:srgbClr val="FF0000"/>
              </a:solidFill>
              <a:ln w="9525">
                <a:noFill/>
                <a:round/>
                <a:headEnd/>
                <a:tailEnd/>
              </a:ln>
            </p:spPr>
            <p:txBody>
              <a:bodyPr/>
              <a:lstStyle/>
              <a:p>
                <a:endParaRPr lang="de-DE" sz="2000"/>
              </a:p>
            </p:txBody>
          </p:sp>
        </p:grpSp>
        <p:grpSp>
          <p:nvGrpSpPr>
            <p:cNvPr id="78970" name="Group 216"/>
            <p:cNvGrpSpPr>
              <a:grpSpLocks/>
            </p:cNvGrpSpPr>
            <p:nvPr/>
          </p:nvGrpSpPr>
          <p:grpSpPr bwMode="auto">
            <a:xfrm>
              <a:off x="7122556" y="3917367"/>
              <a:ext cx="338738" cy="325168"/>
              <a:chOff x="3717" y="1748"/>
              <a:chExt cx="178" cy="224"/>
            </a:xfrm>
          </p:grpSpPr>
          <p:sp>
            <p:nvSpPr>
              <p:cNvPr id="78980" name="Freeform 217"/>
              <p:cNvSpPr>
                <a:spLocks/>
              </p:cNvSpPr>
              <p:nvPr/>
            </p:nvSpPr>
            <p:spPr bwMode="auto">
              <a:xfrm>
                <a:off x="3745" y="1748"/>
                <a:ext cx="150" cy="182"/>
              </a:xfrm>
              <a:custGeom>
                <a:avLst/>
                <a:gdLst>
                  <a:gd name="T0" fmla="*/ 0 w 449"/>
                  <a:gd name="T1" fmla="*/ 0 h 910"/>
                  <a:gd name="T2" fmla="*/ 0 w 449"/>
                  <a:gd name="T3" fmla="*/ 0 h 910"/>
                  <a:gd name="T4" fmla="*/ 0 w 449"/>
                  <a:gd name="T5" fmla="*/ 0 h 910"/>
                  <a:gd name="T6" fmla="*/ 0 w 449"/>
                  <a:gd name="T7" fmla="*/ 0 h 910"/>
                  <a:gd name="T8" fmla="*/ 0 w 449"/>
                  <a:gd name="T9" fmla="*/ 0 h 910"/>
                  <a:gd name="T10" fmla="*/ 0 60000 65536"/>
                  <a:gd name="T11" fmla="*/ 0 60000 65536"/>
                  <a:gd name="T12" fmla="*/ 0 60000 65536"/>
                  <a:gd name="T13" fmla="*/ 0 60000 65536"/>
                  <a:gd name="T14" fmla="*/ 0 60000 65536"/>
                  <a:gd name="T15" fmla="*/ 0 w 449"/>
                  <a:gd name="T16" fmla="*/ 0 h 910"/>
                  <a:gd name="T17" fmla="*/ 449 w 449"/>
                  <a:gd name="T18" fmla="*/ 910 h 910"/>
                </a:gdLst>
                <a:ahLst/>
                <a:cxnLst>
                  <a:cxn ang="T10">
                    <a:pos x="T0" y="T1"/>
                  </a:cxn>
                  <a:cxn ang="T11">
                    <a:pos x="T2" y="T3"/>
                  </a:cxn>
                  <a:cxn ang="T12">
                    <a:pos x="T4" y="T5"/>
                  </a:cxn>
                  <a:cxn ang="T13">
                    <a:pos x="T6" y="T7"/>
                  </a:cxn>
                  <a:cxn ang="T14">
                    <a:pos x="T8" y="T9"/>
                  </a:cxn>
                </a:cxnLst>
                <a:rect l="T15" t="T16" r="T17" b="T18"/>
                <a:pathLst>
                  <a:path w="449" h="910">
                    <a:moveTo>
                      <a:pt x="449" y="18"/>
                    </a:moveTo>
                    <a:lnTo>
                      <a:pt x="419" y="0"/>
                    </a:lnTo>
                    <a:lnTo>
                      <a:pt x="0" y="891"/>
                    </a:lnTo>
                    <a:lnTo>
                      <a:pt x="31" y="910"/>
                    </a:lnTo>
                    <a:lnTo>
                      <a:pt x="449" y="18"/>
                    </a:lnTo>
                    <a:close/>
                  </a:path>
                </a:pathLst>
              </a:custGeom>
              <a:solidFill>
                <a:srgbClr val="FF0000"/>
              </a:solidFill>
              <a:ln w="9525">
                <a:noFill/>
                <a:round/>
                <a:headEnd/>
                <a:tailEnd/>
              </a:ln>
            </p:spPr>
            <p:txBody>
              <a:bodyPr/>
              <a:lstStyle/>
              <a:p>
                <a:endParaRPr lang="de-DE" sz="2000"/>
              </a:p>
            </p:txBody>
          </p:sp>
          <p:sp>
            <p:nvSpPr>
              <p:cNvPr id="78981" name="Freeform 218"/>
              <p:cNvSpPr>
                <a:spLocks/>
              </p:cNvSpPr>
              <p:nvPr/>
            </p:nvSpPr>
            <p:spPr bwMode="auto">
              <a:xfrm>
                <a:off x="3717" y="1920"/>
                <a:ext cx="54" cy="52"/>
              </a:xfrm>
              <a:custGeom>
                <a:avLst/>
                <a:gdLst>
                  <a:gd name="T0" fmla="*/ 0 w 164"/>
                  <a:gd name="T1" fmla="*/ 0 h 260"/>
                  <a:gd name="T2" fmla="*/ 0 w 164"/>
                  <a:gd name="T3" fmla="*/ 0 h 260"/>
                  <a:gd name="T4" fmla="*/ 0 w 164"/>
                  <a:gd name="T5" fmla="*/ 0 h 260"/>
                  <a:gd name="T6" fmla="*/ 0 w 164"/>
                  <a:gd name="T7" fmla="*/ 0 h 260"/>
                  <a:gd name="T8" fmla="*/ 0 60000 65536"/>
                  <a:gd name="T9" fmla="*/ 0 60000 65536"/>
                  <a:gd name="T10" fmla="*/ 0 60000 65536"/>
                  <a:gd name="T11" fmla="*/ 0 60000 65536"/>
                  <a:gd name="T12" fmla="*/ 0 w 164"/>
                  <a:gd name="T13" fmla="*/ 0 h 260"/>
                  <a:gd name="T14" fmla="*/ 164 w 164"/>
                  <a:gd name="T15" fmla="*/ 260 h 260"/>
                </a:gdLst>
                <a:ahLst/>
                <a:cxnLst>
                  <a:cxn ang="T8">
                    <a:pos x="T0" y="T1"/>
                  </a:cxn>
                  <a:cxn ang="T9">
                    <a:pos x="T2" y="T3"/>
                  </a:cxn>
                  <a:cxn ang="T10">
                    <a:pos x="T4" y="T5"/>
                  </a:cxn>
                  <a:cxn ang="T11">
                    <a:pos x="T6" y="T7"/>
                  </a:cxn>
                </a:cxnLst>
                <a:rect l="T12" t="T13" r="T14" b="T15"/>
                <a:pathLst>
                  <a:path w="164" h="260">
                    <a:moveTo>
                      <a:pt x="42" y="0"/>
                    </a:moveTo>
                    <a:lnTo>
                      <a:pt x="0" y="260"/>
                    </a:lnTo>
                    <a:lnTo>
                      <a:pt x="164" y="72"/>
                    </a:lnTo>
                    <a:lnTo>
                      <a:pt x="42" y="0"/>
                    </a:lnTo>
                    <a:close/>
                  </a:path>
                </a:pathLst>
              </a:custGeom>
              <a:solidFill>
                <a:srgbClr val="FF0000"/>
              </a:solidFill>
              <a:ln w="9525">
                <a:noFill/>
                <a:round/>
                <a:headEnd/>
                <a:tailEnd/>
              </a:ln>
            </p:spPr>
            <p:txBody>
              <a:bodyPr/>
              <a:lstStyle/>
              <a:p>
                <a:endParaRPr lang="de-DE" sz="2000"/>
              </a:p>
            </p:txBody>
          </p:sp>
        </p:grpSp>
        <p:grpSp>
          <p:nvGrpSpPr>
            <p:cNvPr id="78971" name="Group 219"/>
            <p:cNvGrpSpPr>
              <a:grpSpLocks/>
            </p:cNvGrpSpPr>
            <p:nvPr/>
          </p:nvGrpSpPr>
          <p:grpSpPr bwMode="auto">
            <a:xfrm>
              <a:off x="7122535" y="3917367"/>
              <a:ext cx="338737" cy="393395"/>
              <a:chOff x="3717" y="1748"/>
              <a:chExt cx="178" cy="271"/>
            </a:xfrm>
          </p:grpSpPr>
          <p:sp>
            <p:nvSpPr>
              <p:cNvPr id="78978" name="Freeform 220"/>
              <p:cNvSpPr>
                <a:spLocks/>
              </p:cNvSpPr>
              <p:nvPr/>
            </p:nvSpPr>
            <p:spPr bwMode="auto">
              <a:xfrm>
                <a:off x="3741" y="1748"/>
                <a:ext cx="154" cy="227"/>
              </a:xfrm>
              <a:custGeom>
                <a:avLst/>
                <a:gdLst>
                  <a:gd name="T0" fmla="*/ 0 w 462"/>
                  <a:gd name="T1" fmla="*/ 0 h 1133"/>
                  <a:gd name="T2" fmla="*/ 0 w 462"/>
                  <a:gd name="T3" fmla="*/ 0 h 1133"/>
                  <a:gd name="T4" fmla="*/ 0 w 462"/>
                  <a:gd name="T5" fmla="*/ 0 h 1133"/>
                  <a:gd name="T6" fmla="*/ 0 w 462"/>
                  <a:gd name="T7" fmla="*/ 0 h 1133"/>
                  <a:gd name="T8" fmla="*/ 0 w 462"/>
                  <a:gd name="T9" fmla="*/ 0 h 1133"/>
                  <a:gd name="T10" fmla="*/ 0 60000 65536"/>
                  <a:gd name="T11" fmla="*/ 0 60000 65536"/>
                  <a:gd name="T12" fmla="*/ 0 60000 65536"/>
                  <a:gd name="T13" fmla="*/ 0 60000 65536"/>
                  <a:gd name="T14" fmla="*/ 0 60000 65536"/>
                  <a:gd name="T15" fmla="*/ 0 w 462"/>
                  <a:gd name="T16" fmla="*/ 0 h 1133"/>
                  <a:gd name="T17" fmla="*/ 462 w 462"/>
                  <a:gd name="T18" fmla="*/ 1133 h 1133"/>
                </a:gdLst>
                <a:ahLst/>
                <a:cxnLst>
                  <a:cxn ang="T10">
                    <a:pos x="T0" y="T1"/>
                  </a:cxn>
                  <a:cxn ang="T11">
                    <a:pos x="T2" y="T3"/>
                  </a:cxn>
                  <a:cxn ang="T12">
                    <a:pos x="T4" y="T5"/>
                  </a:cxn>
                  <a:cxn ang="T13">
                    <a:pos x="T6" y="T7"/>
                  </a:cxn>
                  <a:cxn ang="T14">
                    <a:pos x="T8" y="T9"/>
                  </a:cxn>
                </a:cxnLst>
                <a:rect l="T15" t="T16" r="T17" b="T18"/>
                <a:pathLst>
                  <a:path w="462" h="1133">
                    <a:moveTo>
                      <a:pt x="462" y="16"/>
                    </a:moveTo>
                    <a:lnTo>
                      <a:pt x="431" y="0"/>
                    </a:lnTo>
                    <a:lnTo>
                      <a:pt x="0" y="1117"/>
                    </a:lnTo>
                    <a:lnTo>
                      <a:pt x="32" y="1133"/>
                    </a:lnTo>
                    <a:lnTo>
                      <a:pt x="462" y="16"/>
                    </a:lnTo>
                    <a:close/>
                  </a:path>
                </a:pathLst>
              </a:custGeom>
              <a:solidFill>
                <a:srgbClr val="FF0000"/>
              </a:solidFill>
              <a:ln w="9525">
                <a:noFill/>
                <a:round/>
                <a:headEnd/>
                <a:tailEnd/>
              </a:ln>
            </p:spPr>
            <p:txBody>
              <a:bodyPr/>
              <a:lstStyle/>
              <a:p>
                <a:endParaRPr lang="de-DE" sz="2000"/>
              </a:p>
            </p:txBody>
          </p:sp>
          <p:sp>
            <p:nvSpPr>
              <p:cNvPr id="78979" name="Freeform 221"/>
              <p:cNvSpPr>
                <a:spLocks/>
              </p:cNvSpPr>
              <p:nvPr/>
            </p:nvSpPr>
            <p:spPr bwMode="auto">
              <a:xfrm>
                <a:off x="3717" y="1966"/>
                <a:ext cx="51" cy="53"/>
              </a:xfrm>
              <a:custGeom>
                <a:avLst/>
                <a:gdLst>
                  <a:gd name="T0" fmla="*/ 0 w 153"/>
                  <a:gd name="T1" fmla="*/ 0 h 262"/>
                  <a:gd name="T2" fmla="*/ 0 w 153"/>
                  <a:gd name="T3" fmla="*/ 0 h 262"/>
                  <a:gd name="T4" fmla="*/ 0 w 153"/>
                  <a:gd name="T5" fmla="*/ 0 h 262"/>
                  <a:gd name="T6" fmla="*/ 0 w 153"/>
                  <a:gd name="T7" fmla="*/ 0 h 262"/>
                  <a:gd name="T8" fmla="*/ 0 60000 65536"/>
                  <a:gd name="T9" fmla="*/ 0 60000 65536"/>
                  <a:gd name="T10" fmla="*/ 0 60000 65536"/>
                  <a:gd name="T11" fmla="*/ 0 60000 65536"/>
                  <a:gd name="T12" fmla="*/ 0 w 153"/>
                  <a:gd name="T13" fmla="*/ 0 h 262"/>
                  <a:gd name="T14" fmla="*/ 153 w 153"/>
                  <a:gd name="T15" fmla="*/ 262 h 262"/>
                </a:gdLst>
                <a:ahLst/>
                <a:cxnLst>
                  <a:cxn ang="T8">
                    <a:pos x="T0" y="T1"/>
                  </a:cxn>
                  <a:cxn ang="T9">
                    <a:pos x="T2" y="T3"/>
                  </a:cxn>
                  <a:cxn ang="T10">
                    <a:pos x="T4" y="T5"/>
                  </a:cxn>
                  <a:cxn ang="T11">
                    <a:pos x="T6" y="T7"/>
                  </a:cxn>
                </a:cxnLst>
                <a:rect l="T12" t="T13" r="T14" b="T15"/>
                <a:pathLst>
                  <a:path w="153" h="262">
                    <a:moveTo>
                      <a:pt x="26" y="0"/>
                    </a:moveTo>
                    <a:lnTo>
                      <a:pt x="0" y="262"/>
                    </a:lnTo>
                    <a:lnTo>
                      <a:pt x="153" y="62"/>
                    </a:lnTo>
                    <a:lnTo>
                      <a:pt x="26" y="0"/>
                    </a:lnTo>
                    <a:close/>
                  </a:path>
                </a:pathLst>
              </a:custGeom>
              <a:solidFill>
                <a:srgbClr val="FF0000"/>
              </a:solidFill>
              <a:ln w="9525">
                <a:noFill/>
                <a:round/>
                <a:headEnd/>
                <a:tailEnd/>
              </a:ln>
            </p:spPr>
            <p:txBody>
              <a:bodyPr/>
              <a:lstStyle/>
              <a:p>
                <a:endParaRPr lang="de-DE" sz="2000"/>
              </a:p>
            </p:txBody>
          </p:sp>
        </p:grpSp>
        <p:grpSp>
          <p:nvGrpSpPr>
            <p:cNvPr id="78972" name="Group 222"/>
            <p:cNvGrpSpPr>
              <a:grpSpLocks/>
            </p:cNvGrpSpPr>
            <p:nvPr/>
          </p:nvGrpSpPr>
          <p:grpSpPr bwMode="auto">
            <a:xfrm>
              <a:off x="7122535" y="3899947"/>
              <a:ext cx="338737" cy="547269"/>
              <a:chOff x="3717" y="1736"/>
              <a:chExt cx="178" cy="377"/>
            </a:xfrm>
          </p:grpSpPr>
          <p:sp>
            <p:nvSpPr>
              <p:cNvPr id="78976" name="Freeform 223"/>
              <p:cNvSpPr>
                <a:spLocks/>
              </p:cNvSpPr>
              <p:nvPr/>
            </p:nvSpPr>
            <p:spPr bwMode="auto">
              <a:xfrm>
                <a:off x="3734" y="1736"/>
                <a:ext cx="161" cy="330"/>
              </a:xfrm>
              <a:custGeom>
                <a:avLst/>
                <a:gdLst>
                  <a:gd name="T0" fmla="*/ 0 w 485"/>
                  <a:gd name="T1" fmla="*/ 0 h 1647"/>
                  <a:gd name="T2" fmla="*/ 0 w 485"/>
                  <a:gd name="T3" fmla="*/ 0 h 1647"/>
                  <a:gd name="T4" fmla="*/ 0 w 485"/>
                  <a:gd name="T5" fmla="*/ 0 h 1647"/>
                  <a:gd name="T6" fmla="*/ 0 w 485"/>
                  <a:gd name="T7" fmla="*/ 0 h 1647"/>
                  <a:gd name="T8" fmla="*/ 0 w 485"/>
                  <a:gd name="T9" fmla="*/ 0 h 1647"/>
                  <a:gd name="T10" fmla="*/ 0 60000 65536"/>
                  <a:gd name="T11" fmla="*/ 0 60000 65536"/>
                  <a:gd name="T12" fmla="*/ 0 60000 65536"/>
                  <a:gd name="T13" fmla="*/ 0 60000 65536"/>
                  <a:gd name="T14" fmla="*/ 0 60000 65536"/>
                  <a:gd name="T15" fmla="*/ 0 w 485"/>
                  <a:gd name="T16" fmla="*/ 0 h 1647"/>
                  <a:gd name="T17" fmla="*/ 485 w 485"/>
                  <a:gd name="T18" fmla="*/ 1647 h 1647"/>
                </a:gdLst>
                <a:ahLst/>
                <a:cxnLst>
                  <a:cxn ang="T10">
                    <a:pos x="T0" y="T1"/>
                  </a:cxn>
                  <a:cxn ang="T11">
                    <a:pos x="T2" y="T3"/>
                  </a:cxn>
                  <a:cxn ang="T12">
                    <a:pos x="T4" y="T5"/>
                  </a:cxn>
                  <a:cxn ang="T13">
                    <a:pos x="T6" y="T7"/>
                  </a:cxn>
                  <a:cxn ang="T14">
                    <a:pos x="T8" y="T9"/>
                  </a:cxn>
                </a:cxnLst>
                <a:rect l="T15" t="T16" r="T17" b="T18"/>
                <a:pathLst>
                  <a:path w="485" h="1647">
                    <a:moveTo>
                      <a:pt x="485" y="13"/>
                    </a:moveTo>
                    <a:lnTo>
                      <a:pt x="453" y="0"/>
                    </a:lnTo>
                    <a:lnTo>
                      <a:pt x="0" y="1635"/>
                    </a:lnTo>
                    <a:lnTo>
                      <a:pt x="32" y="1647"/>
                    </a:lnTo>
                    <a:lnTo>
                      <a:pt x="485" y="13"/>
                    </a:lnTo>
                    <a:close/>
                  </a:path>
                </a:pathLst>
              </a:custGeom>
              <a:solidFill>
                <a:srgbClr val="FF0000"/>
              </a:solidFill>
              <a:ln w="9525">
                <a:noFill/>
                <a:round/>
                <a:headEnd/>
                <a:tailEnd/>
              </a:ln>
            </p:spPr>
            <p:txBody>
              <a:bodyPr/>
              <a:lstStyle/>
              <a:p>
                <a:endParaRPr lang="de-DE" sz="2000"/>
              </a:p>
            </p:txBody>
          </p:sp>
          <p:sp>
            <p:nvSpPr>
              <p:cNvPr id="78977" name="Freeform 224"/>
              <p:cNvSpPr>
                <a:spLocks/>
              </p:cNvSpPr>
              <p:nvPr/>
            </p:nvSpPr>
            <p:spPr bwMode="auto">
              <a:xfrm>
                <a:off x="3717" y="2060"/>
                <a:ext cx="44" cy="53"/>
              </a:xfrm>
              <a:custGeom>
                <a:avLst/>
                <a:gdLst>
                  <a:gd name="T0" fmla="*/ 0 w 132"/>
                  <a:gd name="T1" fmla="*/ 0 h 265"/>
                  <a:gd name="T2" fmla="*/ 0 w 132"/>
                  <a:gd name="T3" fmla="*/ 0 h 265"/>
                  <a:gd name="T4" fmla="*/ 0 w 132"/>
                  <a:gd name="T5" fmla="*/ 0 h 265"/>
                  <a:gd name="T6" fmla="*/ 0 w 132"/>
                  <a:gd name="T7" fmla="*/ 0 h 265"/>
                  <a:gd name="T8" fmla="*/ 0 60000 65536"/>
                  <a:gd name="T9" fmla="*/ 0 60000 65536"/>
                  <a:gd name="T10" fmla="*/ 0 60000 65536"/>
                  <a:gd name="T11" fmla="*/ 0 60000 65536"/>
                  <a:gd name="T12" fmla="*/ 0 w 132"/>
                  <a:gd name="T13" fmla="*/ 0 h 265"/>
                  <a:gd name="T14" fmla="*/ 132 w 132"/>
                  <a:gd name="T15" fmla="*/ 265 h 265"/>
                </a:gdLst>
                <a:ahLst/>
                <a:cxnLst>
                  <a:cxn ang="T8">
                    <a:pos x="T0" y="T1"/>
                  </a:cxn>
                  <a:cxn ang="T9">
                    <a:pos x="T2" y="T3"/>
                  </a:cxn>
                  <a:cxn ang="T10">
                    <a:pos x="T4" y="T5"/>
                  </a:cxn>
                  <a:cxn ang="T11">
                    <a:pos x="T6" y="T7"/>
                  </a:cxn>
                </a:cxnLst>
                <a:rect l="T12" t="T13" r="T14" b="T15"/>
                <a:pathLst>
                  <a:path w="132" h="265">
                    <a:moveTo>
                      <a:pt x="1" y="0"/>
                    </a:moveTo>
                    <a:lnTo>
                      <a:pt x="0" y="265"/>
                    </a:lnTo>
                    <a:lnTo>
                      <a:pt x="132" y="46"/>
                    </a:lnTo>
                    <a:lnTo>
                      <a:pt x="1" y="0"/>
                    </a:lnTo>
                    <a:close/>
                  </a:path>
                </a:pathLst>
              </a:custGeom>
              <a:solidFill>
                <a:srgbClr val="FF0000"/>
              </a:solidFill>
              <a:ln w="9525">
                <a:noFill/>
                <a:round/>
                <a:headEnd/>
                <a:tailEnd/>
              </a:ln>
            </p:spPr>
            <p:txBody>
              <a:bodyPr/>
              <a:lstStyle/>
              <a:p>
                <a:endParaRPr lang="de-DE" sz="2000"/>
              </a:p>
            </p:txBody>
          </p:sp>
        </p:grpSp>
        <p:grpSp>
          <p:nvGrpSpPr>
            <p:cNvPr id="78973" name="Group 225"/>
            <p:cNvGrpSpPr>
              <a:grpSpLocks/>
            </p:cNvGrpSpPr>
            <p:nvPr/>
          </p:nvGrpSpPr>
          <p:grpSpPr bwMode="auto">
            <a:xfrm>
              <a:off x="7116826" y="3917367"/>
              <a:ext cx="344446" cy="631464"/>
              <a:chOff x="3714" y="1748"/>
              <a:chExt cx="181" cy="435"/>
            </a:xfrm>
          </p:grpSpPr>
          <p:sp>
            <p:nvSpPr>
              <p:cNvPr id="78974" name="Freeform 226"/>
              <p:cNvSpPr>
                <a:spLocks/>
              </p:cNvSpPr>
              <p:nvPr/>
            </p:nvSpPr>
            <p:spPr bwMode="auto">
              <a:xfrm>
                <a:off x="3731" y="1748"/>
                <a:ext cx="164" cy="387"/>
              </a:xfrm>
              <a:custGeom>
                <a:avLst/>
                <a:gdLst>
                  <a:gd name="T0" fmla="*/ 0 w 494"/>
                  <a:gd name="T1" fmla="*/ 0 h 1935"/>
                  <a:gd name="T2" fmla="*/ 0 w 494"/>
                  <a:gd name="T3" fmla="*/ 0 h 1935"/>
                  <a:gd name="T4" fmla="*/ 0 w 494"/>
                  <a:gd name="T5" fmla="*/ 0 h 1935"/>
                  <a:gd name="T6" fmla="*/ 0 w 494"/>
                  <a:gd name="T7" fmla="*/ 0 h 1935"/>
                  <a:gd name="T8" fmla="*/ 0 w 494"/>
                  <a:gd name="T9" fmla="*/ 0 h 1935"/>
                  <a:gd name="T10" fmla="*/ 0 60000 65536"/>
                  <a:gd name="T11" fmla="*/ 0 60000 65536"/>
                  <a:gd name="T12" fmla="*/ 0 60000 65536"/>
                  <a:gd name="T13" fmla="*/ 0 60000 65536"/>
                  <a:gd name="T14" fmla="*/ 0 60000 65536"/>
                  <a:gd name="T15" fmla="*/ 0 w 494"/>
                  <a:gd name="T16" fmla="*/ 0 h 1935"/>
                  <a:gd name="T17" fmla="*/ 494 w 494"/>
                  <a:gd name="T18" fmla="*/ 1935 h 1935"/>
                </a:gdLst>
                <a:ahLst/>
                <a:cxnLst>
                  <a:cxn ang="T10">
                    <a:pos x="T0" y="T1"/>
                  </a:cxn>
                  <a:cxn ang="T11">
                    <a:pos x="T2" y="T3"/>
                  </a:cxn>
                  <a:cxn ang="T12">
                    <a:pos x="T4" y="T5"/>
                  </a:cxn>
                  <a:cxn ang="T13">
                    <a:pos x="T6" y="T7"/>
                  </a:cxn>
                  <a:cxn ang="T14">
                    <a:pos x="T8" y="T9"/>
                  </a:cxn>
                </a:cxnLst>
                <a:rect l="T15" t="T16" r="T17" b="T18"/>
                <a:pathLst>
                  <a:path w="494" h="1935">
                    <a:moveTo>
                      <a:pt x="494" y="10"/>
                    </a:moveTo>
                    <a:lnTo>
                      <a:pt x="462" y="0"/>
                    </a:lnTo>
                    <a:lnTo>
                      <a:pt x="0" y="1925"/>
                    </a:lnTo>
                    <a:lnTo>
                      <a:pt x="32" y="1935"/>
                    </a:lnTo>
                    <a:lnTo>
                      <a:pt x="494" y="10"/>
                    </a:lnTo>
                    <a:close/>
                  </a:path>
                </a:pathLst>
              </a:custGeom>
              <a:solidFill>
                <a:srgbClr val="FF0000"/>
              </a:solidFill>
              <a:ln w="9525">
                <a:noFill/>
                <a:round/>
                <a:headEnd/>
                <a:tailEnd/>
              </a:ln>
            </p:spPr>
            <p:txBody>
              <a:bodyPr/>
              <a:lstStyle/>
              <a:p>
                <a:endParaRPr lang="de-DE" sz="2000"/>
              </a:p>
            </p:txBody>
          </p:sp>
          <p:sp>
            <p:nvSpPr>
              <p:cNvPr id="78975" name="Freeform 227"/>
              <p:cNvSpPr>
                <a:spLocks/>
              </p:cNvSpPr>
              <p:nvPr/>
            </p:nvSpPr>
            <p:spPr bwMode="auto">
              <a:xfrm>
                <a:off x="3714" y="2130"/>
                <a:ext cx="44" cy="53"/>
              </a:xfrm>
              <a:custGeom>
                <a:avLst/>
                <a:gdLst>
                  <a:gd name="T0" fmla="*/ 0 w 133"/>
                  <a:gd name="T1" fmla="*/ 0 h 265"/>
                  <a:gd name="T2" fmla="*/ 0 w 133"/>
                  <a:gd name="T3" fmla="*/ 0 h 265"/>
                  <a:gd name="T4" fmla="*/ 0 w 133"/>
                  <a:gd name="T5" fmla="*/ 0 h 265"/>
                  <a:gd name="T6" fmla="*/ 0 w 133"/>
                  <a:gd name="T7" fmla="*/ 0 h 265"/>
                  <a:gd name="T8" fmla="*/ 0 60000 65536"/>
                  <a:gd name="T9" fmla="*/ 0 60000 65536"/>
                  <a:gd name="T10" fmla="*/ 0 60000 65536"/>
                  <a:gd name="T11" fmla="*/ 0 60000 65536"/>
                  <a:gd name="T12" fmla="*/ 0 w 133"/>
                  <a:gd name="T13" fmla="*/ 0 h 265"/>
                  <a:gd name="T14" fmla="*/ 133 w 133"/>
                  <a:gd name="T15" fmla="*/ 265 h 265"/>
                </a:gdLst>
                <a:ahLst/>
                <a:cxnLst>
                  <a:cxn ang="T8">
                    <a:pos x="T0" y="T1"/>
                  </a:cxn>
                  <a:cxn ang="T9">
                    <a:pos x="T2" y="T3"/>
                  </a:cxn>
                  <a:cxn ang="T10">
                    <a:pos x="T4" y="T5"/>
                  </a:cxn>
                  <a:cxn ang="T11">
                    <a:pos x="T6" y="T7"/>
                  </a:cxn>
                </a:cxnLst>
                <a:rect l="T12" t="T13" r="T14" b="T15"/>
                <a:pathLst>
                  <a:path w="133" h="265">
                    <a:moveTo>
                      <a:pt x="0" y="0"/>
                    </a:moveTo>
                    <a:lnTo>
                      <a:pt x="9" y="265"/>
                    </a:lnTo>
                    <a:lnTo>
                      <a:pt x="133" y="42"/>
                    </a:lnTo>
                    <a:lnTo>
                      <a:pt x="0" y="0"/>
                    </a:lnTo>
                    <a:close/>
                  </a:path>
                </a:pathLst>
              </a:custGeom>
              <a:solidFill>
                <a:srgbClr val="FF0000"/>
              </a:solidFill>
              <a:ln w="9525">
                <a:noFill/>
                <a:round/>
                <a:headEnd/>
                <a:tailEnd/>
              </a:ln>
            </p:spPr>
            <p:txBody>
              <a:bodyPr/>
              <a:lstStyle/>
              <a:p>
                <a:endParaRPr lang="de-DE" sz="2000"/>
              </a:p>
            </p:txBody>
          </p:sp>
        </p:grpSp>
      </p:grpSp>
      <p:sp>
        <p:nvSpPr>
          <p:cNvPr id="78893" name="CasellaDiTesto 227"/>
          <p:cNvSpPr txBox="1">
            <a:spLocks noChangeArrowheads="1"/>
          </p:cNvSpPr>
          <p:nvPr/>
        </p:nvSpPr>
        <p:spPr bwMode="auto">
          <a:xfrm>
            <a:off x="7358063" y="2827338"/>
            <a:ext cx="1357312" cy="261937"/>
          </a:xfrm>
          <a:prstGeom prst="rect">
            <a:avLst/>
          </a:prstGeom>
          <a:noFill/>
          <a:ln w="9525">
            <a:noFill/>
            <a:miter lim="800000"/>
            <a:headEnd/>
            <a:tailEnd/>
          </a:ln>
        </p:spPr>
        <p:txBody>
          <a:bodyPr>
            <a:spAutoFit/>
          </a:bodyPr>
          <a:lstStyle/>
          <a:p>
            <a:r>
              <a:rPr lang="it-IT" sz="1100">
                <a:solidFill>
                  <a:srgbClr val="0000FF"/>
                </a:solidFill>
                <a:latin typeface="Constantia" pitchFamily="18" charset="0"/>
              </a:rPr>
              <a:t>Band mixing</a:t>
            </a:r>
          </a:p>
        </p:txBody>
      </p:sp>
      <p:sp>
        <p:nvSpPr>
          <p:cNvPr id="78894" name="CasellaDiTesto 228"/>
          <p:cNvSpPr txBox="1">
            <a:spLocks noChangeArrowheads="1"/>
          </p:cNvSpPr>
          <p:nvPr/>
        </p:nvSpPr>
        <p:spPr bwMode="auto">
          <a:xfrm>
            <a:off x="7215188" y="4214813"/>
            <a:ext cx="1785937" cy="1938337"/>
          </a:xfrm>
          <a:prstGeom prst="rect">
            <a:avLst/>
          </a:prstGeom>
          <a:noFill/>
          <a:ln w="9525">
            <a:noFill/>
            <a:miter lim="800000"/>
            <a:headEnd/>
            <a:tailEnd/>
          </a:ln>
        </p:spPr>
        <p:txBody>
          <a:bodyPr anchor="ctr">
            <a:spAutoFit/>
          </a:bodyPr>
          <a:lstStyle/>
          <a:p>
            <a:r>
              <a:rPr lang="en-US" sz="2000">
                <a:latin typeface="Constantia" pitchFamily="18" charset="0"/>
              </a:rPr>
              <a:t>focus on the connection between chaotic and ordered regime</a:t>
            </a:r>
          </a:p>
        </p:txBody>
      </p:sp>
      <p:sp>
        <p:nvSpPr>
          <p:cNvPr id="205" name="Freccia in giù 229"/>
          <p:cNvSpPr/>
          <p:nvPr/>
        </p:nvSpPr>
        <p:spPr>
          <a:xfrm rot="6763003">
            <a:off x="6981825" y="3554413"/>
            <a:ext cx="236537" cy="88423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sz="1600"/>
          </a:p>
        </p:txBody>
      </p:sp>
      <p:pic>
        <p:nvPicPr>
          <p:cNvPr id="78896" name="Immagine 21" descr="7Agata-Elena-ASM.png"/>
          <p:cNvPicPr>
            <a:picLocks noChangeAspect="1" noChangeArrowheads="1"/>
          </p:cNvPicPr>
          <p:nvPr/>
        </p:nvPicPr>
        <p:blipFill>
          <a:blip r:embed="rId4">
            <a:grayscl/>
          </a:blip>
          <a:srcRect l="6876" r="19257"/>
          <a:stretch>
            <a:fillRect/>
          </a:stretch>
        </p:blipFill>
        <p:spPr bwMode="auto">
          <a:xfrm>
            <a:off x="357188" y="4175125"/>
            <a:ext cx="2714625" cy="1974850"/>
          </a:xfrm>
          <a:prstGeom prst="rect">
            <a:avLst/>
          </a:prstGeom>
          <a:noFill/>
          <a:ln w="9525">
            <a:noFill/>
            <a:miter lim="800000"/>
            <a:headEnd/>
            <a:tailEnd/>
          </a:ln>
        </p:spPr>
      </p:pic>
      <p:sp>
        <p:nvSpPr>
          <p:cNvPr id="175" name="Rectangle 13"/>
          <p:cNvSpPr>
            <a:spLocks noChangeArrowheads="1"/>
          </p:cNvSpPr>
          <p:nvPr/>
        </p:nvSpPr>
        <p:spPr bwMode="auto">
          <a:xfrm>
            <a:off x="2357438" y="3571875"/>
            <a:ext cx="539750" cy="641350"/>
          </a:xfrm>
          <a:prstGeom prst="rect">
            <a:avLst/>
          </a:prstGeom>
          <a:noFill/>
          <a:ln w="6350" algn="ctr">
            <a:noFill/>
            <a:miter lim="800000"/>
            <a:headEnd/>
            <a:tailEnd/>
          </a:ln>
          <a:effectLst/>
        </p:spPr>
        <p:txBody>
          <a:bodyPr wrap="none" lIns="90000" tIns="46800" rIns="90000" bIns="46800">
            <a:spAutoFit/>
          </a:bodyPr>
          <a:lstStyle/>
          <a:p>
            <a:pPr marL="342900" indent="-342900" algn="l">
              <a:spcBef>
                <a:spcPct val="20000"/>
              </a:spcBef>
              <a:defRPr/>
            </a:pPr>
            <a:r>
              <a:rPr lang="en-GB" sz="3600" b="1" dirty="0">
                <a:solidFill>
                  <a:srgbClr val="FF0000"/>
                </a:solidFill>
                <a:effectLst>
                  <a:outerShdw blurRad="38100" dist="38100" dir="2700000" algn="tl">
                    <a:srgbClr val="C0C0C0"/>
                  </a:outerShdw>
                </a:effectLst>
                <a:latin typeface="Wingdings" pitchFamily="2" charset="2"/>
              </a:rPr>
              <a:t>ü</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66700" y="38100"/>
            <a:ext cx="8724900" cy="1028700"/>
          </a:xfrm>
        </p:spPr>
        <p:txBody>
          <a:bodyPr/>
          <a:lstStyle/>
          <a:p>
            <a:r>
              <a:rPr lang="en-US" sz="4000" smtClean="0">
                <a:solidFill>
                  <a:srgbClr val="0033CC"/>
                </a:solidFill>
                <a:latin typeface="Arial" pitchFamily="34" charset="0"/>
                <a:cs typeface="Arial" pitchFamily="34" charset="0"/>
              </a:rPr>
              <a:t>Experiments approved/performed</a:t>
            </a:r>
          </a:p>
        </p:txBody>
      </p:sp>
      <p:sp>
        <p:nvSpPr>
          <p:cNvPr id="237571" name="Rectangle 3"/>
          <p:cNvSpPr>
            <a:spLocks noGrp="1" noChangeArrowheads="1"/>
          </p:cNvSpPr>
          <p:nvPr>
            <p:ph type="body" idx="1"/>
          </p:nvPr>
        </p:nvSpPr>
        <p:spPr>
          <a:xfrm>
            <a:off x="250825" y="1168400"/>
            <a:ext cx="8642350" cy="4832350"/>
          </a:xfrm>
        </p:spPr>
        <p:txBody>
          <a:bodyPr>
            <a:spAutoFit/>
          </a:bodyPr>
          <a:lstStyle/>
          <a:p>
            <a:pPr>
              <a:defRPr/>
            </a:pPr>
            <a:r>
              <a:rPr lang="en-US" sz="2000" dirty="0">
                <a:solidFill>
                  <a:srgbClr val="0033CC"/>
                </a:solidFill>
                <a:latin typeface="Arial" pitchFamily="34" charset="0"/>
                <a:cs typeface="Arial" pitchFamily="34" charset="0"/>
                <a:sym typeface="Wingdings" pitchFamily="2" charset="2"/>
              </a:rPr>
              <a:t>Coulomb Excitation of the Presumably Super-Deformed Band in </a:t>
            </a:r>
            <a:r>
              <a:rPr lang="en-US" sz="2000" baseline="30000" dirty="0">
                <a:solidFill>
                  <a:srgbClr val="0033CC"/>
                </a:solidFill>
                <a:latin typeface="Arial" pitchFamily="34" charset="0"/>
                <a:cs typeface="Arial" pitchFamily="34" charset="0"/>
                <a:sym typeface="Wingdings" pitchFamily="2" charset="2"/>
              </a:rPr>
              <a:t>42</a:t>
            </a:r>
            <a:r>
              <a:rPr lang="en-US" sz="2000" dirty="0">
                <a:solidFill>
                  <a:srgbClr val="0033CC"/>
                </a:solidFill>
                <a:latin typeface="Arial" pitchFamily="34" charset="0"/>
                <a:cs typeface="Arial" pitchFamily="34" charset="0"/>
                <a:sym typeface="Wingdings" pitchFamily="2" charset="2"/>
              </a:rPr>
              <a:t>Ca (</a:t>
            </a:r>
            <a:r>
              <a:rPr lang="en-US" sz="2000" dirty="0" err="1">
                <a:solidFill>
                  <a:srgbClr val="0033CC"/>
                </a:solidFill>
                <a:latin typeface="Arial" pitchFamily="34" charset="0"/>
                <a:cs typeface="Arial" pitchFamily="34" charset="0"/>
                <a:sym typeface="Wingdings" pitchFamily="2" charset="2"/>
              </a:rPr>
              <a:t>A.Maj</a:t>
            </a:r>
            <a:r>
              <a:rPr lang="en-US" sz="2000" dirty="0">
                <a:solidFill>
                  <a:srgbClr val="0033CC"/>
                </a:solidFill>
                <a:latin typeface="Arial" pitchFamily="34" charset="0"/>
                <a:cs typeface="Arial" pitchFamily="34" charset="0"/>
                <a:sym typeface="Wingdings" pitchFamily="2" charset="2"/>
              </a:rPr>
              <a:t>, </a:t>
            </a:r>
            <a:r>
              <a:rPr lang="en-US" sz="2000" dirty="0" err="1">
                <a:solidFill>
                  <a:srgbClr val="0033CC"/>
                </a:solidFill>
                <a:latin typeface="Arial" pitchFamily="34" charset="0"/>
                <a:cs typeface="Arial" pitchFamily="34" charset="0"/>
                <a:sym typeface="Wingdings" pitchFamily="2" charset="2"/>
              </a:rPr>
              <a:t>F.Azaiez</a:t>
            </a:r>
            <a:r>
              <a:rPr lang="en-US" sz="2000" dirty="0">
                <a:solidFill>
                  <a:srgbClr val="0033CC"/>
                </a:solidFill>
                <a:latin typeface="Arial" pitchFamily="34" charset="0"/>
                <a:cs typeface="Arial" pitchFamily="34" charset="0"/>
                <a:sym typeface="Wingdings" pitchFamily="2" charset="2"/>
              </a:rPr>
              <a:t>, P.</a:t>
            </a:r>
            <a:r>
              <a:rPr lang="en-GB" sz="2000" dirty="0" err="1">
                <a:solidFill>
                  <a:srgbClr val="0033CC"/>
                </a:solidFill>
                <a:latin typeface="Arial" pitchFamily="34" charset="0"/>
                <a:cs typeface="Arial" pitchFamily="34" charset="0"/>
              </a:rPr>
              <a:t>Napiórkowski</a:t>
            </a:r>
            <a:r>
              <a:rPr lang="en-US" sz="2000" dirty="0">
                <a:solidFill>
                  <a:srgbClr val="0033CC"/>
                </a:solidFill>
                <a:latin typeface="Arial" pitchFamily="34" charset="0"/>
                <a:cs typeface="Arial" pitchFamily="34" charset="0"/>
                <a:sym typeface="Wingdings" pitchFamily="2" charset="2"/>
              </a:rPr>
              <a:t>)</a:t>
            </a:r>
          </a:p>
          <a:p>
            <a:pPr>
              <a:defRPr/>
            </a:pPr>
            <a:r>
              <a:rPr lang="en-US" sz="2000" dirty="0" smtClean="0">
                <a:solidFill>
                  <a:schemeClr val="bg2">
                    <a:lumMod val="50000"/>
                  </a:schemeClr>
                </a:solidFill>
                <a:latin typeface="Arial" pitchFamily="34" charset="0"/>
                <a:cs typeface="Arial" pitchFamily="34" charset="0"/>
                <a:sym typeface="Wingdings" pitchFamily="2" charset="2"/>
              </a:rPr>
              <a:t>Precision lifetime study in the neutron-rich N=84 </a:t>
            </a:r>
            <a:r>
              <a:rPr lang="en-US" sz="2000" dirty="0" err="1" smtClean="0">
                <a:solidFill>
                  <a:schemeClr val="bg2">
                    <a:lumMod val="50000"/>
                  </a:schemeClr>
                </a:solidFill>
                <a:latin typeface="Arial" pitchFamily="34" charset="0"/>
                <a:cs typeface="Arial" pitchFamily="34" charset="0"/>
                <a:sym typeface="Wingdings" pitchFamily="2" charset="2"/>
              </a:rPr>
              <a:t>isotone</a:t>
            </a:r>
            <a:r>
              <a:rPr lang="en-US" sz="2000" dirty="0" smtClean="0">
                <a:solidFill>
                  <a:schemeClr val="bg2">
                    <a:lumMod val="50000"/>
                  </a:schemeClr>
                </a:solidFill>
                <a:latin typeface="Arial" pitchFamily="34" charset="0"/>
                <a:cs typeface="Arial" pitchFamily="34" charset="0"/>
                <a:sym typeface="Wingdings" pitchFamily="2" charset="2"/>
              </a:rPr>
              <a:t> </a:t>
            </a:r>
            <a:r>
              <a:rPr lang="en-US" sz="2000" baseline="30000" dirty="0" smtClean="0">
                <a:solidFill>
                  <a:schemeClr val="bg2">
                    <a:lumMod val="50000"/>
                  </a:schemeClr>
                </a:solidFill>
                <a:latin typeface="Arial" pitchFamily="34" charset="0"/>
                <a:cs typeface="Arial" pitchFamily="34" charset="0"/>
                <a:sym typeface="Wingdings" pitchFamily="2" charset="2"/>
              </a:rPr>
              <a:t>140</a:t>
            </a:r>
            <a:r>
              <a:rPr lang="en-US" sz="2000" dirty="0" smtClean="0">
                <a:solidFill>
                  <a:schemeClr val="bg2">
                    <a:lumMod val="50000"/>
                  </a:schemeClr>
                </a:solidFill>
                <a:latin typeface="Arial" pitchFamily="34" charset="0"/>
                <a:cs typeface="Arial" pitchFamily="34" charset="0"/>
                <a:sym typeface="Wingdings" pitchFamily="2" charset="2"/>
              </a:rPr>
              <a:t>Ba from DSAM measurements following Coulomb-barrier alpha-transfer reactions on a </a:t>
            </a:r>
            <a:r>
              <a:rPr lang="en-US" sz="2000" baseline="30000" dirty="0" smtClean="0">
                <a:solidFill>
                  <a:schemeClr val="bg2">
                    <a:lumMod val="50000"/>
                  </a:schemeClr>
                </a:solidFill>
                <a:latin typeface="Arial" pitchFamily="34" charset="0"/>
                <a:cs typeface="Arial" pitchFamily="34" charset="0"/>
                <a:sym typeface="Wingdings" pitchFamily="2" charset="2"/>
              </a:rPr>
              <a:t>136</a:t>
            </a:r>
            <a:r>
              <a:rPr lang="en-US" sz="2000" dirty="0" smtClean="0">
                <a:solidFill>
                  <a:schemeClr val="bg2">
                    <a:lumMod val="50000"/>
                  </a:schemeClr>
                </a:solidFill>
                <a:latin typeface="Arial" pitchFamily="34" charset="0"/>
                <a:cs typeface="Arial" pitchFamily="34" charset="0"/>
                <a:sym typeface="Wingdings" pitchFamily="2" charset="2"/>
              </a:rPr>
              <a:t>Xe beam (</a:t>
            </a:r>
            <a:r>
              <a:rPr lang="en-US" sz="2000" dirty="0" err="1" smtClean="0">
                <a:solidFill>
                  <a:schemeClr val="bg2">
                    <a:lumMod val="50000"/>
                  </a:schemeClr>
                </a:solidFill>
                <a:latin typeface="Arial" pitchFamily="34" charset="0"/>
                <a:cs typeface="Arial" pitchFamily="34" charset="0"/>
                <a:sym typeface="Wingdings" pitchFamily="2" charset="2"/>
              </a:rPr>
              <a:t>J.Leske</a:t>
            </a:r>
            <a:r>
              <a:rPr lang="en-US" sz="2000" dirty="0" smtClean="0">
                <a:solidFill>
                  <a:schemeClr val="bg2">
                    <a:lumMod val="50000"/>
                  </a:schemeClr>
                </a:solidFill>
                <a:latin typeface="Arial" pitchFamily="34" charset="0"/>
                <a:cs typeface="Arial" pitchFamily="34" charset="0"/>
                <a:sym typeface="Wingdings" pitchFamily="2" charset="2"/>
              </a:rPr>
              <a:t>)</a:t>
            </a:r>
          </a:p>
          <a:p>
            <a:pPr>
              <a:defRPr/>
            </a:pPr>
            <a:r>
              <a:rPr lang="en-US" sz="2000" dirty="0" smtClean="0">
                <a:solidFill>
                  <a:srgbClr val="0033CC"/>
                </a:solidFill>
                <a:latin typeface="Arial" pitchFamily="34" charset="0"/>
                <a:cs typeface="Arial" pitchFamily="34" charset="0"/>
                <a:sym typeface="Wingdings" pitchFamily="2" charset="2"/>
              </a:rPr>
              <a:t>Neutron-rich nuclei in the vicinity of </a:t>
            </a:r>
            <a:r>
              <a:rPr lang="en-US" sz="2000" baseline="30000" dirty="0" smtClean="0">
                <a:solidFill>
                  <a:srgbClr val="0033CC"/>
                </a:solidFill>
                <a:latin typeface="Arial" pitchFamily="34" charset="0"/>
                <a:cs typeface="Arial" pitchFamily="34" charset="0"/>
                <a:sym typeface="Wingdings" pitchFamily="2" charset="2"/>
              </a:rPr>
              <a:t>208</a:t>
            </a:r>
            <a:r>
              <a:rPr lang="en-US" sz="2000" dirty="0" smtClean="0">
                <a:solidFill>
                  <a:srgbClr val="0033CC"/>
                </a:solidFill>
                <a:latin typeface="Arial" pitchFamily="34" charset="0"/>
                <a:cs typeface="Arial" pitchFamily="34" charset="0"/>
                <a:sym typeface="Wingdings" pitchFamily="2" charset="2"/>
              </a:rPr>
              <a:t>Pb (</a:t>
            </a:r>
            <a:r>
              <a:rPr lang="en-US" sz="2000" dirty="0" err="1" smtClean="0">
                <a:solidFill>
                  <a:srgbClr val="0033CC"/>
                </a:solidFill>
                <a:latin typeface="Arial" pitchFamily="34" charset="0"/>
                <a:cs typeface="Arial" pitchFamily="34" charset="0"/>
                <a:sym typeface="Wingdings" pitchFamily="2" charset="2"/>
              </a:rPr>
              <a:t>Zs.Podolyák</a:t>
            </a:r>
            <a:r>
              <a:rPr lang="en-US" sz="2000" dirty="0" smtClean="0">
                <a:solidFill>
                  <a:srgbClr val="0033CC"/>
                </a:solidFill>
                <a:latin typeface="Arial" pitchFamily="34" charset="0"/>
                <a:cs typeface="Arial" pitchFamily="34" charset="0"/>
                <a:sym typeface="Wingdings" pitchFamily="2" charset="2"/>
              </a:rPr>
              <a:t>)</a:t>
            </a:r>
          </a:p>
          <a:p>
            <a:pPr>
              <a:defRPr/>
            </a:pPr>
            <a:r>
              <a:rPr lang="en-US" sz="2000" dirty="0" smtClean="0">
                <a:solidFill>
                  <a:srgbClr val="0033CC"/>
                </a:solidFill>
                <a:latin typeface="Arial" pitchFamily="34" charset="0"/>
                <a:cs typeface="Arial" pitchFamily="34" charset="0"/>
                <a:sym typeface="Wingdings" pitchFamily="2" charset="2"/>
              </a:rPr>
              <a:t>Inelastic </a:t>
            </a:r>
            <a:r>
              <a:rPr lang="en-US" sz="2000" dirty="0">
                <a:solidFill>
                  <a:srgbClr val="0033CC"/>
                </a:solidFill>
                <a:latin typeface="Arial" pitchFamily="34" charset="0"/>
                <a:cs typeface="Arial" pitchFamily="34" charset="0"/>
                <a:sym typeface="Wingdings" pitchFamily="2" charset="2"/>
              </a:rPr>
              <a:t>scattering as a tool to search for highly excited states up to the region of the Giant </a:t>
            </a:r>
            <a:r>
              <a:rPr lang="en-US" sz="2000" dirty="0" err="1">
                <a:solidFill>
                  <a:srgbClr val="0033CC"/>
                </a:solidFill>
                <a:latin typeface="Arial" pitchFamily="34" charset="0"/>
                <a:cs typeface="Arial" pitchFamily="34" charset="0"/>
                <a:sym typeface="Wingdings" pitchFamily="2" charset="2"/>
              </a:rPr>
              <a:t>Quadrupole</a:t>
            </a:r>
            <a:r>
              <a:rPr lang="en-US" sz="2000" dirty="0">
                <a:solidFill>
                  <a:srgbClr val="0033CC"/>
                </a:solidFill>
                <a:latin typeface="Arial" pitchFamily="34" charset="0"/>
                <a:cs typeface="Arial" pitchFamily="34" charset="0"/>
                <a:sym typeface="Wingdings" pitchFamily="2" charset="2"/>
              </a:rPr>
              <a:t> Resonance (</a:t>
            </a:r>
            <a:r>
              <a:rPr lang="en-US" sz="2000" dirty="0" err="1">
                <a:solidFill>
                  <a:srgbClr val="0033CC"/>
                </a:solidFill>
                <a:latin typeface="Arial" pitchFamily="34" charset="0"/>
                <a:cs typeface="Arial" pitchFamily="34" charset="0"/>
                <a:sym typeface="Wingdings" pitchFamily="2" charset="2"/>
              </a:rPr>
              <a:t>R.Nicolini</a:t>
            </a:r>
            <a:r>
              <a:rPr lang="en-US" sz="2000" dirty="0">
                <a:solidFill>
                  <a:srgbClr val="0033CC"/>
                </a:solidFill>
                <a:latin typeface="Arial" pitchFamily="34" charset="0"/>
                <a:cs typeface="Arial" pitchFamily="34" charset="0"/>
                <a:sym typeface="Wingdings" pitchFamily="2" charset="2"/>
              </a:rPr>
              <a:t>)</a:t>
            </a:r>
          </a:p>
          <a:p>
            <a:pPr>
              <a:defRPr/>
            </a:pPr>
            <a:r>
              <a:rPr lang="en-US" sz="2000" dirty="0" smtClean="0">
                <a:latin typeface="Arial" pitchFamily="34" charset="0"/>
                <a:cs typeface="Arial" pitchFamily="34" charset="0"/>
                <a:sym typeface="Wingdings" pitchFamily="2" charset="2"/>
              </a:rPr>
              <a:t>Lifetime </a:t>
            </a:r>
            <a:r>
              <a:rPr lang="en-US" sz="2000" dirty="0">
                <a:latin typeface="Arial" pitchFamily="34" charset="0"/>
                <a:cs typeface="Arial" pitchFamily="34" charset="0"/>
                <a:sym typeface="Wingdings" pitchFamily="2" charset="2"/>
              </a:rPr>
              <a:t>measurements of the neutron-rich Cr isotopes (</a:t>
            </a:r>
            <a:r>
              <a:rPr lang="en-US" sz="2000" dirty="0" err="1">
                <a:latin typeface="Arial" pitchFamily="34" charset="0"/>
                <a:cs typeface="Arial" pitchFamily="34" charset="0"/>
                <a:sym typeface="Wingdings" pitchFamily="2" charset="2"/>
              </a:rPr>
              <a:t>J.J.Valiente-Dobón</a:t>
            </a:r>
            <a:r>
              <a:rPr lang="en-US" sz="2000" dirty="0">
                <a:latin typeface="Arial" pitchFamily="34" charset="0"/>
                <a:cs typeface="Arial" pitchFamily="34" charset="0"/>
                <a:sym typeface="Wingdings" pitchFamily="2" charset="2"/>
              </a:rPr>
              <a:t>)</a:t>
            </a:r>
          </a:p>
          <a:p>
            <a:pPr>
              <a:defRPr/>
            </a:pPr>
            <a:r>
              <a:rPr lang="en-US" sz="2000" dirty="0" smtClean="0">
                <a:latin typeface="Arial" pitchFamily="34" charset="0"/>
                <a:cs typeface="Arial" pitchFamily="34" charset="0"/>
                <a:sym typeface="Wingdings" pitchFamily="2" charset="2"/>
              </a:rPr>
              <a:t>Lifetime measurement in neutron-rich Ni, Cu and Zn isotopes (</a:t>
            </a:r>
            <a:r>
              <a:rPr lang="en-US" sz="2000" dirty="0" err="1" smtClean="0">
                <a:latin typeface="Arial" pitchFamily="34" charset="0"/>
                <a:cs typeface="Arial" pitchFamily="34" charset="0"/>
                <a:sym typeface="Wingdings" pitchFamily="2" charset="2"/>
              </a:rPr>
              <a:t>E.Sahin</a:t>
            </a:r>
            <a:r>
              <a:rPr lang="en-US" sz="2000" dirty="0" smtClean="0">
                <a:latin typeface="Arial" pitchFamily="34" charset="0"/>
                <a:cs typeface="Arial" pitchFamily="34" charset="0"/>
                <a:sym typeface="Wingdings" pitchFamily="2" charset="2"/>
              </a:rPr>
              <a:t>, </a:t>
            </a:r>
            <a:r>
              <a:rPr lang="en-US" sz="2000" dirty="0" err="1" smtClean="0">
                <a:latin typeface="Arial" pitchFamily="34" charset="0"/>
                <a:cs typeface="Arial" pitchFamily="34" charset="0"/>
                <a:sym typeface="Wingdings" pitchFamily="2" charset="2"/>
              </a:rPr>
              <a:t>M.Doncel</a:t>
            </a:r>
            <a:r>
              <a:rPr lang="en-US" sz="2000" dirty="0" smtClean="0">
                <a:latin typeface="Arial" pitchFamily="34" charset="0"/>
                <a:cs typeface="Arial" pitchFamily="34" charset="0"/>
                <a:sym typeface="Wingdings" pitchFamily="2" charset="2"/>
              </a:rPr>
              <a:t>, </a:t>
            </a:r>
            <a:r>
              <a:rPr lang="en-US" sz="2000" dirty="0" err="1" smtClean="0">
                <a:latin typeface="Arial" pitchFamily="34" charset="0"/>
                <a:cs typeface="Arial" pitchFamily="34" charset="0"/>
                <a:sym typeface="Wingdings" pitchFamily="2" charset="2"/>
              </a:rPr>
              <a:t>A.Görgen</a:t>
            </a:r>
            <a:r>
              <a:rPr lang="en-US" sz="2000" dirty="0" smtClean="0">
                <a:latin typeface="Arial" pitchFamily="34" charset="0"/>
                <a:cs typeface="Arial" pitchFamily="34" charset="0"/>
                <a:sym typeface="Wingdings" pitchFamily="2" charset="2"/>
              </a:rPr>
              <a:t>)</a:t>
            </a:r>
          </a:p>
          <a:p>
            <a:pPr>
              <a:defRPr/>
            </a:pPr>
            <a:r>
              <a:rPr lang="en-US" sz="2000" dirty="0" smtClean="0">
                <a:latin typeface="Arial" pitchFamily="34" charset="0"/>
                <a:cs typeface="Arial" pitchFamily="34" charset="0"/>
                <a:sym typeface="Wingdings" pitchFamily="2" charset="2"/>
              </a:rPr>
              <a:t>Lifetime </a:t>
            </a:r>
            <a:r>
              <a:rPr lang="en-US" sz="2000" dirty="0">
                <a:latin typeface="Arial" pitchFamily="34" charset="0"/>
                <a:cs typeface="Arial" pitchFamily="34" charset="0"/>
                <a:sym typeface="Wingdings" pitchFamily="2" charset="2"/>
              </a:rPr>
              <a:t>measurement of the 6.792MeV state in </a:t>
            </a:r>
            <a:r>
              <a:rPr lang="en-US" sz="2000" baseline="30000" dirty="0">
                <a:latin typeface="Arial" pitchFamily="34" charset="0"/>
                <a:cs typeface="Arial" pitchFamily="34" charset="0"/>
                <a:sym typeface="Wingdings" pitchFamily="2" charset="2"/>
              </a:rPr>
              <a:t>15</a:t>
            </a:r>
            <a:r>
              <a:rPr lang="en-US" sz="2000" dirty="0">
                <a:latin typeface="Arial" pitchFamily="34" charset="0"/>
                <a:cs typeface="Arial" pitchFamily="34" charset="0"/>
                <a:sym typeface="Wingdings" pitchFamily="2" charset="2"/>
              </a:rPr>
              <a:t>O (</a:t>
            </a:r>
            <a:r>
              <a:rPr lang="en-US" sz="2000" dirty="0" err="1">
                <a:latin typeface="Arial" pitchFamily="34" charset="0"/>
                <a:cs typeface="Arial" pitchFamily="34" charset="0"/>
                <a:sym typeface="Wingdings" pitchFamily="2" charset="2"/>
              </a:rPr>
              <a:t>R.Menegazzo</a:t>
            </a:r>
            <a:r>
              <a:rPr lang="en-US" sz="2000" dirty="0" smtClean="0">
                <a:latin typeface="Arial" pitchFamily="34" charset="0"/>
                <a:cs typeface="Arial" pitchFamily="34" charset="0"/>
                <a:sym typeface="Wingdings" pitchFamily="2" charset="2"/>
              </a:rPr>
              <a:t>)</a:t>
            </a:r>
          </a:p>
          <a:p>
            <a:pPr>
              <a:defRPr/>
            </a:pPr>
            <a:r>
              <a:rPr lang="en-US" sz="2000" dirty="0" smtClean="0">
                <a:latin typeface="Arial" pitchFamily="34" charset="0"/>
                <a:cs typeface="Arial" pitchFamily="34" charset="0"/>
                <a:sym typeface="Wingdings" pitchFamily="2" charset="2"/>
              </a:rPr>
              <a:t>Order-to-chaos transition in warm rotating </a:t>
            </a:r>
            <a:r>
              <a:rPr lang="en-US" sz="2000" baseline="30000" dirty="0" smtClean="0">
                <a:latin typeface="Arial" pitchFamily="34" charset="0"/>
                <a:cs typeface="Arial" pitchFamily="34" charset="0"/>
                <a:sym typeface="Wingdings" pitchFamily="2" charset="2"/>
              </a:rPr>
              <a:t>174</a:t>
            </a:r>
            <a:r>
              <a:rPr lang="en-US" sz="2000" dirty="0" smtClean="0">
                <a:latin typeface="Arial" pitchFamily="34" charset="0"/>
                <a:cs typeface="Arial" pitchFamily="34" charset="0"/>
                <a:sym typeface="Wingdings" pitchFamily="2" charset="2"/>
              </a:rPr>
              <a:t>W nuclei (</a:t>
            </a:r>
            <a:r>
              <a:rPr lang="en-US" sz="2000" dirty="0" err="1" smtClean="0">
                <a:latin typeface="Arial" pitchFamily="34" charset="0"/>
                <a:cs typeface="Arial" pitchFamily="34" charset="0"/>
                <a:sym typeface="Wingdings" pitchFamily="2" charset="2"/>
              </a:rPr>
              <a:t>V.Vandone</a:t>
            </a:r>
            <a:r>
              <a:rPr lang="en-US" sz="2000" dirty="0" smtClean="0">
                <a:latin typeface="Arial" pitchFamily="34" charset="0"/>
                <a:cs typeface="Arial" pitchFamily="34" charset="0"/>
                <a:sym typeface="Wingdings" pitchFamily="2" charset="2"/>
              </a:rPr>
              <a:t>)</a:t>
            </a:r>
          </a:p>
        </p:txBody>
      </p:sp>
      <p:sp>
        <p:nvSpPr>
          <p:cNvPr id="4" name="Rectangle 13"/>
          <p:cNvSpPr>
            <a:spLocks noChangeArrowheads="1"/>
          </p:cNvSpPr>
          <p:nvPr/>
        </p:nvSpPr>
        <p:spPr bwMode="auto">
          <a:xfrm>
            <a:off x="4532313" y="1430338"/>
            <a:ext cx="539750" cy="641350"/>
          </a:xfrm>
          <a:prstGeom prst="rect">
            <a:avLst/>
          </a:prstGeom>
          <a:noFill/>
          <a:ln w="6350" algn="ctr">
            <a:noFill/>
            <a:miter lim="800000"/>
            <a:headEnd/>
            <a:tailEnd/>
          </a:ln>
          <a:effectLst/>
        </p:spPr>
        <p:txBody>
          <a:bodyPr wrap="none" lIns="90000" tIns="46800" rIns="90000" bIns="46800">
            <a:spAutoFit/>
          </a:bodyPr>
          <a:lstStyle/>
          <a:p>
            <a:pPr marL="342900" indent="-342900" algn="l">
              <a:spcBef>
                <a:spcPct val="20000"/>
              </a:spcBef>
              <a:defRPr/>
            </a:pPr>
            <a:r>
              <a:rPr lang="en-GB" sz="3600" b="1" dirty="0">
                <a:solidFill>
                  <a:srgbClr val="FF0000"/>
                </a:solidFill>
                <a:effectLst>
                  <a:outerShdw blurRad="38100" dist="38100" dir="2700000" algn="tl">
                    <a:srgbClr val="C0C0C0"/>
                  </a:outerShdw>
                </a:effectLst>
                <a:latin typeface="Wingdings" pitchFamily="2" charset="2"/>
              </a:rPr>
              <a:t>ü</a:t>
            </a:r>
          </a:p>
        </p:txBody>
      </p:sp>
      <p:sp>
        <p:nvSpPr>
          <p:cNvPr id="5" name="Rectangle 13"/>
          <p:cNvSpPr>
            <a:spLocks noChangeArrowheads="1"/>
          </p:cNvSpPr>
          <p:nvPr/>
        </p:nvSpPr>
        <p:spPr bwMode="auto">
          <a:xfrm>
            <a:off x="6858000" y="3429000"/>
            <a:ext cx="539750" cy="641350"/>
          </a:xfrm>
          <a:prstGeom prst="rect">
            <a:avLst/>
          </a:prstGeom>
          <a:noFill/>
          <a:ln w="6350" algn="ctr">
            <a:noFill/>
            <a:miter lim="800000"/>
            <a:headEnd/>
            <a:tailEnd/>
          </a:ln>
          <a:effectLst/>
        </p:spPr>
        <p:txBody>
          <a:bodyPr wrap="none" lIns="90000" tIns="46800" rIns="90000" bIns="46800">
            <a:spAutoFit/>
          </a:bodyPr>
          <a:lstStyle/>
          <a:p>
            <a:pPr marL="342900" indent="-342900" algn="l">
              <a:spcBef>
                <a:spcPct val="20000"/>
              </a:spcBef>
              <a:defRPr/>
            </a:pPr>
            <a:r>
              <a:rPr lang="en-GB" sz="3600" b="1" dirty="0">
                <a:solidFill>
                  <a:srgbClr val="FF0000"/>
                </a:solidFill>
                <a:effectLst>
                  <a:outerShdw blurRad="38100" dist="38100" dir="2700000" algn="tl">
                    <a:srgbClr val="C0C0C0"/>
                  </a:outerShdw>
                </a:effectLst>
                <a:latin typeface="Wingdings" pitchFamily="2" charset="2"/>
              </a:rPr>
              <a:t>ü</a:t>
            </a:r>
          </a:p>
        </p:txBody>
      </p:sp>
      <p:sp>
        <p:nvSpPr>
          <p:cNvPr id="6" name="Rectangle 13"/>
          <p:cNvSpPr>
            <a:spLocks noChangeArrowheads="1"/>
          </p:cNvSpPr>
          <p:nvPr/>
        </p:nvSpPr>
        <p:spPr bwMode="auto">
          <a:xfrm>
            <a:off x="6961188" y="2714625"/>
            <a:ext cx="539750" cy="641350"/>
          </a:xfrm>
          <a:prstGeom prst="rect">
            <a:avLst/>
          </a:prstGeom>
          <a:noFill/>
          <a:ln w="6350" algn="ctr">
            <a:noFill/>
            <a:miter lim="800000"/>
            <a:headEnd/>
            <a:tailEnd/>
          </a:ln>
          <a:effectLst/>
        </p:spPr>
        <p:txBody>
          <a:bodyPr wrap="none" lIns="90000" tIns="46800" rIns="90000" bIns="46800">
            <a:spAutoFit/>
          </a:bodyPr>
          <a:lstStyle/>
          <a:p>
            <a:pPr marL="342900" indent="-342900" algn="l">
              <a:spcBef>
                <a:spcPct val="20000"/>
              </a:spcBef>
              <a:defRPr/>
            </a:pPr>
            <a:r>
              <a:rPr lang="en-GB" sz="3600" b="1" dirty="0">
                <a:solidFill>
                  <a:srgbClr val="FF0000"/>
                </a:solidFill>
                <a:effectLst>
                  <a:outerShdw blurRad="38100" dist="38100" dir="2700000" algn="tl">
                    <a:srgbClr val="C0C0C0"/>
                  </a:outerShdw>
                </a:effectLst>
                <a:latin typeface="Wingdings" pitchFamily="2" charset="2"/>
              </a:rPr>
              <a:t>ü</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5 CuadroTexto"/>
          <p:cNvSpPr txBox="1">
            <a:spLocks noChangeArrowheads="1"/>
          </p:cNvSpPr>
          <p:nvPr/>
        </p:nvSpPr>
        <p:spPr bwMode="auto">
          <a:xfrm>
            <a:off x="514350" y="1590675"/>
            <a:ext cx="2057400" cy="923925"/>
          </a:xfrm>
          <a:prstGeom prst="rect">
            <a:avLst/>
          </a:prstGeom>
          <a:noFill/>
          <a:ln w="9525">
            <a:noFill/>
            <a:miter lim="800000"/>
            <a:headEnd/>
            <a:tailEnd/>
          </a:ln>
        </p:spPr>
        <p:txBody>
          <a:bodyPr>
            <a:spAutoFit/>
          </a:bodyPr>
          <a:lstStyle/>
          <a:p>
            <a:r>
              <a:rPr lang="en-US" sz="1800" b="1">
                <a:sym typeface="Wingdings" pitchFamily="2" charset="2"/>
              </a:rPr>
              <a:t>LNL: </a:t>
            </a:r>
            <a:r>
              <a:rPr lang="en-US" sz="1800" b="1"/>
              <a:t>2010-2011</a:t>
            </a:r>
            <a:r>
              <a:rPr lang="en-US" sz="1800" b="1">
                <a:sym typeface="Wingdings" pitchFamily="2" charset="2"/>
              </a:rPr>
              <a:t/>
            </a:r>
            <a:br>
              <a:rPr lang="en-US" sz="1800" b="1">
                <a:sym typeface="Wingdings" pitchFamily="2" charset="2"/>
              </a:rPr>
            </a:br>
            <a:r>
              <a:rPr lang="en-US" sz="1800" b="1">
                <a:sym typeface="Wingdings" pitchFamily="2" charset="2"/>
              </a:rPr>
              <a:t>5 TC</a:t>
            </a:r>
          </a:p>
          <a:p>
            <a:r>
              <a:rPr lang="en-US" sz="1800" b="1"/>
              <a:t>Total Eff. ~6% </a:t>
            </a:r>
          </a:p>
        </p:txBody>
      </p:sp>
      <p:sp>
        <p:nvSpPr>
          <p:cNvPr id="80899" name="6 CuadroTexto"/>
          <p:cNvSpPr txBox="1">
            <a:spLocks noChangeArrowheads="1"/>
          </p:cNvSpPr>
          <p:nvPr/>
        </p:nvSpPr>
        <p:spPr bwMode="auto">
          <a:xfrm>
            <a:off x="3409950" y="1590675"/>
            <a:ext cx="2000250" cy="923925"/>
          </a:xfrm>
          <a:prstGeom prst="rect">
            <a:avLst/>
          </a:prstGeom>
          <a:noFill/>
          <a:ln w="9525">
            <a:noFill/>
            <a:miter lim="800000"/>
            <a:headEnd/>
            <a:tailEnd/>
          </a:ln>
        </p:spPr>
        <p:txBody>
          <a:bodyPr>
            <a:spAutoFit/>
          </a:bodyPr>
          <a:lstStyle/>
          <a:p>
            <a:r>
              <a:rPr lang="en-US" sz="1800" b="1">
                <a:sym typeface="Wingdings" pitchFamily="2" charset="2"/>
              </a:rPr>
              <a:t>GSI: 2012-2013</a:t>
            </a:r>
            <a:br>
              <a:rPr lang="en-US" sz="1800" b="1">
                <a:sym typeface="Wingdings" pitchFamily="2" charset="2"/>
              </a:rPr>
            </a:br>
            <a:r>
              <a:rPr lang="en-US" sz="1800" b="1">
                <a:sym typeface="Wingdings" pitchFamily="2" charset="2"/>
              </a:rPr>
              <a:t>≥ 8 TC</a:t>
            </a:r>
          </a:p>
          <a:p>
            <a:r>
              <a:rPr lang="en-US" sz="1800" b="1"/>
              <a:t>Total Eff. &gt; 10% </a:t>
            </a:r>
          </a:p>
        </p:txBody>
      </p:sp>
      <p:sp>
        <p:nvSpPr>
          <p:cNvPr id="80900" name="7 CuadroTexto"/>
          <p:cNvSpPr txBox="1">
            <a:spLocks noChangeArrowheads="1"/>
          </p:cNvSpPr>
          <p:nvPr/>
        </p:nvSpPr>
        <p:spPr bwMode="auto">
          <a:xfrm>
            <a:off x="6477000" y="1590675"/>
            <a:ext cx="2238375" cy="923925"/>
          </a:xfrm>
          <a:prstGeom prst="rect">
            <a:avLst/>
          </a:prstGeom>
          <a:noFill/>
          <a:ln w="9525">
            <a:noFill/>
            <a:miter lim="800000"/>
            <a:headEnd/>
            <a:tailEnd/>
          </a:ln>
        </p:spPr>
        <p:txBody>
          <a:bodyPr>
            <a:spAutoFit/>
          </a:bodyPr>
          <a:lstStyle/>
          <a:p>
            <a:r>
              <a:rPr lang="en-US" sz="1800" b="1">
                <a:sym typeface="Wingdings" pitchFamily="2" charset="2"/>
              </a:rPr>
              <a:t>GANIL:  2014-2015</a:t>
            </a:r>
            <a:br>
              <a:rPr lang="en-US" sz="1800" b="1">
                <a:sym typeface="Wingdings" pitchFamily="2" charset="2"/>
              </a:rPr>
            </a:br>
            <a:r>
              <a:rPr lang="en-US" sz="1800" b="1">
                <a:sym typeface="Wingdings" pitchFamily="2" charset="2"/>
              </a:rPr>
              <a:t>15 TC</a:t>
            </a:r>
          </a:p>
          <a:p>
            <a:r>
              <a:rPr lang="en-US" sz="1800" b="1"/>
              <a:t>Total Eff. &gt; 20% </a:t>
            </a:r>
          </a:p>
        </p:txBody>
      </p:sp>
      <p:sp>
        <p:nvSpPr>
          <p:cNvPr id="80901" name="6 CuadroTexto"/>
          <p:cNvSpPr txBox="1">
            <a:spLocks noChangeArrowheads="1"/>
          </p:cNvSpPr>
          <p:nvPr/>
        </p:nvSpPr>
        <p:spPr bwMode="auto">
          <a:xfrm>
            <a:off x="6357938" y="5610225"/>
            <a:ext cx="2571750" cy="461963"/>
          </a:xfrm>
          <a:prstGeom prst="rect">
            <a:avLst/>
          </a:prstGeom>
          <a:noFill/>
          <a:ln w="9525">
            <a:noFill/>
            <a:miter lim="800000"/>
            <a:headEnd/>
            <a:tailEnd/>
          </a:ln>
        </p:spPr>
        <p:txBody>
          <a:bodyPr>
            <a:spAutoFit/>
          </a:bodyPr>
          <a:lstStyle/>
          <a:p>
            <a:r>
              <a:rPr lang="en-US" sz="2400" b="1">
                <a:solidFill>
                  <a:srgbClr val="0070C0"/>
                </a:solidFill>
              </a:rPr>
              <a:t>AGATA+VAMOS</a:t>
            </a:r>
          </a:p>
        </p:txBody>
      </p:sp>
      <p:sp>
        <p:nvSpPr>
          <p:cNvPr id="33" name="32 Flecha derecha"/>
          <p:cNvSpPr/>
          <p:nvPr/>
        </p:nvSpPr>
        <p:spPr>
          <a:xfrm>
            <a:off x="2686050" y="1803400"/>
            <a:ext cx="285750" cy="5000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a:solidFill>
                <a:srgbClr val="FFFFFF"/>
              </a:solidFill>
              <a:latin typeface="Arial" charset="0"/>
            </a:endParaRPr>
          </a:p>
        </p:txBody>
      </p:sp>
      <p:sp>
        <p:nvSpPr>
          <p:cNvPr id="34" name="33 Flecha derecha"/>
          <p:cNvSpPr/>
          <p:nvPr/>
        </p:nvSpPr>
        <p:spPr>
          <a:xfrm>
            <a:off x="5657850" y="1803400"/>
            <a:ext cx="285750" cy="5000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a:solidFill>
                <a:srgbClr val="FFFFFF"/>
              </a:solidFill>
              <a:latin typeface="Arial" charset="0"/>
            </a:endParaRPr>
          </a:p>
        </p:txBody>
      </p:sp>
      <p:sp>
        <p:nvSpPr>
          <p:cNvPr id="80904" name="Rectangle 15"/>
          <p:cNvSpPr>
            <a:spLocks noGrp="1" noChangeArrowheads="1"/>
          </p:cNvSpPr>
          <p:nvPr>
            <p:ph type="title"/>
          </p:nvPr>
        </p:nvSpPr>
        <p:spPr>
          <a:xfrm>
            <a:off x="179388" y="114300"/>
            <a:ext cx="8640762" cy="1016000"/>
          </a:xfrm>
        </p:spPr>
        <p:txBody>
          <a:bodyPr/>
          <a:lstStyle/>
          <a:p>
            <a:r>
              <a:rPr lang="en-US" sz="2800" b="1" smtClean="0">
                <a:solidFill>
                  <a:srgbClr val="0033CC"/>
                </a:solidFill>
              </a:rPr>
              <a:t> </a:t>
            </a:r>
            <a:r>
              <a:rPr lang="en-US" sz="2800" b="1" smtClean="0">
                <a:solidFill>
                  <a:srgbClr val="0033CC"/>
                </a:solidFill>
                <a:latin typeface="Arial" pitchFamily="34" charset="0"/>
                <a:cs typeface="Arial" pitchFamily="34" charset="0"/>
              </a:rPr>
              <a:t>AGATA Demonstrator and AGATA 1</a:t>
            </a:r>
            <a:r>
              <a:rPr lang="de-DE" sz="3200" b="1" smtClean="0">
                <a:solidFill>
                  <a:srgbClr val="0033CC"/>
                </a:solidFill>
                <a:latin typeface="Symbol" pitchFamily="18" charset="2"/>
                <a:cs typeface="Arial" pitchFamily="34" charset="0"/>
              </a:rPr>
              <a:t>p</a:t>
            </a:r>
            <a:r>
              <a:rPr lang="en-US" sz="2800" b="1" smtClean="0">
                <a:solidFill>
                  <a:srgbClr val="0033CC"/>
                </a:solidFill>
                <a:latin typeface="Arial" pitchFamily="34" charset="0"/>
                <a:cs typeface="Arial" pitchFamily="34" charset="0"/>
              </a:rPr>
              <a:t/>
            </a:r>
            <a:br>
              <a:rPr lang="en-US" sz="2800" b="1" smtClean="0">
                <a:solidFill>
                  <a:srgbClr val="0033CC"/>
                </a:solidFill>
                <a:latin typeface="Arial" pitchFamily="34" charset="0"/>
                <a:cs typeface="Arial" pitchFamily="34" charset="0"/>
              </a:rPr>
            </a:br>
            <a:r>
              <a:rPr lang="en-US" sz="2800" b="1" smtClean="0">
                <a:solidFill>
                  <a:srgbClr val="0033CC"/>
                </a:solidFill>
                <a:latin typeface="Arial" pitchFamily="34" charset="0"/>
                <a:cs typeface="Arial" pitchFamily="34" charset="0"/>
              </a:rPr>
              <a:t>Plans for the next few years</a:t>
            </a:r>
          </a:p>
        </p:txBody>
      </p:sp>
      <p:grpSp>
        <p:nvGrpSpPr>
          <p:cNvPr id="80905" name="Group 19"/>
          <p:cNvGrpSpPr>
            <a:grpSpLocks/>
          </p:cNvGrpSpPr>
          <p:nvPr/>
        </p:nvGrpSpPr>
        <p:grpSpPr bwMode="auto">
          <a:xfrm>
            <a:off x="2557463" y="2705100"/>
            <a:ext cx="3652837" cy="2979738"/>
            <a:chOff x="2557873" y="2705099"/>
            <a:chExt cx="3652427" cy="2980371"/>
          </a:xfrm>
        </p:grpSpPr>
        <p:pic>
          <p:nvPicPr>
            <p:cNvPr id="80911" name="Picture 8" descr="186-10182 A4-200"/>
            <p:cNvPicPr>
              <a:picLocks noChangeAspect="1" noChangeArrowheads="1"/>
            </p:cNvPicPr>
            <p:nvPr/>
          </p:nvPicPr>
          <p:blipFill>
            <a:blip r:embed="rId3"/>
            <a:srcRect l="14308" r="16534"/>
            <a:stretch>
              <a:fillRect/>
            </a:stretch>
          </p:blipFill>
          <p:spPr bwMode="auto">
            <a:xfrm>
              <a:off x="4795034" y="2705099"/>
              <a:ext cx="1415266" cy="1447801"/>
            </a:xfrm>
            <a:prstGeom prst="rect">
              <a:avLst/>
            </a:prstGeom>
            <a:noFill/>
            <a:ln w="9525">
              <a:noFill/>
              <a:miter lim="800000"/>
              <a:headEnd/>
              <a:tailEnd/>
            </a:ln>
          </p:spPr>
        </p:pic>
        <p:pic>
          <p:nvPicPr>
            <p:cNvPr id="80912" name="14 Imagen" descr="FRS copia.jpg"/>
            <p:cNvPicPr>
              <a:picLocks noChangeAspect="1"/>
            </p:cNvPicPr>
            <p:nvPr/>
          </p:nvPicPr>
          <p:blipFill>
            <a:blip r:embed="rId4"/>
            <a:srcRect/>
            <a:stretch>
              <a:fillRect/>
            </a:stretch>
          </p:blipFill>
          <p:spPr bwMode="auto">
            <a:xfrm rot="-2602246">
              <a:off x="2557873" y="3383101"/>
              <a:ext cx="2699229" cy="2302369"/>
            </a:xfrm>
            <a:prstGeom prst="rect">
              <a:avLst/>
            </a:prstGeom>
            <a:noFill/>
            <a:ln w="9525">
              <a:noFill/>
              <a:miter lim="800000"/>
              <a:headEnd/>
              <a:tailEnd/>
            </a:ln>
          </p:spPr>
        </p:pic>
      </p:grpSp>
      <p:sp>
        <p:nvSpPr>
          <p:cNvPr id="80906" name="5 CuadroTexto"/>
          <p:cNvSpPr txBox="1">
            <a:spLocks noChangeArrowheads="1"/>
          </p:cNvSpPr>
          <p:nvPr/>
        </p:nvSpPr>
        <p:spPr bwMode="auto">
          <a:xfrm>
            <a:off x="342900" y="5599113"/>
            <a:ext cx="2400300" cy="830262"/>
          </a:xfrm>
          <a:prstGeom prst="rect">
            <a:avLst/>
          </a:prstGeom>
          <a:noFill/>
          <a:ln w="9525">
            <a:noFill/>
            <a:miter lim="800000"/>
            <a:headEnd/>
            <a:tailEnd/>
          </a:ln>
        </p:spPr>
        <p:txBody>
          <a:bodyPr>
            <a:spAutoFit/>
          </a:bodyPr>
          <a:lstStyle/>
          <a:p>
            <a:r>
              <a:rPr lang="en-US" sz="2400" b="1">
                <a:solidFill>
                  <a:srgbClr val="0070C0"/>
                </a:solidFill>
              </a:rPr>
              <a:t>AGATA D. + PRISMA</a:t>
            </a:r>
          </a:p>
        </p:txBody>
      </p:sp>
      <p:sp>
        <p:nvSpPr>
          <p:cNvPr id="80907" name="6 CuadroTexto"/>
          <p:cNvSpPr txBox="1">
            <a:spLocks noChangeArrowheads="1"/>
          </p:cNvSpPr>
          <p:nvPr/>
        </p:nvSpPr>
        <p:spPr bwMode="auto">
          <a:xfrm>
            <a:off x="3143250" y="5610225"/>
            <a:ext cx="2571750" cy="461963"/>
          </a:xfrm>
          <a:prstGeom prst="rect">
            <a:avLst/>
          </a:prstGeom>
          <a:noFill/>
          <a:ln w="9525">
            <a:noFill/>
            <a:miter lim="800000"/>
            <a:headEnd/>
            <a:tailEnd/>
          </a:ln>
        </p:spPr>
        <p:txBody>
          <a:bodyPr>
            <a:spAutoFit/>
          </a:bodyPr>
          <a:lstStyle/>
          <a:p>
            <a:r>
              <a:rPr lang="en-US" sz="2400" b="1">
                <a:solidFill>
                  <a:srgbClr val="0070C0"/>
                </a:solidFill>
              </a:rPr>
              <a:t>AGATA + FRS</a:t>
            </a:r>
          </a:p>
        </p:txBody>
      </p:sp>
      <p:pic>
        <p:nvPicPr>
          <p:cNvPr id="80908" name="Picture 4" descr="C:\Documents and Settings\Gilles\Mes documents\Agata\ADatGANIL\implantation-45deg-v3-3.jpg"/>
          <p:cNvPicPr>
            <a:picLocks noChangeAspect="1" noChangeArrowheads="1"/>
          </p:cNvPicPr>
          <p:nvPr/>
        </p:nvPicPr>
        <p:blipFill>
          <a:blip r:embed="rId5"/>
          <a:srcRect l="11006" t="17537" r="27560" b="20335"/>
          <a:stretch>
            <a:fillRect/>
          </a:stretch>
        </p:blipFill>
        <p:spPr bwMode="auto">
          <a:xfrm>
            <a:off x="6242050" y="2851150"/>
            <a:ext cx="2643188" cy="2444750"/>
          </a:xfrm>
          <a:prstGeom prst="rect">
            <a:avLst/>
          </a:prstGeom>
          <a:noFill/>
          <a:ln w="9525">
            <a:noFill/>
            <a:miter lim="800000"/>
            <a:headEnd/>
            <a:tailEnd/>
          </a:ln>
        </p:spPr>
      </p:pic>
      <p:pic>
        <p:nvPicPr>
          <p:cNvPr id="80909" name="Picture 9" descr="IMGP0308"/>
          <p:cNvPicPr>
            <a:picLocks noChangeAspect="1" noChangeArrowheads="1"/>
          </p:cNvPicPr>
          <p:nvPr/>
        </p:nvPicPr>
        <p:blipFill>
          <a:blip r:embed="rId6"/>
          <a:srcRect l="23550" t="20052" r="51492" b="41763"/>
          <a:stretch>
            <a:fillRect/>
          </a:stretch>
        </p:blipFill>
        <p:spPr bwMode="auto">
          <a:xfrm>
            <a:off x="304800" y="2895600"/>
            <a:ext cx="2362200" cy="2400300"/>
          </a:xfrm>
          <a:prstGeom prst="rect">
            <a:avLst/>
          </a:prstGeom>
          <a:noFill/>
          <a:ln w="9525">
            <a:noFill/>
            <a:miter lim="800000"/>
            <a:headEnd/>
            <a:tailEnd/>
          </a:ln>
        </p:spPr>
      </p:pic>
      <p:sp>
        <p:nvSpPr>
          <p:cNvPr id="19" name="Rectangle 18"/>
          <p:cNvSpPr/>
          <p:nvPr/>
        </p:nvSpPr>
        <p:spPr>
          <a:xfrm>
            <a:off x="0" y="2743200"/>
            <a:ext cx="9144000" cy="27432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0"/>
            <a:ext cx="9144000" cy="757238"/>
          </a:xfrm>
          <a:solidFill>
            <a:schemeClr val="bg1"/>
          </a:solidFill>
        </p:spPr>
        <p:txBody>
          <a:bodyPr/>
          <a:lstStyle/>
          <a:p>
            <a:pPr algn="ctr" eaLnBrk="1" hangingPunct="1"/>
            <a:r>
              <a:rPr lang="en-GB" smtClean="0">
                <a:solidFill>
                  <a:srgbClr val="002060"/>
                </a:solidFill>
              </a:rPr>
              <a:t>R</a:t>
            </a:r>
            <a:r>
              <a:rPr lang="de-DE" smtClean="0">
                <a:solidFill>
                  <a:srgbClr val="002060"/>
                </a:solidFill>
              </a:rPr>
              <a:t>elativistic beams </a:t>
            </a:r>
            <a:r>
              <a:rPr lang="en-GB" smtClean="0">
                <a:solidFill>
                  <a:srgbClr val="002060"/>
                </a:solidFill>
              </a:rPr>
              <a:t>at GSI</a:t>
            </a:r>
          </a:p>
        </p:txBody>
      </p:sp>
      <p:pic>
        <p:nvPicPr>
          <p:cNvPr id="81923" name="Picture 3" descr="3dgsimodell"/>
          <p:cNvPicPr>
            <a:picLocks noChangeAspect="1" noChangeArrowheads="1"/>
          </p:cNvPicPr>
          <p:nvPr>
            <p:ph sz="half" idx="1"/>
          </p:nvPr>
        </p:nvPicPr>
        <p:blipFill>
          <a:blip r:embed="rId3">
            <a:clrChange>
              <a:clrFrom>
                <a:srgbClr val="FBFBFB"/>
              </a:clrFrom>
              <a:clrTo>
                <a:srgbClr val="FBFBFB">
                  <a:alpha val="0"/>
                </a:srgbClr>
              </a:clrTo>
            </a:clrChange>
          </a:blip>
          <a:srcRect/>
          <a:stretch>
            <a:fillRect/>
          </a:stretch>
        </p:blipFill>
        <p:spPr>
          <a:xfrm>
            <a:off x="685800" y="4343400"/>
            <a:ext cx="2816225" cy="2208213"/>
          </a:xfrm>
          <a:noFill/>
        </p:spPr>
      </p:pic>
      <p:pic>
        <p:nvPicPr>
          <p:cNvPr id="81924" name="Picture 4" descr="sis-frs"/>
          <p:cNvPicPr>
            <a:picLocks noChangeAspect="1" noChangeArrowheads="1"/>
          </p:cNvPicPr>
          <p:nvPr>
            <p:ph sz="half" idx="2"/>
          </p:nvPr>
        </p:nvPicPr>
        <p:blipFill>
          <a:blip r:embed="rId4"/>
          <a:srcRect/>
          <a:stretch>
            <a:fillRect/>
          </a:stretch>
        </p:blipFill>
        <p:spPr>
          <a:xfrm>
            <a:off x="4343400" y="914400"/>
            <a:ext cx="3201988" cy="5791200"/>
          </a:xfrm>
          <a:noFill/>
          <a:ln w="19050">
            <a:solidFill>
              <a:schemeClr val="tx1"/>
            </a:solidFill>
          </a:ln>
        </p:spPr>
      </p:pic>
      <p:sp>
        <p:nvSpPr>
          <p:cNvPr id="326661" name="Text Box 5"/>
          <p:cNvSpPr txBox="1">
            <a:spLocks noChangeArrowheads="1"/>
          </p:cNvSpPr>
          <p:nvPr/>
        </p:nvSpPr>
        <p:spPr bwMode="auto">
          <a:xfrm>
            <a:off x="250825" y="1268413"/>
            <a:ext cx="4016375" cy="2898775"/>
          </a:xfrm>
          <a:prstGeom prst="rect">
            <a:avLst/>
          </a:prstGeom>
          <a:noFill/>
          <a:ln w="9525" algn="ctr">
            <a:noFill/>
            <a:miter lim="800000"/>
            <a:headEnd/>
            <a:tailEnd/>
          </a:ln>
          <a:effectLst/>
        </p:spPr>
        <p:txBody>
          <a:bodyPr lIns="90000" tIns="46800" rIns="90000" bIns="46800">
            <a:spAutoFit/>
          </a:bodyPr>
          <a:lstStyle/>
          <a:p>
            <a:pPr marL="342900" indent="-342900" algn="l">
              <a:spcBef>
                <a:spcPct val="20000"/>
              </a:spcBef>
              <a:defRPr/>
            </a:pPr>
            <a:r>
              <a:rPr lang="de-DE" sz="1800" dirty="0">
                <a:solidFill>
                  <a:schemeClr val="tx1"/>
                </a:solidFill>
              </a:rPr>
              <a:t>a</a:t>
            </a:r>
            <a:r>
              <a:rPr lang="en-GB" sz="1800" dirty="0" err="1">
                <a:solidFill>
                  <a:schemeClr val="tx1"/>
                </a:solidFill>
              </a:rPr>
              <a:t>ccelerators</a:t>
            </a:r>
            <a:r>
              <a:rPr lang="en-GB" sz="1800" dirty="0">
                <a:solidFill>
                  <a:schemeClr val="tx1"/>
                </a:solidFill>
              </a:rPr>
              <a:t>:</a:t>
            </a:r>
          </a:p>
          <a:p>
            <a:pPr marL="342900" indent="-342900" algn="l">
              <a:spcBef>
                <a:spcPct val="20000"/>
              </a:spcBef>
              <a:buFontTx/>
              <a:buBlip>
                <a:blip r:embed="rId5"/>
              </a:buBlip>
              <a:defRPr/>
            </a:pPr>
            <a:r>
              <a:rPr lang="en-GB" sz="1800" dirty="0">
                <a:solidFill>
                  <a:schemeClr val="tx1"/>
                </a:solidFill>
              </a:rPr>
              <a:t>UNILAC </a:t>
            </a:r>
            <a:r>
              <a:rPr lang="en-GB" sz="1600" dirty="0">
                <a:solidFill>
                  <a:schemeClr val="tx1"/>
                </a:solidFill>
              </a:rPr>
              <a:t>(injector) - E&lt;15 </a:t>
            </a:r>
            <a:r>
              <a:rPr lang="en-GB" sz="1600" dirty="0" err="1">
                <a:solidFill>
                  <a:schemeClr val="tx1"/>
                </a:solidFill>
              </a:rPr>
              <a:t>AMeV</a:t>
            </a:r>
            <a:endParaRPr lang="en-GB" sz="1600" dirty="0">
              <a:solidFill>
                <a:schemeClr val="tx1"/>
              </a:solidFill>
            </a:endParaRPr>
          </a:p>
          <a:p>
            <a:pPr marL="342900" indent="-342900" algn="l">
              <a:spcBef>
                <a:spcPct val="20000"/>
              </a:spcBef>
              <a:buFontTx/>
              <a:buBlip>
                <a:blip r:embed="rId5"/>
              </a:buBlip>
              <a:defRPr/>
            </a:pPr>
            <a:r>
              <a:rPr lang="en-GB" sz="1800" dirty="0">
                <a:solidFill>
                  <a:schemeClr val="tx1"/>
                </a:solidFill>
              </a:rPr>
              <a:t>SIS - E &lt;</a:t>
            </a:r>
            <a:r>
              <a:rPr lang="de-DE" sz="1800" dirty="0">
                <a:solidFill>
                  <a:schemeClr val="tx1"/>
                </a:solidFill>
              </a:rPr>
              <a:t> 1</a:t>
            </a:r>
            <a:r>
              <a:rPr lang="en-GB" sz="1800" dirty="0">
                <a:solidFill>
                  <a:schemeClr val="tx1"/>
                </a:solidFill>
              </a:rPr>
              <a:t> </a:t>
            </a:r>
            <a:r>
              <a:rPr lang="en-GB" sz="1800" dirty="0" err="1">
                <a:solidFill>
                  <a:schemeClr val="tx1"/>
                </a:solidFill>
              </a:rPr>
              <a:t>AGeV</a:t>
            </a:r>
            <a:endParaRPr lang="de-DE" sz="1800" dirty="0">
              <a:solidFill>
                <a:schemeClr val="tx1"/>
              </a:solidFill>
            </a:endParaRPr>
          </a:p>
          <a:p>
            <a:pPr marL="342900" indent="-342900" algn="l">
              <a:spcBef>
                <a:spcPct val="20000"/>
              </a:spcBef>
              <a:buFontTx/>
              <a:buBlip>
                <a:blip r:embed="rId5"/>
              </a:buBlip>
              <a:defRPr/>
            </a:pPr>
            <a:endParaRPr lang="en-GB" sz="1800" dirty="0">
              <a:solidFill>
                <a:schemeClr val="tx1"/>
              </a:solidFill>
            </a:endParaRPr>
          </a:p>
          <a:p>
            <a:pPr marL="342900" indent="-342900" algn="l">
              <a:spcBef>
                <a:spcPct val="20000"/>
              </a:spcBef>
              <a:defRPr/>
            </a:pPr>
            <a:r>
              <a:rPr lang="de-DE" sz="1800" dirty="0">
                <a:solidFill>
                  <a:schemeClr val="tx1"/>
                </a:solidFill>
              </a:rPr>
              <a:t>b</a:t>
            </a:r>
            <a:r>
              <a:rPr lang="en-GB" sz="1800" dirty="0" err="1">
                <a:solidFill>
                  <a:schemeClr val="tx1"/>
                </a:solidFill>
              </a:rPr>
              <a:t>eams</a:t>
            </a:r>
            <a:r>
              <a:rPr lang="en-GB" sz="1800" dirty="0">
                <a:solidFill>
                  <a:schemeClr val="tx1"/>
                </a:solidFill>
              </a:rPr>
              <a:t>:</a:t>
            </a:r>
          </a:p>
          <a:p>
            <a:pPr marL="342900" indent="-342900" algn="l">
              <a:spcBef>
                <a:spcPct val="20000"/>
              </a:spcBef>
              <a:buFontTx/>
              <a:buBlip>
                <a:blip r:embed="rId5"/>
              </a:buBlip>
              <a:defRPr/>
            </a:pPr>
            <a:r>
              <a:rPr lang="de-DE" sz="1800" dirty="0">
                <a:solidFill>
                  <a:schemeClr val="tx1"/>
                </a:solidFill>
              </a:rPr>
              <a:t>All </a:t>
            </a:r>
            <a:r>
              <a:rPr lang="de-DE" sz="1800" dirty="0" err="1">
                <a:solidFill>
                  <a:schemeClr val="tx1"/>
                </a:solidFill>
              </a:rPr>
              <a:t>ion</a:t>
            </a:r>
            <a:r>
              <a:rPr lang="de-DE" sz="1800" dirty="0">
                <a:solidFill>
                  <a:schemeClr val="tx1"/>
                </a:solidFill>
              </a:rPr>
              <a:t> </a:t>
            </a:r>
            <a:r>
              <a:rPr lang="en-GB" sz="1800" dirty="0">
                <a:solidFill>
                  <a:schemeClr val="tx1"/>
                </a:solidFill>
              </a:rPr>
              <a:t>species up to </a:t>
            </a:r>
            <a:r>
              <a:rPr lang="en-GB" sz="1800" baseline="30000" dirty="0">
                <a:solidFill>
                  <a:schemeClr val="tx1"/>
                </a:solidFill>
              </a:rPr>
              <a:t>238</a:t>
            </a:r>
            <a:r>
              <a:rPr lang="en-GB" sz="1800" dirty="0">
                <a:solidFill>
                  <a:schemeClr val="tx1"/>
                </a:solidFill>
              </a:rPr>
              <a:t>U</a:t>
            </a:r>
            <a:r>
              <a:rPr lang="en-GB" sz="1600" dirty="0">
                <a:solidFill>
                  <a:schemeClr val="tx1"/>
                </a:solidFill>
              </a:rPr>
              <a:t> </a:t>
            </a:r>
          </a:p>
          <a:p>
            <a:pPr marL="342900" indent="-342900" algn="l">
              <a:spcBef>
                <a:spcPct val="20000"/>
              </a:spcBef>
              <a:buFontTx/>
              <a:buBlip>
                <a:blip r:embed="rId5"/>
              </a:buBlip>
              <a:defRPr/>
            </a:pPr>
            <a:r>
              <a:rPr lang="en-GB" sz="1600" dirty="0">
                <a:solidFill>
                  <a:schemeClr val="tx1"/>
                </a:solidFill>
              </a:rPr>
              <a:t>Currents: </a:t>
            </a:r>
          </a:p>
          <a:p>
            <a:pPr marL="800100" lvl="1" indent="-342900" algn="l">
              <a:spcBef>
                <a:spcPct val="20000"/>
              </a:spcBef>
              <a:defRPr/>
            </a:pPr>
            <a:r>
              <a:rPr lang="en-GB" sz="1600" baseline="30000" dirty="0">
                <a:solidFill>
                  <a:schemeClr val="tx1"/>
                </a:solidFill>
              </a:rPr>
              <a:t>238</a:t>
            </a:r>
            <a:r>
              <a:rPr lang="en-GB" sz="1600" dirty="0">
                <a:solidFill>
                  <a:schemeClr val="tx1"/>
                </a:solidFill>
              </a:rPr>
              <a:t>U  -  2* 10</a:t>
            </a:r>
            <a:r>
              <a:rPr lang="en-GB" sz="1600" baseline="30000" dirty="0">
                <a:solidFill>
                  <a:schemeClr val="tx1"/>
                </a:solidFill>
              </a:rPr>
              <a:t>8</a:t>
            </a:r>
            <a:r>
              <a:rPr lang="en-GB" sz="1600" dirty="0">
                <a:solidFill>
                  <a:schemeClr val="tx1"/>
                </a:solidFill>
              </a:rPr>
              <a:t> </a:t>
            </a:r>
            <a:r>
              <a:rPr lang="en-GB" sz="1600" dirty="0" err="1">
                <a:solidFill>
                  <a:schemeClr val="tx1"/>
                </a:solidFill>
              </a:rPr>
              <a:t>pps</a:t>
            </a:r>
            <a:endParaRPr lang="en-GB" sz="1600" dirty="0">
              <a:solidFill>
                <a:schemeClr val="tx1"/>
              </a:solidFill>
            </a:endParaRPr>
          </a:p>
          <a:p>
            <a:pPr marL="800100" lvl="1" indent="-342900" algn="l">
              <a:spcBef>
                <a:spcPct val="20000"/>
              </a:spcBef>
              <a:defRPr/>
            </a:pPr>
            <a:r>
              <a:rPr lang="en-GB" sz="1600" dirty="0">
                <a:solidFill>
                  <a:schemeClr val="tx1"/>
                </a:solidFill>
              </a:rPr>
              <a:t>medium mass nuclei  - 10</a:t>
            </a:r>
            <a:r>
              <a:rPr lang="en-GB" sz="1600" baseline="30000" dirty="0">
                <a:solidFill>
                  <a:schemeClr val="tx1"/>
                </a:solidFill>
              </a:rPr>
              <a:t>9 </a:t>
            </a:r>
            <a:r>
              <a:rPr lang="en-GB" sz="1600" dirty="0" err="1">
                <a:solidFill>
                  <a:schemeClr val="tx1"/>
                </a:solidFill>
              </a:rPr>
              <a:t>pps</a:t>
            </a:r>
            <a:r>
              <a:rPr lang="en-GB" sz="1600" dirty="0">
                <a:solidFill>
                  <a:schemeClr val="tx1"/>
                </a:solidFill>
              </a:rPr>
              <a:t> </a:t>
            </a:r>
            <a:endParaRPr lang="en-GB" sz="1600" dirty="0">
              <a:solidFill>
                <a:schemeClr val="tx1"/>
              </a:solidFill>
              <a:effectLst>
                <a:outerShdw blurRad="38100" dist="38100" dir="2700000" algn="tl">
                  <a:srgbClr val="C0C0C0"/>
                </a:outerShdw>
              </a:effectLst>
            </a:endParaRPr>
          </a:p>
        </p:txBody>
      </p:sp>
      <p:pic>
        <p:nvPicPr>
          <p:cNvPr id="81926" name="Picture 7" descr="logoAgata"/>
          <p:cNvPicPr>
            <a:picLocks noChangeAspect="1" noChangeArrowheads="1"/>
          </p:cNvPicPr>
          <p:nvPr/>
        </p:nvPicPr>
        <p:blipFill>
          <a:blip r:embed="rId6"/>
          <a:srcRect/>
          <a:stretch>
            <a:fillRect/>
          </a:stretch>
        </p:blipFill>
        <p:spPr bwMode="auto">
          <a:xfrm>
            <a:off x="8072438" y="3143250"/>
            <a:ext cx="669925" cy="887413"/>
          </a:xfrm>
          <a:prstGeom prst="rect">
            <a:avLst/>
          </a:prstGeom>
          <a:noFill/>
          <a:ln w="9525">
            <a:noFill/>
            <a:miter lim="800000"/>
            <a:headEnd/>
            <a:tailEnd/>
          </a:ln>
        </p:spPr>
      </p:pic>
      <p:sp>
        <p:nvSpPr>
          <p:cNvPr id="81927" name="Pfeil nach rechts 6"/>
          <p:cNvSpPr>
            <a:spLocks noChangeArrowheads="1"/>
          </p:cNvSpPr>
          <p:nvPr/>
        </p:nvSpPr>
        <p:spPr bwMode="auto">
          <a:xfrm>
            <a:off x="6143625" y="3286125"/>
            <a:ext cx="1857375" cy="642938"/>
          </a:xfrm>
          <a:prstGeom prst="rightArrow">
            <a:avLst>
              <a:gd name="adj1" fmla="val 13194"/>
              <a:gd name="adj2" fmla="val 43307"/>
            </a:avLst>
          </a:prstGeom>
          <a:solidFill>
            <a:srgbClr val="FFC000"/>
          </a:solidFill>
          <a:ln w="9525" algn="ctr">
            <a:noFill/>
            <a:round/>
            <a:headEnd/>
            <a:tailEnd/>
          </a:ln>
        </p:spPr>
        <p:txBody>
          <a:bodyPr anchor="ctr"/>
          <a:lstStyle/>
          <a:p>
            <a:endParaRPr lang="de-DE"/>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50%"/>
          <p:cNvPicPr>
            <a:picLocks noGrp="1" noChangeAspect="1" noChangeArrowheads="1"/>
          </p:cNvPicPr>
          <p:nvPr>
            <p:ph idx="1"/>
          </p:nvPr>
        </p:nvPicPr>
        <p:blipFill>
          <a:blip r:embed="rId3"/>
          <a:srcRect/>
          <a:stretch>
            <a:fillRect/>
          </a:stretch>
        </p:blipFill>
        <p:spPr>
          <a:xfrm>
            <a:off x="153988" y="2332038"/>
            <a:ext cx="8658225" cy="4151312"/>
          </a:xfrm>
          <a:noFill/>
        </p:spPr>
      </p:pic>
      <p:sp>
        <p:nvSpPr>
          <p:cNvPr id="82947" name="AutoShape 3"/>
          <p:cNvSpPr>
            <a:spLocks noChangeArrowheads="1"/>
          </p:cNvSpPr>
          <p:nvPr/>
        </p:nvSpPr>
        <p:spPr bwMode="auto">
          <a:xfrm rot="-5400000">
            <a:off x="3805238" y="-2519362"/>
            <a:ext cx="1219200" cy="8686800"/>
          </a:xfrm>
          <a:prstGeom prst="parallelogram">
            <a:avLst>
              <a:gd name="adj" fmla="val 25000"/>
            </a:avLst>
          </a:prstGeom>
          <a:solidFill>
            <a:srgbClr val="FFCC99"/>
          </a:solidFill>
          <a:ln w="9525">
            <a:noFill/>
            <a:miter lim="800000"/>
            <a:headEnd/>
            <a:tailEnd/>
          </a:ln>
        </p:spPr>
        <p:txBody>
          <a:bodyPr wrap="none" anchor="ctr"/>
          <a:lstStyle/>
          <a:p>
            <a:endParaRPr lang="de-DE"/>
          </a:p>
        </p:txBody>
      </p:sp>
      <p:sp>
        <p:nvSpPr>
          <p:cNvPr id="82948" name="AutoShape 4"/>
          <p:cNvSpPr>
            <a:spLocks noChangeArrowheads="1"/>
          </p:cNvSpPr>
          <p:nvPr/>
        </p:nvSpPr>
        <p:spPr bwMode="auto">
          <a:xfrm rot="10800000">
            <a:off x="71438" y="2128838"/>
            <a:ext cx="8686800" cy="1524000"/>
          </a:xfrm>
          <a:prstGeom prst="rtTriangle">
            <a:avLst/>
          </a:prstGeom>
          <a:solidFill>
            <a:srgbClr val="FFCC99"/>
          </a:solidFill>
          <a:ln w="9525">
            <a:noFill/>
            <a:miter lim="800000"/>
            <a:headEnd/>
            <a:tailEnd/>
          </a:ln>
        </p:spPr>
        <p:txBody>
          <a:bodyPr wrap="none" anchor="ctr"/>
          <a:lstStyle/>
          <a:p>
            <a:endParaRPr lang="de-DE"/>
          </a:p>
        </p:txBody>
      </p:sp>
      <p:sp>
        <p:nvSpPr>
          <p:cNvPr id="82949" name="Text Box 6"/>
          <p:cNvSpPr txBox="1">
            <a:spLocks noChangeArrowheads="1"/>
          </p:cNvSpPr>
          <p:nvPr/>
        </p:nvSpPr>
        <p:spPr bwMode="auto">
          <a:xfrm>
            <a:off x="546100" y="1566863"/>
            <a:ext cx="1447800" cy="366712"/>
          </a:xfrm>
          <a:prstGeom prst="rect">
            <a:avLst/>
          </a:prstGeom>
          <a:noFill/>
          <a:ln w="9525">
            <a:noFill/>
            <a:miter lim="800000"/>
            <a:headEnd/>
            <a:tailEnd/>
          </a:ln>
        </p:spPr>
        <p:txBody>
          <a:bodyPr>
            <a:spAutoFit/>
          </a:bodyPr>
          <a:lstStyle/>
          <a:p>
            <a:pPr algn="l">
              <a:spcBef>
                <a:spcPct val="50000"/>
              </a:spcBef>
            </a:pPr>
            <a:r>
              <a:rPr lang="de-DE" sz="1800" b="1" i="1">
                <a:solidFill>
                  <a:srgbClr val="0000FF"/>
                </a:solidFill>
              </a:rPr>
              <a:t>production</a:t>
            </a:r>
          </a:p>
        </p:txBody>
      </p:sp>
      <p:sp>
        <p:nvSpPr>
          <p:cNvPr id="82950" name="Text Box 7"/>
          <p:cNvSpPr txBox="1">
            <a:spLocks noChangeArrowheads="1"/>
          </p:cNvSpPr>
          <p:nvPr/>
        </p:nvSpPr>
        <p:spPr bwMode="auto">
          <a:xfrm>
            <a:off x="2478088" y="1939925"/>
            <a:ext cx="1447800" cy="366713"/>
          </a:xfrm>
          <a:prstGeom prst="rect">
            <a:avLst/>
          </a:prstGeom>
          <a:noFill/>
          <a:ln w="9525">
            <a:noFill/>
            <a:miter lim="800000"/>
            <a:headEnd/>
            <a:tailEnd/>
          </a:ln>
        </p:spPr>
        <p:txBody>
          <a:bodyPr>
            <a:spAutoFit/>
          </a:bodyPr>
          <a:lstStyle/>
          <a:p>
            <a:pPr algn="l">
              <a:spcBef>
                <a:spcPct val="50000"/>
              </a:spcBef>
            </a:pPr>
            <a:r>
              <a:rPr lang="de-DE" sz="1800" b="1" i="1">
                <a:solidFill>
                  <a:srgbClr val="0000FF"/>
                </a:solidFill>
              </a:rPr>
              <a:t>selection</a:t>
            </a:r>
          </a:p>
        </p:txBody>
      </p:sp>
      <p:sp>
        <p:nvSpPr>
          <p:cNvPr id="82951" name="Text Box 8"/>
          <p:cNvSpPr txBox="1">
            <a:spLocks noChangeArrowheads="1"/>
          </p:cNvSpPr>
          <p:nvPr/>
        </p:nvSpPr>
        <p:spPr bwMode="auto">
          <a:xfrm>
            <a:off x="4310063" y="2346325"/>
            <a:ext cx="1676400" cy="366713"/>
          </a:xfrm>
          <a:prstGeom prst="rect">
            <a:avLst/>
          </a:prstGeom>
          <a:noFill/>
          <a:ln w="9525">
            <a:noFill/>
            <a:miter lim="800000"/>
            <a:headEnd/>
            <a:tailEnd/>
          </a:ln>
        </p:spPr>
        <p:txBody>
          <a:bodyPr>
            <a:spAutoFit/>
          </a:bodyPr>
          <a:lstStyle/>
          <a:p>
            <a:pPr algn="l">
              <a:spcBef>
                <a:spcPct val="50000"/>
              </a:spcBef>
            </a:pPr>
            <a:r>
              <a:rPr lang="de-DE" sz="1800" b="1" i="1">
                <a:solidFill>
                  <a:srgbClr val="0000FF"/>
                </a:solidFill>
              </a:rPr>
              <a:t>identification</a:t>
            </a:r>
          </a:p>
        </p:txBody>
      </p:sp>
      <p:sp>
        <p:nvSpPr>
          <p:cNvPr id="82952" name="Text Box 9"/>
          <p:cNvSpPr txBox="1">
            <a:spLocks noChangeArrowheads="1"/>
          </p:cNvSpPr>
          <p:nvPr/>
        </p:nvSpPr>
        <p:spPr bwMode="auto">
          <a:xfrm>
            <a:off x="6229350" y="2449513"/>
            <a:ext cx="1447800" cy="366712"/>
          </a:xfrm>
          <a:prstGeom prst="rect">
            <a:avLst/>
          </a:prstGeom>
          <a:noFill/>
          <a:ln w="9525">
            <a:noFill/>
            <a:miter lim="800000"/>
            <a:headEnd/>
            <a:tailEnd/>
          </a:ln>
        </p:spPr>
        <p:txBody>
          <a:bodyPr>
            <a:spAutoFit/>
          </a:bodyPr>
          <a:lstStyle/>
          <a:p>
            <a:pPr algn="l">
              <a:spcBef>
                <a:spcPct val="50000"/>
              </a:spcBef>
            </a:pPr>
            <a:r>
              <a:rPr lang="de-DE" sz="1800" b="1" i="1">
                <a:solidFill>
                  <a:srgbClr val="0000FF"/>
                </a:solidFill>
              </a:rPr>
              <a:t>reaction</a:t>
            </a:r>
          </a:p>
        </p:txBody>
      </p:sp>
      <p:sp>
        <p:nvSpPr>
          <p:cNvPr id="82953" name="Text Box 10"/>
          <p:cNvSpPr txBox="1">
            <a:spLocks noChangeArrowheads="1"/>
          </p:cNvSpPr>
          <p:nvPr/>
        </p:nvSpPr>
        <p:spPr bwMode="auto">
          <a:xfrm>
            <a:off x="7158038" y="1917700"/>
            <a:ext cx="1828800" cy="366713"/>
          </a:xfrm>
          <a:prstGeom prst="rect">
            <a:avLst/>
          </a:prstGeom>
          <a:noFill/>
          <a:ln w="9525">
            <a:noFill/>
            <a:miter lim="800000"/>
            <a:headEnd/>
            <a:tailEnd/>
          </a:ln>
        </p:spPr>
        <p:txBody>
          <a:bodyPr>
            <a:spAutoFit/>
          </a:bodyPr>
          <a:lstStyle/>
          <a:p>
            <a:pPr algn="l">
              <a:spcBef>
                <a:spcPct val="50000"/>
              </a:spcBef>
            </a:pPr>
            <a:r>
              <a:rPr lang="de-DE" sz="1800" b="1" i="1">
                <a:solidFill>
                  <a:srgbClr val="0000FF"/>
                </a:solidFill>
              </a:rPr>
              <a:t>spectroscopy</a:t>
            </a:r>
          </a:p>
        </p:txBody>
      </p:sp>
      <p:sp>
        <p:nvSpPr>
          <p:cNvPr id="82954" name="Text Box 11"/>
          <p:cNvSpPr txBox="1">
            <a:spLocks noChangeArrowheads="1"/>
          </p:cNvSpPr>
          <p:nvPr/>
        </p:nvSpPr>
        <p:spPr bwMode="auto">
          <a:xfrm>
            <a:off x="7121525" y="2889250"/>
            <a:ext cx="1676400" cy="366713"/>
          </a:xfrm>
          <a:prstGeom prst="rect">
            <a:avLst/>
          </a:prstGeom>
          <a:noFill/>
          <a:ln w="9525">
            <a:noFill/>
            <a:miter lim="800000"/>
            <a:headEnd/>
            <a:tailEnd/>
          </a:ln>
        </p:spPr>
        <p:txBody>
          <a:bodyPr>
            <a:spAutoFit/>
          </a:bodyPr>
          <a:lstStyle/>
          <a:p>
            <a:pPr algn="l">
              <a:spcBef>
                <a:spcPct val="50000"/>
              </a:spcBef>
            </a:pPr>
            <a:r>
              <a:rPr lang="de-DE" sz="1800" b="1" i="1">
                <a:solidFill>
                  <a:srgbClr val="0000FF"/>
                </a:solidFill>
              </a:rPr>
              <a:t>identification</a:t>
            </a:r>
          </a:p>
        </p:txBody>
      </p:sp>
      <p:sp>
        <p:nvSpPr>
          <p:cNvPr id="82955" name="Text Box 12"/>
          <p:cNvSpPr txBox="1">
            <a:spLocks noChangeArrowheads="1"/>
          </p:cNvSpPr>
          <p:nvPr/>
        </p:nvSpPr>
        <p:spPr bwMode="auto">
          <a:xfrm>
            <a:off x="4090988" y="3486150"/>
            <a:ext cx="539750" cy="304800"/>
          </a:xfrm>
          <a:prstGeom prst="rect">
            <a:avLst/>
          </a:prstGeom>
          <a:noFill/>
          <a:ln w="9525" algn="ctr">
            <a:noFill/>
            <a:miter lim="800000"/>
            <a:headEnd/>
            <a:tailEnd/>
          </a:ln>
        </p:spPr>
        <p:txBody>
          <a:bodyPr wrap="none">
            <a:spAutoFit/>
          </a:bodyPr>
          <a:lstStyle/>
          <a:p>
            <a:pPr marL="342900" indent="-342900" algn="l">
              <a:spcBef>
                <a:spcPct val="20000"/>
              </a:spcBef>
            </a:pPr>
            <a:r>
              <a:rPr lang="en-US" sz="1400" b="1">
                <a:solidFill>
                  <a:schemeClr val="tx1"/>
                </a:solidFill>
              </a:rPr>
              <a:t>35m</a:t>
            </a:r>
          </a:p>
        </p:txBody>
      </p:sp>
      <p:sp>
        <p:nvSpPr>
          <p:cNvPr id="82956" name="Text Box 13"/>
          <p:cNvSpPr txBox="1">
            <a:spLocks noChangeArrowheads="1"/>
          </p:cNvSpPr>
          <p:nvPr/>
        </p:nvSpPr>
        <p:spPr bwMode="auto">
          <a:xfrm>
            <a:off x="2422525" y="4389438"/>
            <a:ext cx="1728788" cy="427037"/>
          </a:xfrm>
          <a:prstGeom prst="rect">
            <a:avLst/>
          </a:prstGeom>
          <a:noFill/>
          <a:ln w="9525" algn="ctr">
            <a:noFill/>
            <a:miter lim="800000"/>
            <a:headEnd/>
            <a:tailEnd/>
          </a:ln>
        </p:spPr>
        <p:txBody>
          <a:bodyPr wrap="none">
            <a:spAutoFit/>
          </a:bodyPr>
          <a:lstStyle/>
          <a:p>
            <a:pPr marL="342900" indent="-342900" algn="l">
              <a:spcBef>
                <a:spcPct val="20000"/>
              </a:spcBef>
            </a:pPr>
            <a:r>
              <a:rPr lang="en-US" sz="2200">
                <a:solidFill>
                  <a:schemeClr val="tx1"/>
                </a:solidFill>
                <a:cs typeface="Arial" pitchFamily="34" charset="0"/>
              </a:rPr>
              <a:t>B</a:t>
            </a:r>
            <a:r>
              <a:rPr lang="el-GR" sz="2200">
                <a:solidFill>
                  <a:schemeClr val="tx1"/>
                </a:solidFill>
                <a:cs typeface="Arial" pitchFamily="34" charset="0"/>
              </a:rPr>
              <a:t>ρ</a:t>
            </a:r>
            <a:r>
              <a:rPr lang="en-US" sz="2200">
                <a:solidFill>
                  <a:schemeClr val="tx1"/>
                </a:solidFill>
                <a:cs typeface="Arial" pitchFamily="34" charset="0"/>
              </a:rPr>
              <a:t> - ∆E - B</a:t>
            </a:r>
            <a:r>
              <a:rPr lang="el-GR" sz="2200">
                <a:solidFill>
                  <a:schemeClr val="tx1"/>
                </a:solidFill>
                <a:cs typeface="Arial" pitchFamily="34" charset="0"/>
              </a:rPr>
              <a:t>ρ</a:t>
            </a:r>
            <a:endParaRPr lang="en-US" sz="2200">
              <a:solidFill>
                <a:schemeClr val="tx1"/>
              </a:solidFill>
              <a:cs typeface="Arial" pitchFamily="34" charset="0"/>
            </a:endParaRPr>
          </a:p>
        </p:txBody>
      </p:sp>
      <p:sp>
        <p:nvSpPr>
          <p:cNvPr id="82957" name="Rectangle 14"/>
          <p:cNvSpPr>
            <a:spLocks noChangeArrowheads="1"/>
          </p:cNvSpPr>
          <p:nvPr/>
        </p:nvSpPr>
        <p:spPr bwMode="auto">
          <a:xfrm>
            <a:off x="8189913" y="5605463"/>
            <a:ext cx="796925" cy="900112"/>
          </a:xfrm>
          <a:prstGeom prst="rect">
            <a:avLst/>
          </a:prstGeom>
          <a:solidFill>
            <a:schemeClr val="bg1"/>
          </a:solidFill>
          <a:ln w="9525" algn="ctr">
            <a:noFill/>
            <a:miter lim="800000"/>
            <a:headEnd/>
            <a:tailEnd/>
          </a:ln>
        </p:spPr>
        <p:txBody>
          <a:bodyPr wrap="none" anchor="ctr"/>
          <a:lstStyle/>
          <a:p>
            <a:endParaRPr lang="de-DE"/>
          </a:p>
        </p:txBody>
      </p:sp>
      <p:sp>
        <p:nvSpPr>
          <p:cNvPr id="82958" name="Rectangle 15"/>
          <p:cNvSpPr>
            <a:spLocks noChangeArrowheads="1"/>
          </p:cNvSpPr>
          <p:nvPr/>
        </p:nvSpPr>
        <p:spPr bwMode="auto">
          <a:xfrm>
            <a:off x="7346950" y="6069013"/>
            <a:ext cx="914400" cy="631825"/>
          </a:xfrm>
          <a:prstGeom prst="rect">
            <a:avLst/>
          </a:prstGeom>
          <a:solidFill>
            <a:schemeClr val="bg1"/>
          </a:solidFill>
          <a:ln w="9525" algn="ctr">
            <a:noFill/>
            <a:miter lim="800000"/>
            <a:headEnd/>
            <a:tailEnd/>
          </a:ln>
        </p:spPr>
        <p:txBody>
          <a:bodyPr wrap="none" anchor="ctr"/>
          <a:lstStyle/>
          <a:p>
            <a:pPr marL="342900" indent="-342900">
              <a:spcBef>
                <a:spcPct val="20000"/>
              </a:spcBef>
            </a:pPr>
            <a:r>
              <a:rPr lang="en-US" sz="1400" b="1">
                <a:solidFill>
                  <a:schemeClr val="tx1"/>
                </a:solidFill>
              </a:rPr>
              <a:t>CATE </a:t>
            </a:r>
          </a:p>
          <a:p>
            <a:pPr marL="342900" indent="-342900">
              <a:spcBef>
                <a:spcPct val="20000"/>
              </a:spcBef>
            </a:pPr>
            <a:r>
              <a:rPr lang="en-US" sz="1400" b="1">
                <a:solidFill>
                  <a:schemeClr val="tx1"/>
                </a:solidFill>
              </a:rPr>
              <a:t>SI-CsI</a:t>
            </a:r>
          </a:p>
        </p:txBody>
      </p:sp>
      <p:sp>
        <p:nvSpPr>
          <p:cNvPr id="82959" name="Text Box 16"/>
          <p:cNvSpPr txBox="1">
            <a:spLocks noChangeArrowheads="1"/>
          </p:cNvSpPr>
          <p:nvPr/>
        </p:nvSpPr>
        <p:spPr bwMode="auto">
          <a:xfrm>
            <a:off x="606425" y="2008188"/>
            <a:ext cx="992188" cy="336550"/>
          </a:xfrm>
          <a:prstGeom prst="rect">
            <a:avLst/>
          </a:prstGeom>
          <a:noFill/>
          <a:ln w="9525" algn="ctr">
            <a:noFill/>
            <a:miter lim="800000"/>
            <a:headEnd/>
            <a:tailEnd/>
          </a:ln>
        </p:spPr>
        <p:txBody>
          <a:bodyPr wrap="none">
            <a:spAutoFit/>
          </a:bodyPr>
          <a:lstStyle/>
          <a:p>
            <a:pPr marL="342900" indent="-342900" algn="l">
              <a:spcBef>
                <a:spcPct val="20000"/>
              </a:spcBef>
            </a:pPr>
            <a:r>
              <a:rPr lang="en-US" sz="1600">
                <a:solidFill>
                  <a:schemeClr val="tx1"/>
                </a:solidFill>
              </a:rPr>
              <a:t>&lt;1GeV/u</a:t>
            </a:r>
          </a:p>
        </p:txBody>
      </p:sp>
      <p:sp>
        <p:nvSpPr>
          <p:cNvPr id="82960" name="Text Box 17"/>
          <p:cNvSpPr txBox="1">
            <a:spLocks noChangeArrowheads="1"/>
          </p:cNvSpPr>
          <p:nvPr/>
        </p:nvSpPr>
        <p:spPr bwMode="auto">
          <a:xfrm>
            <a:off x="6602413" y="3471863"/>
            <a:ext cx="1516062" cy="336550"/>
          </a:xfrm>
          <a:prstGeom prst="rect">
            <a:avLst/>
          </a:prstGeom>
          <a:noFill/>
          <a:ln w="9525" algn="ctr">
            <a:noFill/>
            <a:miter lim="800000"/>
            <a:headEnd/>
            <a:tailEnd/>
          </a:ln>
        </p:spPr>
        <p:txBody>
          <a:bodyPr wrap="none">
            <a:spAutoFit/>
          </a:bodyPr>
          <a:lstStyle/>
          <a:p>
            <a:pPr marL="342900" indent="-342900" algn="l">
              <a:spcBef>
                <a:spcPct val="20000"/>
              </a:spcBef>
            </a:pPr>
            <a:r>
              <a:rPr lang="en-US" sz="1600">
                <a:solidFill>
                  <a:schemeClr val="tx1"/>
                </a:solidFill>
              </a:rPr>
              <a:t>100-700MeV/u</a:t>
            </a:r>
          </a:p>
        </p:txBody>
      </p:sp>
      <p:sp>
        <p:nvSpPr>
          <p:cNvPr id="82961" name="Rectangle 18"/>
          <p:cNvSpPr>
            <a:spLocks noChangeArrowheads="1"/>
          </p:cNvSpPr>
          <p:nvPr/>
        </p:nvSpPr>
        <p:spPr bwMode="auto">
          <a:xfrm>
            <a:off x="0" y="692150"/>
            <a:ext cx="9144000" cy="593725"/>
          </a:xfrm>
          <a:prstGeom prst="rect">
            <a:avLst/>
          </a:prstGeom>
          <a:noFill/>
          <a:ln w="9525">
            <a:noFill/>
            <a:miter lim="800000"/>
            <a:headEnd/>
            <a:tailEnd/>
          </a:ln>
        </p:spPr>
        <p:txBody>
          <a:bodyPr anchor="ctr"/>
          <a:lstStyle/>
          <a:p>
            <a:pPr algn="l"/>
            <a:r>
              <a:rPr lang="de-DE" sz="2400" b="1">
                <a:solidFill>
                  <a:schemeClr val="accent2"/>
                </a:solidFill>
              </a:rPr>
              <a:t>In flight high resolution </a:t>
            </a:r>
            <a:r>
              <a:rPr lang="de-DE" sz="2400" b="1">
                <a:solidFill>
                  <a:schemeClr val="accent2"/>
                </a:solidFill>
                <a:latin typeface="Symbol" pitchFamily="18" charset="2"/>
              </a:rPr>
              <a:t>g</a:t>
            </a:r>
            <a:r>
              <a:rPr lang="de-DE" sz="2400" b="1">
                <a:solidFill>
                  <a:schemeClr val="accent2"/>
                </a:solidFill>
              </a:rPr>
              <a:t>-spectroscopy at the FRS</a:t>
            </a:r>
            <a:endParaRPr lang="en-GB" sz="2400" b="1">
              <a:solidFill>
                <a:schemeClr val="accent2"/>
              </a:solidFill>
            </a:endParaRPr>
          </a:p>
        </p:txBody>
      </p:sp>
      <p:sp>
        <p:nvSpPr>
          <p:cNvPr id="25618" name="Rectangle 19"/>
          <p:cNvSpPr>
            <a:spLocks noGrp="1" noChangeArrowheads="1"/>
          </p:cNvSpPr>
          <p:nvPr>
            <p:ph type="title"/>
          </p:nvPr>
        </p:nvSpPr>
        <p:spPr>
          <a:solidFill>
            <a:schemeClr val="bg1"/>
          </a:solidFill>
        </p:spPr>
        <p:txBody>
          <a:bodyPr/>
          <a:lstStyle/>
          <a:p>
            <a:pPr eaLnBrk="1" hangingPunct="1">
              <a:defRPr/>
            </a:pPr>
            <a:r>
              <a:rPr lang="en-US" dirty="0" smtClean="0">
                <a:solidFill>
                  <a:schemeClr val="accent6"/>
                </a:solidFill>
              </a:rPr>
              <a:t>AGATA set-up at GSI</a:t>
            </a:r>
          </a:p>
        </p:txBody>
      </p:sp>
      <p:sp>
        <p:nvSpPr>
          <p:cNvPr id="82963" name="Rechteck 24"/>
          <p:cNvSpPr>
            <a:spLocks noChangeArrowheads="1"/>
          </p:cNvSpPr>
          <p:nvPr/>
        </p:nvSpPr>
        <p:spPr bwMode="auto">
          <a:xfrm>
            <a:off x="7200900" y="5129213"/>
            <a:ext cx="1785938" cy="1571625"/>
          </a:xfrm>
          <a:prstGeom prst="rect">
            <a:avLst/>
          </a:prstGeom>
          <a:solidFill>
            <a:schemeClr val="bg1"/>
          </a:solidFill>
          <a:ln w="9525" algn="ctr">
            <a:noFill/>
            <a:round/>
            <a:headEnd/>
            <a:tailEnd/>
          </a:ln>
        </p:spPr>
        <p:txBody>
          <a:bodyPr anchor="ctr"/>
          <a:lstStyle/>
          <a:p>
            <a:endParaRPr lang="de-DE"/>
          </a:p>
        </p:txBody>
      </p:sp>
      <p:sp>
        <p:nvSpPr>
          <p:cNvPr id="82964" name="Rechteck 25"/>
          <p:cNvSpPr>
            <a:spLocks noChangeArrowheads="1"/>
          </p:cNvSpPr>
          <p:nvPr/>
        </p:nvSpPr>
        <p:spPr bwMode="auto">
          <a:xfrm>
            <a:off x="7915275" y="3771900"/>
            <a:ext cx="1071563" cy="1571625"/>
          </a:xfrm>
          <a:prstGeom prst="rect">
            <a:avLst/>
          </a:prstGeom>
          <a:solidFill>
            <a:schemeClr val="bg1"/>
          </a:solidFill>
          <a:ln w="9525" algn="ctr">
            <a:noFill/>
            <a:round/>
            <a:headEnd/>
            <a:tailEnd/>
          </a:ln>
        </p:spPr>
        <p:txBody>
          <a:bodyPr anchor="ctr"/>
          <a:lstStyle/>
          <a:p>
            <a:endParaRPr lang="de-DE"/>
          </a:p>
        </p:txBody>
      </p:sp>
      <p:pic>
        <p:nvPicPr>
          <p:cNvPr id="20" name="Picture 5"/>
          <p:cNvPicPr>
            <a:picLocks noChangeAspect="1" noChangeArrowheads="1"/>
          </p:cNvPicPr>
          <p:nvPr/>
        </p:nvPicPr>
        <p:blipFill>
          <a:blip r:embed="rId4">
            <a:clrChange>
              <a:clrFrom>
                <a:srgbClr val="FFFFFF"/>
              </a:clrFrom>
              <a:clrTo>
                <a:srgbClr val="FFFFFF">
                  <a:alpha val="0"/>
                </a:srgbClr>
              </a:clrTo>
            </a:clrChange>
          </a:blip>
          <a:srcRect l="48204" t="11127" r="16696" b="18318"/>
          <a:stretch>
            <a:fillRect/>
          </a:stretch>
        </p:blipFill>
        <p:spPr bwMode="auto">
          <a:xfrm>
            <a:off x="6986588" y="4152900"/>
            <a:ext cx="1857375" cy="2333625"/>
          </a:xfrm>
          <a:prstGeom prst="rect">
            <a:avLst/>
          </a:prstGeom>
          <a:noFill/>
          <a:ln w="9525">
            <a:noFill/>
            <a:miter lim="800000"/>
            <a:headEnd/>
            <a:tailEnd/>
          </a:ln>
        </p:spPr>
      </p:pic>
      <p:pic>
        <p:nvPicPr>
          <p:cNvPr id="21" name="Picture 49" descr="LYCCAPics2"/>
          <p:cNvPicPr>
            <a:picLocks noChangeAspect="1" noChangeArrowheads="1"/>
          </p:cNvPicPr>
          <p:nvPr/>
        </p:nvPicPr>
        <p:blipFill>
          <a:blip r:embed="rId5"/>
          <a:srcRect/>
          <a:stretch>
            <a:fillRect/>
          </a:stretch>
        </p:blipFill>
        <p:spPr bwMode="auto">
          <a:xfrm>
            <a:off x="8129588" y="5540375"/>
            <a:ext cx="841375" cy="731838"/>
          </a:xfrm>
          <a:prstGeom prst="rect">
            <a:avLst/>
          </a:prstGeom>
          <a:noFill/>
          <a:ln w="9525">
            <a:noFill/>
            <a:miter lim="800000"/>
            <a:headEnd/>
            <a:tailEnd/>
          </a:ln>
        </p:spPr>
      </p:pic>
      <p:sp>
        <p:nvSpPr>
          <p:cNvPr id="22" name="TextBox 9"/>
          <p:cNvSpPr txBox="1">
            <a:spLocks noChangeArrowheads="1"/>
          </p:cNvSpPr>
          <p:nvPr/>
        </p:nvSpPr>
        <p:spPr bwMode="auto">
          <a:xfrm>
            <a:off x="7558088" y="6300788"/>
            <a:ext cx="1428750" cy="400050"/>
          </a:xfrm>
          <a:prstGeom prst="rect">
            <a:avLst/>
          </a:prstGeom>
          <a:solidFill>
            <a:schemeClr val="bg1"/>
          </a:solidFill>
          <a:ln w="9525">
            <a:noFill/>
            <a:miter lim="800000"/>
            <a:headEnd/>
            <a:tailEnd/>
          </a:ln>
        </p:spPr>
        <p:txBody>
          <a:bodyPr>
            <a:spAutoFit/>
          </a:bodyPr>
          <a:lstStyle/>
          <a:p>
            <a:r>
              <a:rPr lang="fr-FR" sz="2000">
                <a:solidFill>
                  <a:srgbClr val="C00000"/>
                </a:solidFill>
              </a:rPr>
              <a:t>LYCCA</a:t>
            </a:r>
          </a:p>
        </p:txBody>
      </p:sp>
      <p:sp>
        <p:nvSpPr>
          <p:cNvPr id="23" name="TextBox 10"/>
          <p:cNvSpPr txBox="1">
            <a:spLocks noChangeArrowheads="1"/>
          </p:cNvSpPr>
          <p:nvPr/>
        </p:nvSpPr>
        <p:spPr bwMode="auto">
          <a:xfrm>
            <a:off x="5414963" y="5843588"/>
            <a:ext cx="1785937" cy="400050"/>
          </a:xfrm>
          <a:prstGeom prst="rect">
            <a:avLst/>
          </a:prstGeom>
          <a:solidFill>
            <a:schemeClr val="bg1"/>
          </a:solidFill>
          <a:ln w="9525">
            <a:noFill/>
            <a:miter lim="800000"/>
            <a:headEnd/>
            <a:tailEnd/>
          </a:ln>
        </p:spPr>
        <p:txBody>
          <a:bodyPr>
            <a:spAutoFit/>
          </a:bodyPr>
          <a:lstStyle/>
          <a:p>
            <a:r>
              <a:rPr lang="en-US" sz="2000">
                <a:solidFill>
                  <a:srgbClr val="C00000"/>
                </a:solidFill>
              </a:rPr>
              <a:t>AGATA array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5"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heckerboard(across)">
                                      <p:cBhvr>
                                        <p:cTn id="10" dur="500"/>
                                        <p:tgtEl>
                                          <p:spTgt spid="21"/>
                                        </p:tgtEl>
                                      </p:cBhvr>
                                    </p:animEffect>
                                  </p:childTnLst>
                                </p:cTn>
                              </p:par>
                              <p:par>
                                <p:cTn id="11" presetID="5"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heckerboard(across)">
                                      <p:cBhvr>
                                        <p:cTn id="13" dur="500"/>
                                        <p:tgtEl>
                                          <p:spTgt spid="2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heckerboard(across)">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757238"/>
          </a:xfrm>
          <a:solidFill>
            <a:schemeClr val="bg1"/>
          </a:solidFill>
        </p:spPr>
        <p:txBody>
          <a:bodyPr/>
          <a:lstStyle/>
          <a:p>
            <a:pPr eaLnBrk="1" hangingPunct="1">
              <a:defRPr/>
            </a:pPr>
            <a:r>
              <a:rPr lang="en-US" sz="3200" smtClean="0">
                <a:solidFill>
                  <a:schemeClr val="accent6"/>
                </a:solidFill>
                <a:latin typeface="Symbol" pitchFamily="18" charset="2"/>
              </a:rPr>
              <a:t>g</a:t>
            </a:r>
            <a:r>
              <a:rPr lang="en-US" sz="3200" smtClean="0">
                <a:solidFill>
                  <a:schemeClr val="accent6"/>
                </a:solidFill>
              </a:rPr>
              <a:t>-spectroscopy at </a:t>
            </a:r>
            <a:r>
              <a:rPr lang="pl-PL" sz="3200" smtClean="0">
                <a:solidFill>
                  <a:schemeClr val="accent6"/>
                </a:solidFill>
              </a:rPr>
              <a:t>relativistic </a:t>
            </a:r>
            <a:r>
              <a:rPr lang="en-US" sz="3200" smtClean="0">
                <a:solidFill>
                  <a:schemeClr val="accent6"/>
                </a:solidFill>
              </a:rPr>
              <a:t>energies</a:t>
            </a:r>
            <a:endParaRPr lang="en-GB" sz="3200" smtClean="0">
              <a:solidFill>
                <a:schemeClr val="accent6"/>
              </a:solidFill>
            </a:endParaRPr>
          </a:p>
        </p:txBody>
      </p:sp>
      <p:grpSp>
        <p:nvGrpSpPr>
          <p:cNvPr id="83971" name="Gruppieren 103"/>
          <p:cNvGrpSpPr>
            <a:grpSpLocks/>
          </p:cNvGrpSpPr>
          <p:nvPr/>
        </p:nvGrpSpPr>
        <p:grpSpPr bwMode="auto">
          <a:xfrm>
            <a:off x="3929063" y="1690688"/>
            <a:ext cx="5132387" cy="4238625"/>
            <a:chOff x="4572000" y="762000"/>
            <a:chExt cx="3989388" cy="2881313"/>
          </a:xfrm>
        </p:grpSpPr>
        <p:sp>
          <p:nvSpPr>
            <p:cNvPr id="83974" name="Rectangle 3"/>
            <p:cNvSpPr>
              <a:spLocks noChangeArrowheads="1"/>
            </p:cNvSpPr>
            <p:nvPr/>
          </p:nvSpPr>
          <p:spPr bwMode="auto">
            <a:xfrm>
              <a:off x="5334000" y="906463"/>
              <a:ext cx="2879725" cy="2089150"/>
            </a:xfrm>
            <a:prstGeom prst="rect">
              <a:avLst/>
            </a:prstGeom>
            <a:solidFill>
              <a:srgbClr val="EBEBEB"/>
            </a:solidFill>
            <a:ln w="9525" algn="ctr">
              <a:noFill/>
              <a:miter lim="800000"/>
              <a:headEnd/>
              <a:tailEnd/>
            </a:ln>
          </p:spPr>
          <p:txBody>
            <a:bodyPr wrap="none" lIns="90000" tIns="46800" rIns="90000" bIns="46800" anchor="ctr">
              <a:spAutoFit/>
            </a:bodyPr>
            <a:lstStyle/>
            <a:p>
              <a:endParaRPr lang="de-DE"/>
            </a:p>
          </p:txBody>
        </p:sp>
        <p:sp>
          <p:nvSpPr>
            <p:cNvPr id="83975" name="AutoShape 4"/>
            <p:cNvSpPr>
              <a:spLocks noChangeAspect="1" noChangeArrowheads="1" noTextEdit="1"/>
            </p:cNvSpPr>
            <p:nvPr/>
          </p:nvSpPr>
          <p:spPr bwMode="auto">
            <a:xfrm>
              <a:off x="5362575" y="906463"/>
              <a:ext cx="3067050" cy="2185987"/>
            </a:xfrm>
            <a:prstGeom prst="rect">
              <a:avLst/>
            </a:prstGeom>
            <a:noFill/>
            <a:ln w="9525">
              <a:noFill/>
              <a:miter lim="800000"/>
              <a:headEnd/>
              <a:tailEnd/>
            </a:ln>
          </p:spPr>
          <p:txBody>
            <a:bodyPr/>
            <a:lstStyle/>
            <a:p>
              <a:endParaRPr lang="de-DE"/>
            </a:p>
          </p:txBody>
        </p:sp>
        <p:sp>
          <p:nvSpPr>
            <p:cNvPr id="83976" name="Line 5"/>
            <p:cNvSpPr>
              <a:spLocks noChangeShapeType="1"/>
            </p:cNvSpPr>
            <p:nvPr/>
          </p:nvSpPr>
          <p:spPr bwMode="auto">
            <a:xfrm flipV="1">
              <a:off x="5321300" y="960438"/>
              <a:ext cx="1588" cy="1998662"/>
            </a:xfrm>
            <a:prstGeom prst="line">
              <a:avLst/>
            </a:prstGeom>
            <a:noFill/>
            <a:ln w="4763">
              <a:solidFill>
                <a:srgbClr val="000000"/>
              </a:solidFill>
              <a:round/>
              <a:headEnd/>
              <a:tailEnd/>
            </a:ln>
          </p:spPr>
          <p:txBody>
            <a:bodyPr/>
            <a:lstStyle/>
            <a:p>
              <a:endParaRPr lang="de-DE"/>
            </a:p>
          </p:txBody>
        </p:sp>
        <p:sp>
          <p:nvSpPr>
            <p:cNvPr id="83977" name="Line 6"/>
            <p:cNvSpPr>
              <a:spLocks noChangeShapeType="1"/>
            </p:cNvSpPr>
            <p:nvPr/>
          </p:nvSpPr>
          <p:spPr bwMode="auto">
            <a:xfrm flipV="1">
              <a:off x="5795963" y="960438"/>
              <a:ext cx="1587" cy="1998662"/>
            </a:xfrm>
            <a:prstGeom prst="line">
              <a:avLst/>
            </a:prstGeom>
            <a:noFill/>
            <a:ln w="4763">
              <a:solidFill>
                <a:srgbClr val="000000"/>
              </a:solidFill>
              <a:round/>
              <a:headEnd/>
              <a:tailEnd/>
            </a:ln>
          </p:spPr>
          <p:txBody>
            <a:bodyPr/>
            <a:lstStyle/>
            <a:p>
              <a:endParaRPr lang="de-DE"/>
            </a:p>
          </p:txBody>
        </p:sp>
        <p:sp>
          <p:nvSpPr>
            <p:cNvPr id="83978" name="Line 7"/>
            <p:cNvSpPr>
              <a:spLocks noChangeShapeType="1"/>
            </p:cNvSpPr>
            <p:nvPr/>
          </p:nvSpPr>
          <p:spPr bwMode="auto">
            <a:xfrm flipV="1">
              <a:off x="6272213" y="960438"/>
              <a:ext cx="1587" cy="1998662"/>
            </a:xfrm>
            <a:prstGeom prst="line">
              <a:avLst/>
            </a:prstGeom>
            <a:noFill/>
            <a:ln w="4763">
              <a:solidFill>
                <a:srgbClr val="000000"/>
              </a:solidFill>
              <a:round/>
              <a:headEnd/>
              <a:tailEnd/>
            </a:ln>
          </p:spPr>
          <p:txBody>
            <a:bodyPr/>
            <a:lstStyle/>
            <a:p>
              <a:endParaRPr lang="de-DE"/>
            </a:p>
          </p:txBody>
        </p:sp>
        <p:sp>
          <p:nvSpPr>
            <p:cNvPr id="83979" name="Line 8"/>
            <p:cNvSpPr>
              <a:spLocks noChangeShapeType="1"/>
            </p:cNvSpPr>
            <p:nvPr/>
          </p:nvSpPr>
          <p:spPr bwMode="auto">
            <a:xfrm flipV="1">
              <a:off x="6746875" y="960438"/>
              <a:ext cx="1588" cy="1998662"/>
            </a:xfrm>
            <a:prstGeom prst="line">
              <a:avLst/>
            </a:prstGeom>
            <a:noFill/>
            <a:ln w="4763">
              <a:solidFill>
                <a:srgbClr val="000000"/>
              </a:solidFill>
              <a:round/>
              <a:headEnd/>
              <a:tailEnd/>
            </a:ln>
          </p:spPr>
          <p:txBody>
            <a:bodyPr/>
            <a:lstStyle/>
            <a:p>
              <a:endParaRPr lang="de-DE"/>
            </a:p>
          </p:txBody>
        </p:sp>
        <p:sp>
          <p:nvSpPr>
            <p:cNvPr id="83980" name="Line 9"/>
            <p:cNvSpPr>
              <a:spLocks noChangeShapeType="1"/>
            </p:cNvSpPr>
            <p:nvPr/>
          </p:nvSpPr>
          <p:spPr bwMode="auto">
            <a:xfrm flipV="1">
              <a:off x="7223125" y="960438"/>
              <a:ext cx="1588" cy="1998662"/>
            </a:xfrm>
            <a:prstGeom prst="line">
              <a:avLst/>
            </a:prstGeom>
            <a:noFill/>
            <a:ln w="4763">
              <a:solidFill>
                <a:srgbClr val="000000"/>
              </a:solidFill>
              <a:round/>
              <a:headEnd/>
              <a:tailEnd/>
            </a:ln>
          </p:spPr>
          <p:txBody>
            <a:bodyPr/>
            <a:lstStyle/>
            <a:p>
              <a:endParaRPr lang="de-DE"/>
            </a:p>
          </p:txBody>
        </p:sp>
        <p:sp>
          <p:nvSpPr>
            <p:cNvPr id="83981" name="Line 10"/>
            <p:cNvSpPr>
              <a:spLocks noChangeShapeType="1"/>
            </p:cNvSpPr>
            <p:nvPr/>
          </p:nvSpPr>
          <p:spPr bwMode="auto">
            <a:xfrm flipV="1">
              <a:off x="7697788" y="960438"/>
              <a:ext cx="1587" cy="1998662"/>
            </a:xfrm>
            <a:prstGeom prst="line">
              <a:avLst/>
            </a:prstGeom>
            <a:noFill/>
            <a:ln w="4763">
              <a:solidFill>
                <a:srgbClr val="000000"/>
              </a:solidFill>
              <a:round/>
              <a:headEnd/>
              <a:tailEnd/>
            </a:ln>
          </p:spPr>
          <p:txBody>
            <a:bodyPr/>
            <a:lstStyle/>
            <a:p>
              <a:endParaRPr lang="de-DE"/>
            </a:p>
          </p:txBody>
        </p:sp>
        <p:sp>
          <p:nvSpPr>
            <p:cNvPr id="83982" name="Line 11"/>
            <p:cNvSpPr>
              <a:spLocks noChangeShapeType="1"/>
            </p:cNvSpPr>
            <p:nvPr/>
          </p:nvSpPr>
          <p:spPr bwMode="auto">
            <a:xfrm flipV="1">
              <a:off x="8174038" y="960438"/>
              <a:ext cx="1587" cy="1998662"/>
            </a:xfrm>
            <a:prstGeom prst="line">
              <a:avLst/>
            </a:prstGeom>
            <a:noFill/>
            <a:ln w="4763">
              <a:solidFill>
                <a:srgbClr val="000000"/>
              </a:solidFill>
              <a:round/>
              <a:headEnd/>
              <a:tailEnd/>
            </a:ln>
          </p:spPr>
          <p:txBody>
            <a:bodyPr/>
            <a:lstStyle/>
            <a:p>
              <a:endParaRPr lang="de-DE"/>
            </a:p>
          </p:txBody>
        </p:sp>
        <p:sp>
          <p:nvSpPr>
            <p:cNvPr id="83983" name="Line 12"/>
            <p:cNvSpPr>
              <a:spLocks noChangeShapeType="1"/>
            </p:cNvSpPr>
            <p:nvPr/>
          </p:nvSpPr>
          <p:spPr bwMode="auto">
            <a:xfrm>
              <a:off x="5321300" y="2959100"/>
              <a:ext cx="2852738" cy="1588"/>
            </a:xfrm>
            <a:prstGeom prst="line">
              <a:avLst/>
            </a:prstGeom>
            <a:noFill/>
            <a:ln w="4763">
              <a:solidFill>
                <a:srgbClr val="000000"/>
              </a:solidFill>
              <a:round/>
              <a:headEnd/>
              <a:tailEnd/>
            </a:ln>
          </p:spPr>
          <p:txBody>
            <a:bodyPr/>
            <a:lstStyle/>
            <a:p>
              <a:endParaRPr lang="de-DE"/>
            </a:p>
          </p:txBody>
        </p:sp>
        <p:sp>
          <p:nvSpPr>
            <p:cNvPr id="83984" name="Line 13"/>
            <p:cNvSpPr>
              <a:spLocks noChangeShapeType="1"/>
            </p:cNvSpPr>
            <p:nvPr/>
          </p:nvSpPr>
          <p:spPr bwMode="auto">
            <a:xfrm>
              <a:off x="5321300" y="2459038"/>
              <a:ext cx="2852738" cy="1587"/>
            </a:xfrm>
            <a:prstGeom prst="line">
              <a:avLst/>
            </a:prstGeom>
            <a:noFill/>
            <a:ln w="4763">
              <a:solidFill>
                <a:srgbClr val="000000"/>
              </a:solidFill>
              <a:round/>
              <a:headEnd/>
              <a:tailEnd/>
            </a:ln>
          </p:spPr>
          <p:txBody>
            <a:bodyPr/>
            <a:lstStyle/>
            <a:p>
              <a:endParaRPr lang="de-DE"/>
            </a:p>
          </p:txBody>
        </p:sp>
        <p:sp>
          <p:nvSpPr>
            <p:cNvPr id="83985" name="Line 14"/>
            <p:cNvSpPr>
              <a:spLocks noChangeShapeType="1"/>
            </p:cNvSpPr>
            <p:nvPr/>
          </p:nvSpPr>
          <p:spPr bwMode="auto">
            <a:xfrm>
              <a:off x="5321300" y="1960563"/>
              <a:ext cx="2852738" cy="1587"/>
            </a:xfrm>
            <a:prstGeom prst="line">
              <a:avLst/>
            </a:prstGeom>
            <a:noFill/>
            <a:ln w="4763">
              <a:solidFill>
                <a:srgbClr val="000000"/>
              </a:solidFill>
              <a:round/>
              <a:headEnd/>
              <a:tailEnd/>
            </a:ln>
          </p:spPr>
          <p:txBody>
            <a:bodyPr/>
            <a:lstStyle/>
            <a:p>
              <a:endParaRPr lang="de-DE"/>
            </a:p>
          </p:txBody>
        </p:sp>
        <p:sp>
          <p:nvSpPr>
            <p:cNvPr id="83986" name="Line 15"/>
            <p:cNvSpPr>
              <a:spLocks noChangeShapeType="1"/>
            </p:cNvSpPr>
            <p:nvPr/>
          </p:nvSpPr>
          <p:spPr bwMode="auto">
            <a:xfrm>
              <a:off x="5321300" y="1460500"/>
              <a:ext cx="2852738" cy="1588"/>
            </a:xfrm>
            <a:prstGeom prst="line">
              <a:avLst/>
            </a:prstGeom>
            <a:noFill/>
            <a:ln w="4763">
              <a:solidFill>
                <a:srgbClr val="000000"/>
              </a:solidFill>
              <a:round/>
              <a:headEnd/>
              <a:tailEnd/>
            </a:ln>
          </p:spPr>
          <p:txBody>
            <a:bodyPr/>
            <a:lstStyle/>
            <a:p>
              <a:endParaRPr lang="de-DE"/>
            </a:p>
          </p:txBody>
        </p:sp>
        <p:sp>
          <p:nvSpPr>
            <p:cNvPr id="83987" name="Line 16"/>
            <p:cNvSpPr>
              <a:spLocks noChangeShapeType="1"/>
            </p:cNvSpPr>
            <p:nvPr/>
          </p:nvSpPr>
          <p:spPr bwMode="auto">
            <a:xfrm>
              <a:off x="5321300" y="960438"/>
              <a:ext cx="2852738" cy="1587"/>
            </a:xfrm>
            <a:prstGeom prst="line">
              <a:avLst/>
            </a:prstGeom>
            <a:noFill/>
            <a:ln w="4763">
              <a:solidFill>
                <a:srgbClr val="000000"/>
              </a:solidFill>
              <a:round/>
              <a:headEnd/>
              <a:tailEnd/>
            </a:ln>
          </p:spPr>
          <p:txBody>
            <a:bodyPr/>
            <a:lstStyle/>
            <a:p>
              <a:endParaRPr lang="de-DE"/>
            </a:p>
          </p:txBody>
        </p:sp>
        <p:sp>
          <p:nvSpPr>
            <p:cNvPr id="83988" name="Freeform 17"/>
            <p:cNvSpPr>
              <a:spLocks noEditPoints="1"/>
            </p:cNvSpPr>
            <p:nvPr/>
          </p:nvSpPr>
          <p:spPr bwMode="auto">
            <a:xfrm>
              <a:off x="5314950" y="2327275"/>
              <a:ext cx="2862263" cy="638175"/>
            </a:xfrm>
            <a:custGeom>
              <a:avLst/>
              <a:gdLst>
                <a:gd name="T0" fmla="*/ 2147483647 w 3606"/>
                <a:gd name="T1" fmla="*/ 2147483647 h 803"/>
                <a:gd name="T2" fmla="*/ 2147483647 w 3606"/>
                <a:gd name="T3" fmla="*/ 2147483647 h 803"/>
                <a:gd name="T4" fmla="*/ 2147483647 w 3606"/>
                <a:gd name="T5" fmla="*/ 2147483647 h 803"/>
                <a:gd name="T6" fmla="*/ 2147483647 w 3606"/>
                <a:gd name="T7" fmla="*/ 2147483647 h 803"/>
                <a:gd name="T8" fmla="*/ 2147483647 w 3606"/>
                <a:gd name="T9" fmla="*/ 2147483647 h 803"/>
                <a:gd name="T10" fmla="*/ 2147483647 w 3606"/>
                <a:gd name="T11" fmla="*/ 2147483647 h 803"/>
                <a:gd name="T12" fmla="*/ 2147483647 w 3606"/>
                <a:gd name="T13" fmla="*/ 2147483647 h 803"/>
                <a:gd name="T14" fmla="*/ 2147483647 w 3606"/>
                <a:gd name="T15" fmla="*/ 2147483647 h 803"/>
                <a:gd name="T16" fmla="*/ 2147483647 w 3606"/>
                <a:gd name="T17" fmla="*/ 2147483647 h 803"/>
                <a:gd name="T18" fmla="*/ 2147483647 w 3606"/>
                <a:gd name="T19" fmla="*/ 2147483647 h 803"/>
                <a:gd name="T20" fmla="*/ 2147483647 w 3606"/>
                <a:gd name="T21" fmla="*/ 2147483647 h 803"/>
                <a:gd name="T22" fmla="*/ 2147483647 w 3606"/>
                <a:gd name="T23" fmla="*/ 0 h 803"/>
                <a:gd name="T24" fmla="*/ 2147483647 w 3606"/>
                <a:gd name="T25" fmla="*/ 2147483647 h 803"/>
                <a:gd name="T26" fmla="*/ 2147483647 w 3606"/>
                <a:gd name="T27" fmla="*/ 2147483647 h 803"/>
                <a:gd name="T28" fmla="*/ 2147483647 w 3606"/>
                <a:gd name="T29" fmla="*/ 2147483647 h 803"/>
                <a:gd name="T30" fmla="*/ 2147483647 w 3606"/>
                <a:gd name="T31" fmla="*/ 2147483647 h 803"/>
                <a:gd name="T32" fmla="*/ 2147483647 w 3606"/>
                <a:gd name="T33" fmla="*/ 2147483647 h 803"/>
                <a:gd name="T34" fmla="*/ 2147483647 w 3606"/>
                <a:gd name="T35" fmla="*/ 2147483647 h 803"/>
                <a:gd name="T36" fmla="*/ 2147483647 w 3606"/>
                <a:gd name="T37" fmla="*/ 2147483647 h 803"/>
                <a:gd name="T38" fmla="*/ 2147483647 w 3606"/>
                <a:gd name="T39" fmla="*/ 2147483647 h 803"/>
                <a:gd name="T40" fmla="*/ 2147483647 w 3606"/>
                <a:gd name="T41" fmla="*/ 2147483647 h 803"/>
                <a:gd name="T42" fmla="*/ 2147483647 w 3606"/>
                <a:gd name="T43" fmla="*/ 2147483647 h 803"/>
                <a:gd name="T44" fmla="*/ 2147483647 w 3606"/>
                <a:gd name="T45" fmla="*/ 2147483647 h 803"/>
                <a:gd name="T46" fmla="*/ 2147483647 w 3606"/>
                <a:gd name="T47" fmla="*/ 2147483647 h 803"/>
                <a:gd name="T48" fmla="*/ 2147483647 w 3606"/>
                <a:gd name="T49" fmla="*/ 2147483647 h 803"/>
                <a:gd name="T50" fmla="*/ 2147483647 w 3606"/>
                <a:gd name="T51" fmla="*/ 2147483647 h 803"/>
                <a:gd name="T52" fmla="*/ 2147483647 w 3606"/>
                <a:gd name="T53" fmla="*/ 2147483647 h 803"/>
                <a:gd name="T54" fmla="*/ 2147483647 w 3606"/>
                <a:gd name="T55" fmla="*/ 2147483647 h 803"/>
                <a:gd name="T56" fmla="*/ 2147483647 w 3606"/>
                <a:gd name="T57" fmla="*/ 2147483647 h 803"/>
                <a:gd name="T58" fmla="*/ 2147483647 w 3606"/>
                <a:gd name="T59" fmla="*/ 2147483647 h 803"/>
                <a:gd name="T60" fmla="*/ 2147483647 w 3606"/>
                <a:gd name="T61" fmla="*/ 2147483647 h 803"/>
                <a:gd name="T62" fmla="*/ 2147483647 w 3606"/>
                <a:gd name="T63" fmla="*/ 2147483647 h 803"/>
                <a:gd name="T64" fmla="*/ 2147483647 w 3606"/>
                <a:gd name="T65" fmla="*/ 2147483647 h 803"/>
                <a:gd name="T66" fmla="*/ 2147483647 w 3606"/>
                <a:gd name="T67" fmla="*/ 2147483647 h 803"/>
                <a:gd name="T68" fmla="*/ 2147483647 w 3606"/>
                <a:gd name="T69" fmla="*/ 2147483647 h 803"/>
                <a:gd name="T70" fmla="*/ 2147483647 w 3606"/>
                <a:gd name="T71" fmla="*/ 2147483647 h 803"/>
                <a:gd name="T72" fmla="*/ 2147483647 w 3606"/>
                <a:gd name="T73" fmla="*/ 2147483647 h 803"/>
                <a:gd name="T74" fmla="*/ 2147483647 w 3606"/>
                <a:gd name="T75" fmla="*/ 2147483647 h 803"/>
                <a:gd name="T76" fmla="*/ 2147483647 w 3606"/>
                <a:gd name="T77" fmla="*/ 2147483647 h 803"/>
                <a:gd name="T78" fmla="*/ 2147483647 w 3606"/>
                <a:gd name="T79" fmla="*/ 2147483647 h 803"/>
                <a:gd name="T80" fmla="*/ 2147483647 w 3606"/>
                <a:gd name="T81" fmla="*/ 2147483647 h 803"/>
                <a:gd name="T82" fmla="*/ 2147483647 w 3606"/>
                <a:gd name="T83" fmla="*/ 2147483647 h 803"/>
                <a:gd name="T84" fmla="*/ 2147483647 w 3606"/>
                <a:gd name="T85" fmla="*/ 2147483647 h 803"/>
                <a:gd name="T86" fmla="*/ 2147483647 w 3606"/>
                <a:gd name="T87" fmla="*/ 2147483647 h 803"/>
                <a:gd name="T88" fmla="*/ 2147483647 w 3606"/>
                <a:gd name="T89" fmla="*/ 0 h 803"/>
                <a:gd name="T90" fmla="*/ 2147483647 w 3606"/>
                <a:gd name="T91" fmla="*/ 2147483647 h 803"/>
                <a:gd name="T92" fmla="*/ 2147483647 w 3606"/>
                <a:gd name="T93" fmla="*/ 2147483647 h 803"/>
                <a:gd name="T94" fmla="*/ 2147483647 w 3606"/>
                <a:gd name="T95" fmla="*/ 2147483647 h 803"/>
                <a:gd name="T96" fmla="*/ 2147483647 w 3606"/>
                <a:gd name="T97" fmla="*/ 2147483647 h 803"/>
                <a:gd name="T98" fmla="*/ 2147483647 w 3606"/>
                <a:gd name="T99" fmla="*/ 2147483647 h 803"/>
                <a:gd name="T100" fmla="*/ 2147483647 w 3606"/>
                <a:gd name="T101" fmla="*/ 2147483647 h 803"/>
                <a:gd name="T102" fmla="*/ 2147483647 w 3606"/>
                <a:gd name="T103" fmla="*/ 2147483647 h 803"/>
                <a:gd name="T104" fmla="*/ 2147483647 w 3606"/>
                <a:gd name="T105" fmla="*/ 2147483647 h 803"/>
                <a:gd name="T106" fmla="*/ 2147483647 w 3606"/>
                <a:gd name="T107" fmla="*/ 2147483647 h 803"/>
                <a:gd name="T108" fmla="*/ 2147483647 w 3606"/>
                <a:gd name="T109" fmla="*/ 2147483647 h 803"/>
                <a:gd name="T110" fmla="*/ 2147483647 w 3606"/>
                <a:gd name="T111" fmla="*/ 2147483647 h 803"/>
                <a:gd name="T112" fmla="*/ 2147483647 w 3606"/>
                <a:gd name="T113" fmla="*/ 2147483647 h 803"/>
                <a:gd name="T114" fmla="*/ 2147483647 w 3606"/>
                <a:gd name="T115" fmla="*/ 2147483647 h 803"/>
                <a:gd name="T116" fmla="*/ 2147483647 w 3606"/>
                <a:gd name="T117" fmla="*/ 2147483647 h 803"/>
                <a:gd name="T118" fmla="*/ 2147483647 w 3606"/>
                <a:gd name="T119" fmla="*/ 2147483647 h 803"/>
                <a:gd name="T120" fmla="*/ 2147483647 w 3606"/>
                <a:gd name="T121" fmla="*/ 2147483647 h 803"/>
                <a:gd name="T122" fmla="*/ 2147483647 w 3606"/>
                <a:gd name="T123" fmla="*/ 2147483647 h 8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06"/>
                <a:gd name="T187" fmla="*/ 0 h 803"/>
                <a:gd name="T188" fmla="*/ 3606 w 3606"/>
                <a:gd name="T189" fmla="*/ 803 h 8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06" h="803">
                  <a:moveTo>
                    <a:pt x="0" y="787"/>
                  </a:moveTo>
                  <a:lnTo>
                    <a:pt x="17" y="802"/>
                  </a:lnTo>
                  <a:lnTo>
                    <a:pt x="52" y="762"/>
                  </a:lnTo>
                  <a:lnTo>
                    <a:pt x="37" y="747"/>
                  </a:lnTo>
                  <a:lnTo>
                    <a:pt x="0" y="787"/>
                  </a:lnTo>
                  <a:close/>
                  <a:moveTo>
                    <a:pt x="37" y="747"/>
                  </a:moveTo>
                  <a:lnTo>
                    <a:pt x="52" y="762"/>
                  </a:lnTo>
                  <a:lnTo>
                    <a:pt x="88" y="722"/>
                  </a:lnTo>
                  <a:lnTo>
                    <a:pt x="72" y="708"/>
                  </a:lnTo>
                  <a:lnTo>
                    <a:pt x="37" y="747"/>
                  </a:lnTo>
                  <a:close/>
                  <a:moveTo>
                    <a:pt x="72" y="708"/>
                  </a:moveTo>
                  <a:lnTo>
                    <a:pt x="88" y="722"/>
                  </a:lnTo>
                  <a:lnTo>
                    <a:pt x="125" y="684"/>
                  </a:lnTo>
                  <a:lnTo>
                    <a:pt x="109" y="669"/>
                  </a:lnTo>
                  <a:lnTo>
                    <a:pt x="72" y="708"/>
                  </a:lnTo>
                  <a:close/>
                  <a:moveTo>
                    <a:pt x="109" y="669"/>
                  </a:moveTo>
                  <a:lnTo>
                    <a:pt x="125" y="684"/>
                  </a:lnTo>
                  <a:lnTo>
                    <a:pt x="160" y="646"/>
                  </a:lnTo>
                  <a:lnTo>
                    <a:pt x="146" y="631"/>
                  </a:lnTo>
                  <a:lnTo>
                    <a:pt x="109" y="669"/>
                  </a:lnTo>
                  <a:close/>
                  <a:moveTo>
                    <a:pt x="146" y="630"/>
                  </a:moveTo>
                  <a:lnTo>
                    <a:pt x="160" y="646"/>
                  </a:lnTo>
                  <a:lnTo>
                    <a:pt x="197" y="608"/>
                  </a:lnTo>
                  <a:lnTo>
                    <a:pt x="182" y="593"/>
                  </a:lnTo>
                  <a:lnTo>
                    <a:pt x="146" y="630"/>
                  </a:lnTo>
                  <a:close/>
                  <a:moveTo>
                    <a:pt x="182" y="593"/>
                  </a:moveTo>
                  <a:lnTo>
                    <a:pt x="197" y="608"/>
                  </a:lnTo>
                  <a:lnTo>
                    <a:pt x="234" y="570"/>
                  </a:lnTo>
                  <a:lnTo>
                    <a:pt x="218" y="555"/>
                  </a:lnTo>
                  <a:lnTo>
                    <a:pt x="182" y="593"/>
                  </a:lnTo>
                  <a:close/>
                  <a:moveTo>
                    <a:pt x="218" y="555"/>
                  </a:moveTo>
                  <a:lnTo>
                    <a:pt x="234" y="570"/>
                  </a:lnTo>
                  <a:lnTo>
                    <a:pt x="269" y="533"/>
                  </a:lnTo>
                  <a:lnTo>
                    <a:pt x="254" y="518"/>
                  </a:lnTo>
                  <a:lnTo>
                    <a:pt x="218" y="555"/>
                  </a:lnTo>
                  <a:close/>
                  <a:moveTo>
                    <a:pt x="254" y="518"/>
                  </a:moveTo>
                  <a:lnTo>
                    <a:pt x="269" y="533"/>
                  </a:lnTo>
                  <a:lnTo>
                    <a:pt x="306" y="498"/>
                  </a:lnTo>
                  <a:lnTo>
                    <a:pt x="291" y="481"/>
                  </a:lnTo>
                  <a:lnTo>
                    <a:pt x="254" y="518"/>
                  </a:lnTo>
                  <a:close/>
                  <a:moveTo>
                    <a:pt x="291" y="481"/>
                  </a:moveTo>
                  <a:lnTo>
                    <a:pt x="306" y="498"/>
                  </a:lnTo>
                  <a:lnTo>
                    <a:pt x="342" y="462"/>
                  </a:lnTo>
                  <a:lnTo>
                    <a:pt x="328" y="446"/>
                  </a:lnTo>
                  <a:lnTo>
                    <a:pt x="291" y="481"/>
                  </a:lnTo>
                  <a:close/>
                  <a:moveTo>
                    <a:pt x="328" y="446"/>
                  </a:moveTo>
                  <a:lnTo>
                    <a:pt x="342" y="462"/>
                  </a:lnTo>
                  <a:lnTo>
                    <a:pt x="378" y="429"/>
                  </a:lnTo>
                  <a:lnTo>
                    <a:pt x="363" y="412"/>
                  </a:lnTo>
                  <a:lnTo>
                    <a:pt x="328" y="446"/>
                  </a:lnTo>
                  <a:close/>
                  <a:moveTo>
                    <a:pt x="364" y="412"/>
                  </a:moveTo>
                  <a:lnTo>
                    <a:pt x="378" y="429"/>
                  </a:lnTo>
                  <a:lnTo>
                    <a:pt x="414" y="396"/>
                  </a:lnTo>
                  <a:lnTo>
                    <a:pt x="400" y="380"/>
                  </a:lnTo>
                  <a:lnTo>
                    <a:pt x="364" y="412"/>
                  </a:lnTo>
                  <a:close/>
                  <a:moveTo>
                    <a:pt x="400" y="380"/>
                  </a:moveTo>
                  <a:lnTo>
                    <a:pt x="414" y="396"/>
                  </a:lnTo>
                  <a:lnTo>
                    <a:pt x="451" y="364"/>
                  </a:lnTo>
                  <a:lnTo>
                    <a:pt x="436" y="348"/>
                  </a:lnTo>
                  <a:lnTo>
                    <a:pt x="400" y="380"/>
                  </a:lnTo>
                  <a:close/>
                  <a:moveTo>
                    <a:pt x="436" y="348"/>
                  </a:moveTo>
                  <a:lnTo>
                    <a:pt x="451" y="364"/>
                  </a:lnTo>
                  <a:lnTo>
                    <a:pt x="486" y="335"/>
                  </a:lnTo>
                  <a:lnTo>
                    <a:pt x="473" y="317"/>
                  </a:lnTo>
                  <a:lnTo>
                    <a:pt x="436" y="348"/>
                  </a:lnTo>
                  <a:close/>
                  <a:moveTo>
                    <a:pt x="473" y="317"/>
                  </a:moveTo>
                  <a:lnTo>
                    <a:pt x="486" y="335"/>
                  </a:lnTo>
                  <a:lnTo>
                    <a:pt x="523" y="305"/>
                  </a:lnTo>
                  <a:lnTo>
                    <a:pt x="510" y="289"/>
                  </a:lnTo>
                  <a:lnTo>
                    <a:pt x="473" y="317"/>
                  </a:lnTo>
                  <a:close/>
                  <a:moveTo>
                    <a:pt x="510" y="288"/>
                  </a:moveTo>
                  <a:lnTo>
                    <a:pt x="523" y="305"/>
                  </a:lnTo>
                  <a:lnTo>
                    <a:pt x="560" y="277"/>
                  </a:lnTo>
                  <a:lnTo>
                    <a:pt x="547" y="261"/>
                  </a:lnTo>
                  <a:lnTo>
                    <a:pt x="510" y="288"/>
                  </a:lnTo>
                  <a:close/>
                  <a:moveTo>
                    <a:pt x="547" y="260"/>
                  </a:moveTo>
                  <a:lnTo>
                    <a:pt x="558" y="277"/>
                  </a:lnTo>
                  <a:lnTo>
                    <a:pt x="595" y="251"/>
                  </a:lnTo>
                  <a:lnTo>
                    <a:pt x="582" y="235"/>
                  </a:lnTo>
                  <a:lnTo>
                    <a:pt x="547" y="260"/>
                  </a:lnTo>
                  <a:close/>
                  <a:moveTo>
                    <a:pt x="583" y="233"/>
                  </a:moveTo>
                  <a:lnTo>
                    <a:pt x="595" y="252"/>
                  </a:lnTo>
                  <a:lnTo>
                    <a:pt x="632" y="228"/>
                  </a:lnTo>
                  <a:lnTo>
                    <a:pt x="618" y="210"/>
                  </a:lnTo>
                  <a:lnTo>
                    <a:pt x="583" y="233"/>
                  </a:lnTo>
                  <a:close/>
                  <a:moveTo>
                    <a:pt x="620" y="208"/>
                  </a:moveTo>
                  <a:lnTo>
                    <a:pt x="630" y="228"/>
                  </a:lnTo>
                  <a:lnTo>
                    <a:pt x="667" y="204"/>
                  </a:lnTo>
                  <a:lnTo>
                    <a:pt x="655" y="186"/>
                  </a:lnTo>
                  <a:lnTo>
                    <a:pt x="620" y="208"/>
                  </a:lnTo>
                  <a:close/>
                  <a:moveTo>
                    <a:pt x="655" y="185"/>
                  </a:moveTo>
                  <a:lnTo>
                    <a:pt x="667" y="204"/>
                  </a:lnTo>
                  <a:lnTo>
                    <a:pt x="704" y="182"/>
                  </a:lnTo>
                  <a:lnTo>
                    <a:pt x="692" y="163"/>
                  </a:lnTo>
                  <a:lnTo>
                    <a:pt x="655" y="185"/>
                  </a:lnTo>
                  <a:close/>
                  <a:moveTo>
                    <a:pt x="692" y="163"/>
                  </a:moveTo>
                  <a:lnTo>
                    <a:pt x="704" y="182"/>
                  </a:lnTo>
                  <a:lnTo>
                    <a:pt x="739" y="161"/>
                  </a:lnTo>
                  <a:lnTo>
                    <a:pt x="729" y="142"/>
                  </a:lnTo>
                  <a:lnTo>
                    <a:pt x="692" y="163"/>
                  </a:lnTo>
                  <a:close/>
                  <a:moveTo>
                    <a:pt x="729" y="142"/>
                  </a:moveTo>
                  <a:lnTo>
                    <a:pt x="739" y="161"/>
                  </a:lnTo>
                  <a:lnTo>
                    <a:pt x="776" y="142"/>
                  </a:lnTo>
                  <a:lnTo>
                    <a:pt x="765" y="123"/>
                  </a:lnTo>
                  <a:lnTo>
                    <a:pt x="729" y="142"/>
                  </a:lnTo>
                  <a:close/>
                  <a:moveTo>
                    <a:pt x="765" y="123"/>
                  </a:moveTo>
                  <a:lnTo>
                    <a:pt x="776" y="142"/>
                  </a:lnTo>
                  <a:lnTo>
                    <a:pt x="811" y="125"/>
                  </a:lnTo>
                  <a:lnTo>
                    <a:pt x="802" y="106"/>
                  </a:lnTo>
                  <a:lnTo>
                    <a:pt x="765" y="123"/>
                  </a:lnTo>
                  <a:close/>
                  <a:moveTo>
                    <a:pt x="802" y="106"/>
                  </a:moveTo>
                  <a:lnTo>
                    <a:pt x="811" y="126"/>
                  </a:lnTo>
                  <a:lnTo>
                    <a:pt x="847" y="110"/>
                  </a:lnTo>
                  <a:lnTo>
                    <a:pt x="839" y="90"/>
                  </a:lnTo>
                  <a:lnTo>
                    <a:pt x="802" y="106"/>
                  </a:lnTo>
                  <a:close/>
                  <a:moveTo>
                    <a:pt x="839" y="90"/>
                  </a:moveTo>
                  <a:lnTo>
                    <a:pt x="847" y="110"/>
                  </a:lnTo>
                  <a:lnTo>
                    <a:pt x="883" y="95"/>
                  </a:lnTo>
                  <a:lnTo>
                    <a:pt x="875" y="75"/>
                  </a:lnTo>
                  <a:lnTo>
                    <a:pt x="839" y="90"/>
                  </a:lnTo>
                  <a:close/>
                  <a:moveTo>
                    <a:pt x="875" y="75"/>
                  </a:moveTo>
                  <a:lnTo>
                    <a:pt x="883" y="95"/>
                  </a:lnTo>
                  <a:lnTo>
                    <a:pt x="919" y="82"/>
                  </a:lnTo>
                  <a:lnTo>
                    <a:pt x="912" y="62"/>
                  </a:lnTo>
                  <a:lnTo>
                    <a:pt x="875" y="75"/>
                  </a:lnTo>
                  <a:close/>
                  <a:moveTo>
                    <a:pt x="912" y="62"/>
                  </a:moveTo>
                  <a:lnTo>
                    <a:pt x="919" y="82"/>
                  </a:lnTo>
                  <a:lnTo>
                    <a:pt x="955" y="70"/>
                  </a:lnTo>
                  <a:lnTo>
                    <a:pt x="949" y="50"/>
                  </a:lnTo>
                  <a:lnTo>
                    <a:pt x="912" y="62"/>
                  </a:lnTo>
                  <a:close/>
                  <a:moveTo>
                    <a:pt x="949" y="50"/>
                  </a:moveTo>
                  <a:lnTo>
                    <a:pt x="955" y="70"/>
                  </a:lnTo>
                  <a:lnTo>
                    <a:pt x="991" y="60"/>
                  </a:lnTo>
                  <a:lnTo>
                    <a:pt x="985" y="40"/>
                  </a:lnTo>
                  <a:lnTo>
                    <a:pt x="949" y="50"/>
                  </a:lnTo>
                  <a:close/>
                  <a:moveTo>
                    <a:pt x="985" y="40"/>
                  </a:moveTo>
                  <a:lnTo>
                    <a:pt x="991" y="60"/>
                  </a:lnTo>
                  <a:lnTo>
                    <a:pt x="1027" y="51"/>
                  </a:lnTo>
                  <a:lnTo>
                    <a:pt x="1022" y="31"/>
                  </a:lnTo>
                  <a:lnTo>
                    <a:pt x="985" y="40"/>
                  </a:lnTo>
                  <a:close/>
                  <a:moveTo>
                    <a:pt x="1022" y="31"/>
                  </a:moveTo>
                  <a:lnTo>
                    <a:pt x="1027" y="51"/>
                  </a:lnTo>
                  <a:lnTo>
                    <a:pt x="1063" y="43"/>
                  </a:lnTo>
                  <a:lnTo>
                    <a:pt x="1059" y="22"/>
                  </a:lnTo>
                  <a:lnTo>
                    <a:pt x="1022" y="31"/>
                  </a:lnTo>
                  <a:close/>
                  <a:moveTo>
                    <a:pt x="1059" y="22"/>
                  </a:moveTo>
                  <a:lnTo>
                    <a:pt x="1063" y="44"/>
                  </a:lnTo>
                  <a:lnTo>
                    <a:pt x="1099" y="37"/>
                  </a:lnTo>
                  <a:lnTo>
                    <a:pt x="1096" y="15"/>
                  </a:lnTo>
                  <a:lnTo>
                    <a:pt x="1059" y="22"/>
                  </a:lnTo>
                  <a:close/>
                  <a:moveTo>
                    <a:pt x="1096" y="15"/>
                  </a:moveTo>
                  <a:lnTo>
                    <a:pt x="1099" y="37"/>
                  </a:lnTo>
                  <a:lnTo>
                    <a:pt x="1135" y="31"/>
                  </a:lnTo>
                  <a:lnTo>
                    <a:pt x="1132" y="10"/>
                  </a:lnTo>
                  <a:lnTo>
                    <a:pt x="1096" y="15"/>
                  </a:lnTo>
                  <a:close/>
                  <a:moveTo>
                    <a:pt x="1132" y="10"/>
                  </a:moveTo>
                  <a:lnTo>
                    <a:pt x="1134" y="31"/>
                  </a:lnTo>
                  <a:lnTo>
                    <a:pt x="1170" y="28"/>
                  </a:lnTo>
                  <a:lnTo>
                    <a:pt x="1169" y="6"/>
                  </a:lnTo>
                  <a:lnTo>
                    <a:pt x="1132" y="10"/>
                  </a:lnTo>
                  <a:close/>
                  <a:moveTo>
                    <a:pt x="1169" y="6"/>
                  </a:moveTo>
                  <a:lnTo>
                    <a:pt x="1170" y="28"/>
                  </a:lnTo>
                  <a:lnTo>
                    <a:pt x="1207" y="23"/>
                  </a:lnTo>
                  <a:lnTo>
                    <a:pt x="1204" y="3"/>
                  </a:lnTo>
                  <a:lnTo>
                    <a:pt x="1169" y="6"/>
                  </a:lnTo>
                  <a:close/>
                  <a:moveTo>
                    <a:pt x="1206" y="3"/>
                  </a:moveTo>
                  <a:lnTo>
                    <a:pt x="1207" y="23"/>
                  </a:lnTo>
                  <a:lnTo>
                    <a:pt x="1242" y="22"/>
                  </a:lnTo>
                  <a:lnTo>
                    <a:pt x="1241" y="0"/>
                  </a:lnTo>
                  <a:lnTo>
                    <a:pt x="1206" y="3"/>
                  </a:lnTo>
                  <a:close/>
                  <a:moveTo>
                    <a:pt x="1242" y="0"/>
                  </a:moveTo>
                  <a:lnTo>
                    <a:pt x="1242" y="22"/>
                  </a:lnTo>
                  <a:lnTo>
                    <a:pt x="1279" y="21"/>
                  </a:lnTo>
                  <a:lnTo>
                    <a:pt x="1278" y="0"/>
                  </a:lnTo>
                  <a:lnTo>
                    <a:pt x="1242" y="0"/>
                  </a:lnTo>
                  <a:close/>
                  <a:moveTo>
                    <a:pt x="1279" y="0"/>
                  </a:moveTo>
                  <a:lnTo>
                    <a:pt x="1279" y="21"/>
                  </a:lnTo>
                  <a:lnTo>
                    <a:pt x="1314" y="21"/>
                  </a:lnTo>
                  <a:lnTo>
                    <a:pt x="1314" y="0"/>
                  </a:lnTo>
                  <a:lnTo>
                    <a:pt x="1279" y="0"/>
                  </a:lnTo>
                  <a:close/>
                  <a:moveTo>
                    <a:pt x="1316" y="0"/>
                  </a:moveTo>
                  <a:lnTo>
                    <a:pt x="1314" y="21"/>
                  </a:lnTo>
                  <a:lnTo>
                    <a:pt x="1351" y="22"/>
                  </a:lnTo>
                  <a:lnTo>
                    <a:pt x="1351" y="0"/>
                  </a:lnTo>
                  <a:lnTo>
                    <a:pt x="1316" y="0"/>
                  </a:lnTo>
                  <a:close/>
                  <a:moveTo>
                    <a:pt x="1351" y="0"/>
                  </a:moveTo>
                  <a:lnTo>
                    <a:pt x="1351" y="22"/>
                  </a:lnTo>
                  <a:lnTo>
                    <a:pt x="1386" y="23"/>
                  </a:lnTo>
                  <a:lnTo>
                    <a:pt x="1388" y="3"/>
                  </a:lnTo>
                  <a:lnTo>
                    <a:pt x="1351" y="0"/>
                  </a:lnTo>
                  <a:close/>
                  <a:moveTo>
                    <a:pt x="1388" y="3"/>
                  </a:moveTo>
                  <a:lnTo>
                    <a:pt x="1386" y="23"/>
                  </a:lnTo>
                  <a:lnTo>
                    <a:pt x="1423" y="26"/>
                  </a:lnTo>
                  <a:lnTo>
                    <a:pt x="1424" y="4"/>
                  </a:lnTo>
                  <a:lnTo>
                    <a:pt x="1388" y="3"/>
                  </a:lnTo>
                  <a:close/>
                  <a:moveTo>
                    <a:pt x="1424" y="4"/>
                  </a:moveTo>
                  <a:lnTo>
                    <a:pt x="1423" y="26"/>
                  </a:lnTo>
                  <a:lnTo>
                    <a:pt x="1460" y="29"/>
                  </a:lnTo>
                  <a:lnTo>
                    <a:pt x="1461" y="9"/>
                  </a:lnTo>
                  <a:lnTo>
                    <a:pt x="1424" y="4"/>
                  </a:lnTo>
                  <a:close/>
                  <a:moveTo>
                    <a:pt x="1461" y="9"/>
                  </a:moveTo>
                  <a:lnTo>
                    <a:pt x="1458" y="29"/>
                  </a:lnTo>
                  <a:lnTo>
                    <a:pt x="1495" y="34"/>
                  </a:lnTo>
                  <a:lnTo>
                    <a:pt x="1498" y="13"/>
                  </a:lnTo>
                  <a:lnTo>
                    <a:pt x="1461" y="9"/>
                  </a:lnTo>
                  <a:close/>
                  <a:moveTo>
                    <a:pt x="1498" y="13"/>
                  </a:moveTo>
                  <a:lnTo>
                    <a:pt x="1495" y="34"/>
                  </a:lnTo>
                  <a:lnTo>
                    <a:pt x="1532" y="40"/>
                  </a:lnTo>
                  <a:lnTo>
                    <a:pt x="1535" y="18"/>
                  </a:lnTo>
                  <a:lnTo>
                    <a:pt x="1498" y="13"/>
                  </a:lnTo>
                  <a:close/>
                  <a:moveTo>
                    <a:pt x="1535" y="18"/>
                  </a:moveTo>
                  <a:lnTo>
                    <a:pt x="1530" y="40"/>
                  </a:lnTo>
                  <a:lnTo>
                    <a:pt x="1567" y="45"/>
                  </a:lnTo>
                  <a:lnTo>
                    <a:pt x="1571" y="23"/>
                  </a:lnTo>
                  <a:lnTo>
                    <a:pt x="1535" y="18"/>
                  </a:lnTo>
                  <a:close/>
                  <a:moveTo>
                    <a:pt x="1571" y="23"/>
                  </a:moveTo>
                  <a:lnTo>
                    <a:pt x="1567" y="45"/>
                  </a:lnTo>
                  <a:lnTo>
                    <a:pt x="1604" y="51"/>
                  </a:lnTo>
                  <a:lnTo>
                    <a:pt x="1606" y="29"/>
                  </a:lnTo>
                  <a:lnTo>
                    <a:pt x="1571" y="23"/>
                  </a:lnTo>
                  <a:close/>
                  <a:moveTo>
                    <a:pt x="1606" y="29"/>
                  </a:moveTo>
                  <a:lnTo>
                    <a:pt x="1604" y="51"/>
                  </a:lnTo>
                  <a:lnTo>
                    <a:pt x="1639" y="59"/>
                  </a:lnTo>
                  <a:lnTo>
                    <a:pt x="1643" y="37"/>
                  </a:lnTo>
                  <a:lnTo>
                    <a:pt x="1606" y="29"/>
                  </a:lnTo>
                  <a:close/>
                  <a:moveTo>
                    <a:pt x="1643" y="37"/>
                  </a:moveTo>
                  <a:lnTo>
                    <a:pt x="1639" y="59"/>
                  </a:lnTo>
                  <a:lnTo>
                    <a:pt x="1675" y="66"/>
                  </a:lnTo>
                  <a:lnTo>
                    <a:pt x="1680" y="45"/>
                  </a:lnTo>
                  <a:lnTo>
                    <a:pt x="1643" y="37"/>
                  </a:lnTo>
                  <a:close/>
                  <a:moveTo>
                    <a:pt x="1680" y="45"/>
                  </a:moveTo>
                  <a:lnTo>
                    <a:pt x="1675" y="66"/>
                  </a:lnTo>
                  <a:lnTo>
                    <a:pt x="1712" y="73"/>
                  </a:lnTo>
                  <a:lnTo>
                    <a:pt x="1717" y="53"/>
                  </a:lnTo>
                  <a:lnTo>
                    <a:pt x="1680" y="45"/>
                  </a:lnTo>
                  <a:close/>
                  <a:moveTo>
                    <a:pt x="1717" y="53"/>
                  </a:moveTo>
                  <a:lnTo>
                    <a:pt x="1712" y="73"/>
                  </a:lnTo>
                  <a:lnTo>
                    <a:pt x="1747" y="82"/>
                  </a:lnTo>
                  <a:lnTo>
                    <a:pt x="1753" y="62"/>
                  </a:lnTo>
                  <a:lnTo>
                    <a:pt x="1717" y="53"/>
                  </a:lnTo>
                  <a:close/>
                  <a:moveTo>
                    <a:pt x="1753" y="62"/>
                  </a:moveTo>
                  <a:lnTo>
                    <a:pt x="1747" y="82"/>
                  </a:lnTo>
                  <a:lnTo>
                    <a:pt x="1784" y="91"/>
                  </a:lnTo>
                  <a:lnTo>
                    <a:pt x="1789" y="70"/>
                  </a:lnTo>
                  <a:lnTo>
                    <a:pt x="1753" y="62"/>
                  </a:lnTo>
                  <a:close/>
                  <a:moveTo>
                    <a:pt x="1790" y="70"/>
                  </a:moveTo>
                  <a:lnTo>
                    <a:pt x="1784" y="91"/>
                  </a:lnTo>
                  <a:lnTo>
                    <a:pt x="1821" y="101"/>
                  </a:lnTo>
                  <a:lnTo>
                    <a:pt x="1827" y="81"/>
                  </a:lnTo>
                  <a:lnTo>
                    <a:pt x="1790" y="70"/>
                  </a:lnTo>
                  <a:close/>
                  <a:moveTo>
                    <a:pt x="1827" y="81"/>
                  </a:moveTo>
                  <a:lnTo>
                    <a:pt x="1821" y="101"/>
                  </a:lnTo>
                  <a:lnTo>
                    <a:pt x="1856" y="112"/>
                  </a:lnTo>
                  <a:lnTo>
                    <a:pt x="1862" y="91"/>
                  </a:lnTo>
                  <a:lnTo>
                    <a:pt x="1827" y="81"/>
                  </a:lnTo>
                  <a:close/>
                  <a:moveTo>
                    <a:pt x="1862" y="91"/>
                  </a:moveTo>
                  <a:lnTo>
                    <a:pt x="1856" y="112"/>
                  </a:lnTo>
                  <a:lnTo>
                    <a:pt x="1893" y="122"/>
                  </a:lnTo>
                  <a:lnTo>
                    <a:pt x="1899" y="101"/>
                  </a:lnTo>
                  <a:lnTo>
                    <a:pt x="1862" y="91"/>
                  </a:lnTo>
                  <a:close/>
                  <a:moveTo>
                    <a:pt x="1899" y="101"/>
                  </a:moveTo>
                  <a:lnTo>
                    <a:pt x="1893" y="122"/>
                  </a:lnTo>
                  <a:lnTo>
                    <a:pt x="1929" y="132"/>
                  </a:lnTo>
                  <a:lnTo>
                    <a:pt x="1935" y="112"/>
                  </a:lnTo>
                  <a:lnTo>
                    <a:pt x="1899" y="101"/>
                  </a:lnTo>
                  <a:close/>
                  <a:moveTo>
                    <a:pt x="1935" y="112"/>
                  </a:moveTo>
                  <a:lnTo>
                    <a:pt x="1929" y="132"/>
                  </a:lnTo>
                  <a:lnTo>
                    <a:pt x="1965" y="144"/>
                  </a:lnTo>
                  <a:lnTo>
                    <a:pt x="1972" y="123"/>
                  </a:lnTo>
                  <a:lnTo>
                    <a:pt x="1935" y="112"/>
                  </a:lnTo>
                  <a:close/>
                  <a:moveTo>
                    <a:pt x="1972" y="123"/>
                  </a:moveTo>
                  <a:lnTo>
                    <a:pt x="1965" y="144"/>
                  </a:lnTo>
                  <a:lnTo>
                    <a:pt x="2001" y="156"/>
                  </a:lnTo>
                  <a:lnTo>
                    <a:pt x="2009" y="135"/>
                  </a:lnTo>
                  <a:lnTo>
                    <a:pt x="1972" y="123"/>
                  </a:lnTo>
                  <a:close/>
                  <a:moveTo>
                    <a:pt x="2009" y="135"/>
                  </a:moveTo>
                  <a:lnTo>
                    <a:pt x="2001" y="156"/>
                  </a:lnTo>
                  <a:lnTo>
                    <a:pt x="2038" y="167"/>
                  </a:lnTo>
                  <a:lnTo>
                    <a:pt x="2044" y="147"/>
                  </a:lnTo>
                  <a:lnTo>
                    <a:pt x="2009" y="135"/>
                  </a:lnTo>
                  <a:close/>
                  <a:moveTo>
                    <a:pt x="2044" y="147"/>
                  </a:moveTo>
                  <a:lnTo>
                    <a:pt x="2038" y="167"/>
                  </a:lnTo>
                  <a:lnTo>
                    <a:pt x="2073" y="179"/>
                  </a:lnTo>
                  <a:lnTo>
                    <a:pt x="2081" y="159"/>
                  </a:lnTo>
                  <a:lnTo>
                    <a:pt x="2044" y="147"/>
                  </a:lnTo>
                  <a:close/>
                  <a:moveTo>
                    <a:pt x="2081" y="159"/>
                  </a:moveTo>
                  <a:lnTo>
                    <a:pt x="2073" y="179"/>
                  </a:lnTo>
                  <a:lnTo>
                    <a:pt x="2110" y="192"/>
                  </a:lnTo>
                  <a:lnTo>
                    <a:pt x="2117" y="172"/>
                  </a:lnTo>
                  <a:lnTo>
                    <a:pt x="2081" y="159"/>
                  </a:lnTo>
                  <a:close/>
                  <a:moveTo>
                    <a:pt x="2117" y="172"/>
                  </a:moveTo>
                  <a:lnTo>
                    <a:pt x="2110" y="192"/>
                  </a:lnTo>
                  <a:lnTo>
                    <a:pt x="2147" y="204"/>
                  </a:lnTo>
                  <a:lnTo>
                    <a:pt x="2154" y="185"/>
                  </a:lnTo>
                  <a:lnTo>
                    <a:pt x="2117" y="172"/>
                  </a:lnTo>
                  <a:close/>
                  <a:moveTo>
                    <a:pt x="2154" y="185"/>
                  </a:moveTo>
                  <a:lnTo>
                    <a:pt x="2147" y="204"/>
                  </a:lnTo>
                  <a:lnTo>
                    <a:pt x="2182" y="217"/>
                  </a:lnTo>
                  <a:lnTo>
                    <a:pt x="2189" y="197"/>
                  </a:lnTo>
                  <a:lnTo>
                    <a:pt x="2154" y="185"/>
                  </a:lnTo>
                  <a:close/>
                  <a:moveTo>
                    <a:pt x="2189" y="197"/>
                  </a:moveTo>
                  <a:lnTo>
                    <a:pt x="2182" y="217"/>
                  </a:lnTo>
                  <a:lnTo>
                    <a:pt x="2219" y="230"/>
                  </a:lnTo>
                  <a:lnTo>
                    <a:pt x="2226" y="210"/>
                  </a:lnTo>
                  <a:lnTo>
                    <a:pt x="2189" y="197"/>
                  </a:lnTo>
                  <a:close/>
                  <a:moveTo>
                    <a:pt x="2226" y="210"/>
                  </a:moveTo>
                  <a:lnTo>
                    <a:pt x="2219" y="230"/>
                  </a:lnTo>
                  <a:lnTo>
                    <a:pt x="2255" y="244"/>
                  </a:lnTo>
                  <a:lnTo>
                    <a:pt x="2263" y="223"/>
                  </a:lnTo>
                  <a:lnTo>
                    <a:pt x="2226" y="210"/>
                  </a:lnTo>
                  <a:close/>
                  <a:moveTo>
                    <a:pt x="2263" y="223"/>
                  </a:moveTo>
                  <a:lnTo>
                    <a:pt x="2255" y="244"/>
                  </a:lnTo>
                  <a:lnTo>
                    <a:pt x="2292" y="257"/>
                  </a:lnTo>
                  <a:lnTo>
                    <a:pt x="2299" y="238"/>
                  </a:lnTo>
                  <a:lnTo>
                    <a:pt x="2263" y="223"/>
                  </a:lnTo>
                  <a:close/>
                  <a:moveTo>
                    <a:pt x="2299" y="238"/>
                  </a:moveTo>
                  <a:lnTo>
                    <a:pt x="2292" y="257"/>
                  </a:lnTo>
                  <a:lnTo>
                    <a:pt x="2327" y="272"/>
                  </a:lnTo>
                  <a:lnTo>
                    <a:pt x="2335" y="251"/>
                  </a:lnTo>
                  <a:lnTo>
                    <a:pt x="2299" y="238"/>
                  </a:lnTo>
                  <a:close/>
                  <a:moveTo>
                    <a:pt x="2335" y="251"/>
                  </a:moveTo>
                  <a:lnTo>
                    <a:pt x="2327" y="272"/>
                  </a:lnTo>
                  <a:lnTo>
                    <a:pt x="2364" y="285"/>
                  </a:lnTo>
                  <a:lnTo>
                    <a:pt x="2371" y="264"/>
                  </a:lnTo>
                  <a:lnTo>
                    <a:pt x="2335" y="251"/>
                  </a:lnTo>
                  <a:close/>
                  <a:moveTo>
                    <a:pt x="2371" y="264"/>
                  </a:moveTo>
                  <a:lnTo>
                    <a:pt x="2364" y="285"/>
                  </a:lnTo>
                  <a:lnTo>
                    <a:pt x="2401" y="299"/>
                  </a:lnTo>
                  <a:lnTo>
                    <a:pt x="2408" y="279"/>
                  </a:lnTo>
                  <a:lnTo>
                    <a:pt x="2371" y="264"/>
                  </a:lnTo>
                  <a:close/>
                  <a:moveTo>
                    <a:pt x="2408" y="279"/>
                  </a:moveTo>
                  <a:lnTo>
                    <a:pt x="2401" y="299"/>
                  </a:lnTo>
                  <a:lnTo>
                    <a:pt x="2436" y="313"/>
                  </a:lnTo>
                  <a:lnTo>
                    <a:pt x="2445" y="294"/>
                  </a:lnTo>
                  <a:lnTo>
                    <a:pt x="2408" y="279"/>
                  </a:lnTo>
                  <a:close/>
                  <a:moveTo>
                    <a:pt x="2445" y="294"/>
                  </a:moveTo>
                  <a:lnTo>
                    <a:pt x="2436" y="313"/>
                  </a:lnTo>
                  <a:lnTo>
                    <a:pt x="2473" y="327"/>
                  </a:lnTo>
                  <a:lnTo>
                    <a:pt x="2480" y="308"/>
                  </a:lnTo>
                  <a:lnTo>
                    <a:pt x="2445" y="294"/>
                  </a:lnTo>
                  <a:close/>
                  <a:moveTo>
                    <a:pt x="2480" y="308"/>
                  </a:moveTo>
                  <a:lnTo>
                    <a:pt x="2473" y="327"/>
                  </a:lnTo>
                  <a:lnTo>
                    <a:pt x="2509" y="342"/>
                  </a:lnTo>
                  <a:lnTo>
                    <a:pt x="2517" y="321"/>
                  </a:lnTo>
                  <a:lnTo>
                    <a:pt x="2480" y="308"/>
                  </a:lnTo>
                  <a:close/>
                  <a:moveTo>
                    <a:pt x="2517" y="321"/>
                  </a:moveTo>
                  <a:lnTo>
                    <a:pt x="2509" y="342"/>
                  </a:lnTo>
                  <a:lnTo>
                    <a:pt x="2545" y="357"/>
                  </a:lnTo>
                  <a:lnTo>
                    <a:pt x="2553" y="336"/>
                  </a:lnTo>
                  <a:lnTo>
                    <a:pt x="2517" y="321"/>
                  </a:lnTo>
                  <a:close/>
                  <a:moveTo>
                    <a:pt x="2553" y="336"/>
                  </a:moveTo>
                  <a:lnTo>
                    <a:pt x="2545" y="357"/>
                  </a:lnTo>
                  <a:lnTo>
                    <a:pt x="2581" y="371"/>
                  </a:lnTo>
                  <a:lnTo>
                    <a:pt x="2590" y="351"/>
                  </a:lnTo>
                  <a:lnTo>
                    <a:pt x="2553" y="336"/>
                  </a:lnTo>
                  <a:close/>
                  <a:moveTo>
                    <a:pt x="2590" y="351"/>
                  </a:moveTo>
                  <a:lnTo>
                    <a:pt x="2581" y="371"/>
                  </a:lnTo>
                  <a:lnTo>
                    <a:pt x="2618" y="386"/>
                  </a:lnTo>
                  <a:lnTo>
                    <a:pt x="2625" y="366"/>
                  </a:lnTo>
                  <a:lnTo>
                    <a:pt x="2590" y="351"/>
                  </a:lnTo>
                  <a:close/>
                  <a:moveTo>
                    <a:pt x="2625" y="366"/>
                  </a:moveTo>
                  <a:lnTo>
                    <a:pt x="2618" y="386"/>
                  </a:lnTo>
                  <a:lnTo>
                    <a:pt x="2655" y="401"/>
                  </a:lnTo>
                  <a:lnTo>
                    <a:pt x="2662" y="382"/>
                  </a:lnTo>
                  <a:lnTo>
                    <a:pt x="2625" y="366"/>
                  </a:lnTo>
                  <a:close/>
                  <a:moveTo>
                    <a:pt x="2662" y="382"/>
                  </a:moveTo>
                  <a:lnTo>
                    <a:pt x="2655" y="401"/>
                  </a:lnTo>
                  <a:lnTo>
                    <a:pt x="2690" y="415"/>
                  </a:lnTo>
                  <a:lnTo>
                    <a:pt x="2699" y="396"/>
                  </a:lnTo>
                  <a:lnTo>
                    <a:pt x="2662" y="382"/>
                  </a:lnTo>
                  <a:close/>
                  <a:moveTo>
                    <a:pt x="2699" y="396"/>
                  </a:moveTo>
                  <a:lnTo>
                    <a:pt x="2690" y="415"/>
                  </a:lnTo>
                  <a:lnTo>
                    <a:pt x="2727" y="430"/>
                  </a:lnTo>
                  <a:lnTo>
                    <a:pt x="2735" y="411"/>
                  </a:lnTo>
                  <a:lnTo>
                    <a:pt x="2699" y="396"/>
                  </a:lnTo>
                  <a:close/>
                  <a:moveTo>
                    <a:pt x="2735" y="411"/>
                  </a:moveTo>
                  <a:lnTo>
                    <a:pt x="2727" y="430"/>
                  </a:lnTo>
                  <a:lnTo>
                    <a:pt x="2763" y="446"/>
                  </a:lnTo>
                  <a:lnTo>
                    <a:pt x="2771" y="426"/>
                  </a:lnTo>
                  <a:lnTo>
                    <a:pt x="2735" y="411"/>
                  </a:lnTo>
                  <a:close/>
                  <a:moveTo>
                    <a:pt x="2771" y="426"/>
                  </a:moveTo>
                  <a:lnTo>
                    <a:pt x="2763" y="446"/>
                  </a:lnTo>
                  <a:lnTo>
                    <a:pt x="2799" y="461"/>
                  </a:lnTo>
                  <a:lnTo>
                    <a:pt x="2807" y="440"/>
                  </a:lnTo>
                  <a:lnTo>
                    <a:pt x="2771" y="426"/>
                  </a:lnTo>
                  <a:close/>
                  <a:moveTo>
                    <a:pt x="2807" y="442"/>
                  </a:moveTo>
                  <a:lnTo>
                    <a:pt x="2799" y="461"/>
                  </a:lnTo>
                  <a:lnTo>
                    <a:pt x="2835" y="477"/>
                  </a:lnTo>
                  <a:lnTo>
                    <a:pt x="2844" y="457"/>
                  </a:lnTo>
                  <a:lnTo>
                    <a:pt x="2807" y="442"/>
                  </a:lnTo>
                  <a:close/>
                  <a:moveTo>
                    <a:pt x="2844" y="457"/>
                  </a:moveTo>
                  <a:lnTo>
                    <a:pt x="2835" y="477"/>
                  </a:lnTo>
                  <a:lnTo>
                    <a:pt x="2872" y="492"/>
                  </a:lnTo>
                  <a:lnTo>
                    <a:pt x="2881" y="471"/>
                  </a:lnTo>
                  <a:lnTo>
                    <a:pt x="2844" y="457"/>
                  </a:lnTo>
                  <a:close/>
                  <a:moveTo>
                    <a:pt x="2881" y="471"/>
                  </a:moveTo>
                  <a:lnTo>
                    <a:pt x="2872" y="492"/>
                  </a:lnTo>
                  <a:lnTo>
                    <a:pt x="2909" y="506"/>
                  </a:lnTo>
                  <a:lnTo>
                    <a:pt x="2916" y="487"/>
                  </a:lnTo>
                  <a:lnTo>
                    <a:pt x="2881" y="471"/>
                  </a:lnTo>
                  <a:close/>
                  <a:moveTo>
                    <a:pt x="2916" y="487"/>
                  </a:moveTo>
                  <a:lnTo>
                    <a:pt x="2909" y="506"/>
                  </a:lnTo>
                  <a:lnTo>
                    <a:pt x="2944" y="523"/>
                  </a:lnTo>
                  <a:lnTo>
                    <a:pt x="2953" y="502"/>
                  </a:lnTo>
                  <a:lnTo>
                    <a:pt x="2916" y="487"/>
                  </a:lnTo>
                  <a:close/>
                  <a:moveTo>
                    <a:pt x="2953" y="502"/>
                  </a:moveTo>
                  <a:lnTo>
                    <a:pt x="2944" y="523"/>
                  </a:lnTo>
                  <a:lnTo>
                    <a:pt x="2981" y="537"/>
                  </a:lnTo>
                  <a:lnTo>
                    <a:pt x="2989" y="518"/>
                  </a:lnTo>
                  <a:lnTo>
                    <a:pt x="2953" y="502"/>
                  </a:lnTo>
                  <a:close/>
                  <a:moveTo>
                    <a:pt x="2989" y="518"/>
                  </a:moveTo>
                  <a:lnTo>
                    <a:pt x="2981" y="537"/>
                  </a:lnTo>
                  <a:lnTo>
                    <a:pt x="3017" y="553"/>
                  </a:lnTo>
                  <a:lnTo>
                    <a:pt x="3025" y="533"/>
                  </a:lnTo>
                  <a:lnTo>
                    <a:pt x="2989" y="518"/>
                  </a:lnTo>
                  <a:close/>
                  <a:moveTo>
                    <a:pt x="3025" y="533"/>
                  </a:moveTo>
                  <a:lnTo>
                    <a:pt x="3017" y="553"/>
                  </a:lnTo>
                  <a:lnTo>
                    <a:pt x="3053" y="568"/>
                  </a:lnTo>
                  <a:lnTo>
                    <a:pt x="3061" y="549"/>
                  </a:lnTo>
                  <a:lnTo>
                    <a:pt x="3025" y="533"/>
                  </a:lnTo>
                  <a:close/>
                  <a:moveTo>
                    <a:pt x="3061" y="549"/>
                  </a:moveTo>
                  <a:lnTo>
                    <a:pt x="3053" y="568"/>
                  </a:lnTo>
                  <a:lnTo>
                    <a:pt x="3089" y="584"/>
                  </a:lnTo>
                  <a:lnTo>
                    <a:pt x="3098" y="564"/>
                  </a:lnTo>
                  <a:lnTo>
                    <a:pt x="3061" y="549"/>
                  </a:lnTo>
                  <a:close/>
                  <a:moveTo>
                    <a:pt x="3098" y="564"/>
                  </a:moveTo>
                  <a:lnTo>
                    <a:pt x="3089" y="584"/>
                  </a:lnTo>
                  <a:lnTo>
                    <a:pt x="3126" y="600"/>
                  </a:lnTo>
                  <a:lnTo>
                    <a:pt x="3135" y="580"/>
                  </a:lnTo>
                  <a:lnTo>
                    <a:pt x="3098" y="564"/>
                  </a:lnTo>
                  <a:close/>
                  <a:moveTo>
                    <a:pt x="3135" y="580"/>
                  </a:moveTo>
                  <a:lnTo>
                    <a:pt x="3126" y="600"/>
                  </a:lnTo>
                  <a:lnTo>
                    <a:pt x="3163" y="615"/>
                  </a:lnTo>
                  <a:lnTo>
                    <a:pt x="3170" y="596"/>
                  </a:lnTo>
                  <a:lnTo>
                    <a:pt x="3135" y="580"/>
                  </a:lnTo>
                  <a:close/>
                  <a:moveTo>
                    <a:pt x="3170" y="596"/>
                  </a:moveTo>
                  <a:lnTo>
                    <a:pt x="3163" y="615"/>
                  </a:lnTo>
                  <a:lnTo>
                    <a:pt x="3198" y="631"/>
                  </a:lnTo>
                  <a:lnTo>
                    <a:pt x="3207" y="611"/>
                  </a:lnTo>
                  <a:lnTo>
                    <a:pt x="3170" y="596"/>
                  </a:lnTo>
                  <a:close/>
                  <a:moveTo>
                    <a:pt x="3207" y="611"/>
                  </a:moveTo>
                  <a:lnTo>
                    <a:pt x="3198" y="631"/>
                  </a:lnTo>
                  <a:lnTo>
                    <a:pt x="3235" y="646"/>
                  </a:lnTo>
                  <a:lnTo>
                    <a:pt x="3243" y="627"/>
                  </a:lnTo>
                  <a:lnTo>
                    <a:pt x="3207" y="611"/>
                  </a:lnTo>
                  <a:close/>
                  <a:moveTo>
                    <a:pt x="3243" y="627"/>
                  </a:moveTo>
                  <a:lnTo>
                    <a:pt x="3235" y="646"/>
                  </a:lnTo>
                  <a:lnTo>
                    <a:pt x="3271" y="662"/>
                  </a:lnTo>
                  <a:lnTo>
                    <a:pt x="3280" y="642"/>
                  </a:lnTo>
                  <a:lnTo>
                    <a:pt x="3243" y="627"/>
                  </a:lnTo>
                  <a:close/>
                  <a:moveTo>
                    <a:pt x="3280" y="642"/>
                  </a:moveTo>
                  <a:lnTo>
                    <a:pt x="3271" y="662"/>
                  </a:lnTo>
                  <a:lnTo>
                    <a:pt x="3307" y="678"/>
                  </a:lnTo>
                  <a:lnTo>
                    <a:pt x="3315" y="658"/>
                  </a:lnTo>
                  <a:lnTo>
                    <a:pt x="3280" y="642"/>
                  </a:lnTo>
                  <a:close/>
                  <a:moveTo>
                    <a:pt x="3315" y="658"/>
                  </a:moveTo>
                  <a:lnTo>
                    <a:pt x="3308" y="678"/>
                  </a:lnTo>
                  <a:lnTo>
                    <a:pt x="3343" y="693"/>
                  </a:lnTo>
                  <a:lnTo>
                    <a:pt x="3352" y="674"/>
                  </a:lnTo>
                  <a:lnTo>
                    <a:pt x="3315" y="658"/>
                  </a:lnTo>
                  <a:close/>
                  <a:moveTo>
                    <a:pt x="3352" y="674"/>
                  </a:moveTo>
                  <a:lnTo>
                    <a:pt x="3343" y="693"/>
                  </a:lnTo>
                  <a:lnTo>
                    <a:pt x="3380" y="709"/>
                  </a:lnTo>
                  <a:lnTo>
                    <a:pt x="3389" y="688"/>
                  </a:lnTo>
                  <a:lnTo>
                    <a:pt x="3352" y="674"/>
                  </a:lnTo>
                  <a:close/>
                  <a:moveTo>
                    <a:pt x="3389" y="688"/>
                  </a:moveTo>
                  <a:lnTo>
                    <a:pt x="3380" y="709"/>
                  </a:lnTo>
                  <a:lnTo>
                    <a:pt x="3417" y="725"/>
                  </a:lnTo>
                  <a:lnTo>
                    <a:pt x="3425" y="705"/>
                  </a:lnTo>
                  <a:lnTo>
                    <a:pt x="3389" y="688"/>
                  </a:lnTo>
                  <a:close/>
                  <a:moveTo>
                    <a:pt x="3424" y="705"/>
                  </a:moveTo>
                  <a:lnTo>
                    <a:pt x="3417" y="725"/>
                  </a:lnTo>
                  <a:lnTo>
                    <a:pt x="3452" y="740"/>
                  </a:lnTo>
                  <a:lnTo>
                    <a:pt x="3461" y="721"/>
                  </a:lnTo>
                  <a:lnTo>
                    <a:pt x="3424" y="705"/>
                  </a:lnTo>
                  <a:close/>
                  <a:moveTo>
                    <a:pt x="3461" y="721"/>
                  </a:moveTo>
                  <a:lnTo>
                    <a:pt x="3452" y="740"/>
                  </a:lnTo>
                  <a:lnTo>
                    <a:pt x="3489" y="756"/>
                  </a:lnTo>
                  <a:lnTo>
                    <a:pt x="3497" y="737"/>
                  </a:lnTo>
                  <a:lnTo>
                    <a:pt x="3461" y="721"/>
                  </a:lnTo>
                  <a:close/>
                  <a:moveTo>
                    <a:pt x="3497" y="735"/>
                  </a:moveTo>
                  <a:lnTo>
                    <a:pt x="3489" y="756"/>
                  </a:lnTo>
                  <a:lnTo>
                    <a:pt x="3525" y="772"/>
                  </a:lnTo>
                  <a:lnTo>
                    <a:pt x="3534" y="752"/>
                  </a:lnTo>
                  <a:lnTo>
                    <a:pt x="3497" y="735"/>
                  </a:lnTo>
                  <a:close/>
                  <a:moveTo>
                    <a:pt x="3534" y="752"/>
                  </a:moveTo>
                  <a:lnTo>
                    <a:pt x="3525" y="772"/>
                  </a:lnTo>
                  <a:lnTo>
                    <a:pt x="3562" y="787"/>
                  </a:lnTo>
                  <a:lnTo>
                    <a:pt x="3569" y="768"/>
                  </a:lnTo>
                  <a:lnTo>
                    <a:pt x="3534" y="752"/>
                  </a:lnTo>
                  <a:close/>
                  <a:moveTo>
                    <a:pt x="3569" y="768"/>
                  </a:moveTo>
                  <a:lnTo>
                    <a:pt x="3562" y="787"/>
                  </a:lnTo>
                  <a:lnTo>
                    <a:pt x="3597" y="803"/>
                  </a:lnTo>
                  <a:lnTo>
                    <a:pt x="3606" y="784"/>
                  </a:lnTo>
                  <a:lnTo>
                    <a:pt x="3569" y="768"/>
                  </a:lnTo>
                  <a:close/>
                  <a:moveTo>
                    <a:pt x="37" y="747"/>
                  </a:moveTo>
                  <a:lnTo>
                    <a:pt x="37" y="747"/>
                  </a:lnTo>
                  <a:lnTo>
                    <a:pt x="44" y="755"/>
                  </a:lnTo>
                  <a:lnTo>
                    <a:pt x="37" y="747"/>
                  </a:lnTo>
                  <a:close/>
                  <a:moveTo>
                    <a:pt x="72" y="708"/>
                  </a:moveTo>
                  <a:lnTo>
                    <a:pt x="72" y="708"/>
                  </a:lnTo>
                  <a:lnTo>
                    <a:pt x="81" y="715"/>
                  </a:lnTo>
                  <a:lnTo>
                    <a:pt x="72" y="708"/>
                  </a:lnTo>
                  <a:close/>
                  <a:moveTo>
                    <a:pt x="109" y="669"/>
                  </a:moveTo>
                  <a:lnTo>
                    <a:pt x="109" y="669"/>
                  </a:lnTo>
                  <a:lnTo>
                    <a:pt x="116" y="677"/>
                  </a:lnTo>
                  <a:lnTo>
                    <a:pt x="109" y="669"/>
                  </a:lnTo>
                  <a:close/>
                  <a:moveTo>
                    <a:pt x="146" y="631"/>
                  </a:moveTo>
                  <a:lnTo>
                    <a:pt x="146" y="630"/>
                  </a:lnTo>
                  <a:lnTo>
                    <a:pt x="153" y="639"/>
                  </a:lnTo>
                  <a:lnTo>
                    <a:pt x="146" y="631"/>
                  </a:lnTo>
                  <a:close/>
                  <a:moveTo>
                    <a:pt x="182" y="593"/>
                  </a:moveTo>
                  <a:lnTo>
                    <a:pt x="182" y="593"/>
                  </a:lnTo>
                  <a:lnTo>
                    <a:pt x="190" y="600"/>
                  </a:lnTo>
                  <a:lnTo>
                    <a:pt x="182" y="593"/>
                  </a:lnTo>
                  <a:close/>
                  <a:moveTo>
                    <a:pt x="218" y="555"/>
                  </a:moveTo>
                  <a:lnTo>
                    <a:pt x="218" y="555"/>
                  </a:lnTo>
                  <a:lnTo>
                    <a:pt x="226" y="562"/>
                  </a:lnTo>
                  <a:lnTo>
                    <a:pt x="218" y="555"/>
                  </a:lnTo>
                  <a:close/>
                  <a:moveTo>
                    <a:pt x="254" y="518"/>
                  </a:moveTo>
                  <a:lnTo>
                    <a:pt x="254" y="518"/>
                  </a:lnTo>
                  <a:lnTo>
                    <a:pt x="262" y="526"/>
                  </a:lnTo>
                  <a:lnTo>
                    <a:pt x="254" y="518"/>
                  </a:lnTo>
                  <a:close/>
                  <a:moveTo>
                    <a:pt x="291" y="481"/>
                  </a:moveTo>
                  <a:lnTo>
                    <a:pt x="291" y="481"/>
                  </a:lnTo>
                  <a:lnTo>
                    <a:pt x="298" y="489"/>
                  </a:lnTo>
                  <a:lnTo>
                    <a:pt x="291" y="481"/>
                  </a:lnTo>
                  <a:close/>
                  <a:moveTo>
                    <a:pt x="328" y="446"/>
                  </a:moveTo>
                  <a:lnTo>
                    <a:pt x="328" y="446"/>
                  </a:lnTo>
                  <a:lnTo>
                    <a:pt x="335" y="455"/>
                  </a:lnTo>
                  <a:lnTo>
                    <a:pt x="328" y="446"/>
                  </a:lnTo>
                  <a:close/>
                  <a:moveTo>
                    <a:pt x="363" y="412"/>
                  </a:moveTo>
                  <a:lnTo>
                    <a:pt x="364" y="412"/>
                  </a:lnTo>
                  <a:lnTo>
                    <a:pt x="370" y="421"/>
                  </a:lnTo>
                  <a:lnTo>
                    <a:pt x="363" y="412"/>
                  </a:lnTo>
                  <a:close/>
                  <a:moveTo>
                    <a:pt x="400" y="380"/>
                  </a:moveTo>
                  <a:lnTo>
                    <a:pt x="400" y="380"/>
                  </a:lnTo>
                  <a:lnTo>
                    <a:pt x="407" y="388"/>
                  </a:lnTo>
                  <a:lnTo>
                    <a:pt x="400" y="380"/>
                  </a:lnTo>
                  <a:close/>
                  <a:moveTo>
                    <a:pt x="436" y="348"/>
                  </a:moveTo>
                  <a:lnTo>
                    <a:pt x="436" y="348"/>
                  </a:lnTo>
                  <a:lnTo>
                    <a:pt x="444" y="357"/>
                  </a:lnTo>
                  <a:lnTo>
                    <a:pt x="436" y="348"/>
                  </a:lnTo>
                  <a:close/>
                  <a:moveTo>
                    <a:pt x="473" y="317"/>
                  </a:moveTo>
                  <a:lnTo>
                    <a:pt x="473" y="317"/>
                  </a:lnTo>
                  <a:lnTo>
                    <a:pt x="480" y="326"/>
                  </a:lnTo>
                  <a:lnTo>
                    <a:pt x="473" y="317"/>
                  </a:lnTo>
                  <a:close/>
                  <a:moveTo>
                    <a:pt x="510" y="288"/>
                  </a:moveTo>
                  <a:lnTo>
                    <a:pt x="510" y="288"/>
                  </a:lnTo>
                  <a:lnTo>
                    <a:pt x="516" y="297"/>
                  </a:lnTo>
                  <a:lnTo>
                    <a:pt x="510" y="289"/>
                  </a:lnTo>
                  <a:lnTo>
                    <a:pt x="510" y="288"/>
                  </a:lnTo>
                  <a:close/>
                  <a:moveTo>
                    <a:pt x="547" y="260"/>
                  </a:moveTo>
                  <a:lnTo>
                    <a:pt x="547" y="260"/>
                  </a:lnTo>
                  <a:lnTo>
                    <a:pt x="552" y="269"/>
                  </a:lnTo>
                  <a:lnTo>
                    <a:pt x="547" y="261"/>
                  </a:lnTo>
                  <a:lnTo>
                    <a:pt x="547" y="260"/>
                  </a:lnTo>
                  <a:close/>
                  <a:moveTo>
                    <a:pt x="583" y="235"/>
                  </a:moveTo>
                  <a:lnTo>
                    <a:pt x="583" y="233"/>
                  </a:lnTo>
                  <a:lnTo>
                    <a:pt x="589" y="244"/>
                  </a:lnTo>
                  <a:lnTo>
                    <a:pt x="582" y="235"/>
                  </a:lnTo>
                  <a:lnTo>
                    <a:pt x="583" y="235"/>
                  </a:lnTo>
                  <a:close/>
                  <a:moveTo>
                    <a:pt x="618" y="210"/>
                  </a:moveTo>
                  <a:lnTo>
                    <a:pt x="620" y="208"/>
                  </a:lnTo>
                  <a:lnTo>
                    <a:pt x="626" y="219"/>
                  </a:lnTo>
                  <a:lnTo>
                    <a:pt x="618" y="210"/>
                  </a:lnTo>
                  <a:close/>
                  <a:moveTo>
                    <a:pt x="655" y="185"/>
                  </a:moveTo>
                  <a:lnTo>
                    <a:pt x="655" y="185"/>
                  </a:lnTo>
                  <a:lnTo>
                    <a:pt x="661" y="195"/>
                  </a:lnTo>
                  <a:lnTo>
                    <a:pt x="655" y="186"/>
                  </a:lnTo>
                  <a:lnTo>
                    <a:pt x="655" y="185"/>
                  </a:lnTo>
                  <a:close/>
                  <a:moveTo>
                    <a:pt x="692" y="163"/>
                  </a:moveTo>
                  <a:lnTo>
                    <a:pt x="692" y="163"/>
                  </a:lnTo>
                  <a:lnTo>
                    <a:pt x="698" y="173"/>
                  </a:lnTo>
                  <a:lnTo>
                    <a:pt x="692" y="163"/>
                  </a:lnTo>
                  <a:close/>
                  <a:moveTo>
                    <a:pt x="729" y="142"/>
                  </a:moveTo>
                  <a:lnTo>
                    <a:pt x="729" y="142"/>
                  </a:lnTo>
                  <a:lnTo>
                    <a:pt x="734" y="153"/>
                  </a:lnTo>
                  <a:lnTo>
                    <a:pt x="729" y="142"/>
                  </a:lnTo>
                  <a:close/>
                  <a:moveTo>
                    <a:pt x="765" y="123"/>
                  </a:moveTo>
                  <a:lnTo>
                    <a:pt x="765" y="123"/>
                  </a:lnTo>
                  <a:lnTo>
                    <a:pt x="770" y="134"/>
                  </a:lnTo>
                  <a:lnTo>
                    <a:pt x="765" y="123"/>
                  </a:lnTo>
                  <a:close/>
                  <a:moveTo>
                    <a:pt x="802" y="106"/>
                  </a:moveTo>
                  <a:lnTo>
                    <a:pt x="802" y="106"/>
                  </a:lnTo>
                  <a:lnTo>
                    <a:pt x="806" y="116"/>
                  </a:lnTo>
                  <a:lnTo>
                    <a:pt x="802" y="106"/>
                  </a:lnTo>
                  <a:close/>
                  <a:moveTo>
                    <a:pt x="839" y="90"/>
                  </a:moveTo>
                  <a:lnTo>
                    <a:pt x="839" y="90"/>
                  </a:lnTo>
                  <a:lnTo>
                    <a:pt x="843" y="100"/>
                  </a:lnTo>
                  <a:lnTo>
                    <a:pt x="839" y="90"/>
                  </a:lnTo>
                  <a:close/>
                  <a:moveTo>
                    <a:pt x="875" y="75"/>
                  </a:moveTo>
                  <a:lnTo>
                    <a:pt x="875" y="75"/>
                  </a:lnTo>
                  <a:lnTo>
                    <a:pt x="880" y="85"/>
                  </a:lnTo>
                  <a:lnTo>
                    <a:pt x="875" y="75"/>
                  </a:lnTo>
                  <a:close/>
                  <a:moveTo>
                    <a:pt x="912" y="62"/>
                  </a:moveTo>
                  <a:lnTo>
                    <a:pt x="912" y="62"/>
                  </a:lnTo>
                  <a:lnTo>
                    <a:pt x="915" y="72"/>
                  </a:lnTo>
                  <a:lnTo>
                    <a:pt x="912" y="62"/>
                  </a:lnTo>
                  <a:close/>
                  <a:moveTo>
                    <a:pt x="949" y="50"/>
                  </a:moveTo>
                  <a:lnTo>
                    <a:pt x="949" y="50"/>
                  </a:lnTo>
                  <a:lnTo>
                    <a:pt x="952" y="60"/>
                  </a:lnTo>
                  <a:lnTo>
                    <a:pt x="949" y="50"/>
                  </a:lnTo>
                  <a:close/>
                  <a:moveTo>
                    <a:pt x="985" y="40"/>
                  </a:moveTo>
                  <a:lnTo>
                    <a:pt x="985" y="40"/>
                  </a:lnTo>
                  <a:lnTo>
                    <a:pt x="988" y="50"/>
                  </a:lnTo>
                  <a:lnTo>
                    <a:pt x="985" y="40"/>
                  </a:lnTo>
                  <a:close/>
                  <a:moveTo>
                    <a:pt x="1022" y="31"/>
                  </a:moveTo>
                  <a:lnTo>
                    <a:pt x="1022" y="31"/>
                  </a:lnTo>
                  <a:lnTo>
                    <a:pt x="1024" y="41"/>
                  </a:lnTo>
                  <a:lnTo>
                    <a:pt x="1022" y="31"/>
                  </a:lnTo>
                  <a:close/>
                  <a:moveTo>
                    <a:pt x="1059" y="22"/>
                  </a:moveTo>
                  <a:lnTo>
                    <a:pt x="1059" y="22"/>
                  </a:lnTo>
                  <a:lnTo>
                    <a:pt x="1060" y="32"/>
                  </a:lnTo>
                  <a:lnTo>
                    <a:pt x="1059" y="22"/>
                  </a:lnTo>
                  <a:close/>
                  <a:moveTo>
                    <a:pt x="1096" y="15"/>
                  </a:moveTo>
                  <a:lnTo>
                    <a:pt x="1096" y="15"/>
                  </a:lnTo>
                  <a:lnTo>
                    <a:pt x="1097" y="26"/>
                  </a:lnTo>
                  <a:lnTo>
                    <a:pt x="1096" y="15"/>
                  </a:lnTo>
                  <a:close/>
                  <a:moveTo>
                    <a:pt x="1132" y="10"/>
                  </a:moveTo>
                  <a:lnTo>
                    <a:pt x="1132" y="10"/>
                  </a:lnTo>
                  <a:lnTo>
                    <a:pt x="1134" y="21"/>
                  </a:lnTo>
                  <a:lnTo>
                    <a:pt x="1132" y="10"/>
                  </a:lnTo>
                  <a:close/>
                  <a:moveTo>
                    <a:pt x="1169" y="6"/>
                  </a:moveTo>
                  <a:lnTo>
                    <a:pt x="1169" y="6"/>
                  </a:lnTo>
                  <a:lnTo>
                    <a:pt x="1169" y="16"/>
                  </a:lnTo>
                  <a:lnTo>
                    <a:pt x="1169" y="6"/>
                  </a:lnTo>
                  <a:close/>
                  <a:moveTo>
                    <a:pt x="1206" y="3"/>
                  </a:moveTo>
                  <a:lnTo>
                    <a:pt x="1206" y="3"/>
                  </a:lnTo>
                  <a:lnTo>
                    <a:pt x="1206" y="13"/>
                  </a:lnTo>
                  <a:lnTo>
                    <a:pt x="1204" y="3"/>
                  </a:lnTo>
                  <a:lnTo>
                    <a:pt x="1206" y="3"/>
                  </a:lnTo>
                  <a:close/>
                  <a:moveTo>
                    <a:pt x="1242" y="0"/>
                  </a:moveTo>
                  <a:lnTo>
                    <a:pt x="1242" y="0"/>
                  </a:lnTo>
                  <a:lnTo>
                    <a:pt x="1242" y="12"/>
                  </a:lnTo>
                  <a:lnTo>
                    <a:pt x="1241" y="0"/>
                  </a:lnTo>
                  <a:lnTo>
                    <a:pt x="1242" y="0"/>
                  </a:lnTo>
                  <a:close/>
                  <a:moveTo>
                    <a:pt x="1278" y="0"/>
                  </a:moveTo>
                  <a:lnTo>
                    <a:pt x="1279" y="0"/>
                  </a:lnTo>
                  <a:lnTo>
                    <a:pt x="1279" y="10"/>
                  </a:lnTo>
                  <a:lnTo>
                    <a:pt x="1278" y="0"/>
                  </a:lnTo>
                  <a:close/>
                  <a:moveTo>
                    <a:pt x="1314" y="0"/>
                  </a:moveTo>
                  <a:lnTo>
                    <a:pt x="1316" y="0"/>
                  </a:lnTo>
                  <a:lnTo>
                    <a:pt x="1314" y="10"/>
                  </a:lnTo>
                  <a:lnTo>
                    <a:pt x="1314" y="0"/>
                  </a:lnTo>
                  <a:close/>
                  <a:moveTo>
                    <a:pt x="1351" y="0"/>
                  </a:moveTo>
                  <a:lnTo>
                    <a:pt x="1351" y="0"/>
                  </a:lnTo>
                  <a:lnTo>
                    <a:pt x="1351" y="12"/>
                  </a:lnTo>
                  <a:lnTo>
                    <a:pt x="1351" y="0"/>
                  </a:lnTo>
                  <a:close/>
                  <a:moveTo>
                    <a:pt x="1388" y="3"/>
                  </a:moveTo>
                  <a:lnTo>
                    <a:pt x="1388" y="3"/>
                  </a:lnTo>
                  <a:lnTo>
                    <a:pt x="1388" y="13"/>
                  </a:lnTo>
                  <a:lnTo>
                    <a:pt x="1388" y="3"/>
                  </a:lnTo>
                  <a:close/>
                  <a:moveTo>
                    <a:pt x="1424" y="4"/>
                  </a:moveTo>
                  <a:lnTo>
                    <a:pt x="1424" y="4"/>
                  </a:lnTo>
                  <a:lnTo>
                    <a:pt x="1423" y="16"/>
                  </a:lnTo>
                  <a:lnTo>
                    <a:pt x="1424" y="4"/>
                  </a:lnTo>
                  <a:close/>
                  <a:moveTo>
                    <a:pt x="1461" y="9"/>
                  </a:moveTo>
                  <a:lnTo>
                    <a:pt x="1461" y="9"/>
                  </a:lnTo>
                  <a:lnTo>
                    <a:pt x="1460" y="19"/>
                  </a:lnTo>
                  <a:lnTo>
                    <a:pt x="1461" y="9"/>
                  </a:lnTo>
                  <a:close/>
                  <a:moveTo>
                    <a:pt x="1498" y="13"/>
                  </a:moveTo>
                  <a:lnTo>
                    <a:pt x="1498" y="13"/>
                  </a:lnTo>
                  <a:lnTo>
                    <a:pt x="1496" y="23"/>
                  </a:lnTo>
                  <a:lnTo>
                    <a:pt x="1498" y="13"/>
                  </a:lnTo>
                  <a:close/>
                  <a:moveTo>
                    <a:pt x="1535" y="18"/>
                  </a:moveTo>
                  <a:lnTo>
                    <a:pt x="1535" y="18"/>
                  </a:lnTo>
                  <a:lnTo>
                    <a:pt x="1533" y="28"/>
                  </a:lnTo>
                  <a:lnTo>
                    <a:pt x="1535" y="18"/>
                  </a:lnTo>
                  <a:close/>
                  <a:moveTo>
                    <a:pt x="1571" y="23"/>
                  </a:moveTo>
                  <a:lnTo>
                    <a:pt x="1571" y="23"/>
                  </a:lnTo>
                  <a:lnTo>
                    <a:pt x="1568" y="34"/>
                  </a:lnTo>
                  <a:lnTo>
                    <a:pt x="1571" y="23"/>
                  </a:lnTo>
                  <a:close/>
                  <a:moveTo>
                    <a:pt x="1606" y="29"/>
                  </a:moveTo>
                  <a:lnTo>
                    <a:pt x="1606" y="29"/>
                  </a:lnTo>
                  <a:lnTo>
                    <a:pt x="1605" y="41"/>
                  </a:lnTo>
                  <a:lnTo>
                    <a:pt x="1606" y="29"/>
                  </a:lnTo>
                  <a:close/>
                  <a:moveTo>
                    <a:pt x="1643" y="37"/>
                  </a:moveTo>
                  <a:lnTo>
                    <a:pt x="1643" y="37"/>
                  </a:lnTo>
                  <a:lnTo>
                    <a:pt x="1642" y="47"/>
                  </a:lnTo>
                  <a:lnTo>
                    <a:pt x="1643" y="37"/>
                  </a:lnTo>
                  <a:close/>
                  <a:moveTo>
                    <a:pt x="1680" y="45"/>
                  </a:moveTo>
                  <a:lnTo>
                    <a:pt x="1678" y="56"/>
                  </a:lnTo>
                  <a:lnTo>
                    <a:pt x="1680" y="45"/>
                  </a:lnTo>
                  <a:close/>
                  <a:moveTo>
                    <a:pt x="1717" y="53"/>
                  </a:moveTo>
                  <a:lnTo>
                    <a:pt x="1717" y="53"/>
                  </a:lnTo>
                  <a:lnTo>
                    <a:pt x="1714" y="63"/>
                  </a:lnTo>
                  <a:lnTo>
                    <a:pt x="1717" y="53"/>
                  </a:lnTo>
                  <a:close/>
                  <a:moveTo>
                    <a:pt x="1790" y="70"/>
                  </a:moveTo>
                  <a:lnTo>
                    <a:pt x="1790" y="70"/>
                  </a:lnTo>
                  <a:lnTo>
                    <a:pt x="1787" y="81"/>
                  </a:lnTo>
                  <a:lnTo>
                    <a:pt x="1789" y="70"/>
                  </a:lnTo>
                  <a:lnTo>
                    <a:pt x="1790" y="70"/>
                  </a:lnTo>
                  <a:close/>
                  <a:moveTo>
                    <a:pt x="1827" y="81"/>
                  </a:moveTo>
                  <a:lnTo>
                    <a:pt x="1827" y="81"/>
                  </a:lnTo>
                  <a:lnTo>
                    <a:pt x="1824" y="91"/>
                  </a:lnTo>
                  <a:lnTo>
                    <a:pt x="1827" y="81"/>
                  </a:lnTo>
                  <a:close/>
                  <a:moveTo>
                    <a:pt x="1862" y="91"/>
                  </a:moveTo>
                  <a:lnTo>
                    <a:pt x="1862" y="91"/>
                  </a:lnTo>
                  <a:lnTo>
                    <a:pt x="1859" y="101"/>
                  </a:lnTo>
                  <a:lnTo>
                    <a:pt x="1862" y="91"/>
                  </a:lnTo>
                  <a:close/>
                  <a:moveTo>
                    <a:pt x="1899" y="101"/>
                  </a:moveTo>
                  <a:lnTo>
                    <a:pt x="1899" y="101"/>
                  </a:lnTo>
                  <a:lnTo>
                    <a:pt x="1896" y="112"/>
                  </a:lnTo>
                  <a:lnTo>
                    <a:pt x="1899" y="101"/>
                  </a:lnTo>
                  <a:close/>
                  <a:moveTo>
                    <a:pt x="1935" y="112"/>
                  </a:moveTo>
                  <a:lnTo>
                    <a:pt x="1935" y="112"/>
                  </a:lnTo>
                  <a:lnTo>
                    <a:pt x="1932" y="122"/>
                  </a:lnTo>
                  <a:lnTo>
                    <a:pt x="1935" y="112"/>
                  </a:lnTo>
                  <a:close/>
                  <a:moveTo>
                    <a:pt x="2009" y="135"/>
                  </a:moveTo>
                  <a:lnTo>
                    <a:pt x="2009" y="135"/>
                  </a:lnTo>
                  <a:lnTo>
                    <a:pt x="2004" y="145"/>
                  </a:lnTo>
                  <a:lnTo>
                    <a:pt x="2009" y="135"/>
                  </a:lnTo>
                  <a:close/>
                  <a:moveTo>
                    <a:pt x="2044" y="147"/>
                  </a:moveTo>
                  <a:lnTo>
                    <a:pt x="2044" y="147"/>
                  </a:lnTo>
                  <a:lnTo>
                    <a:pt x="2041" y="157"/>
                  </a:lnTo>
                  <a:lnTo>
                    <a:pt x="2044" y="147"/>
                  </a:lnTo>
                  <a:close/>
                  <a:moveTo>
                    <a:pt x="2117" y="172"/>
                  </a:moveTo>
                  <a:lnTo>
                    <a:pt x="2117" y="172"/>
                  </a:lnTo>
                  <a:lnTo>
                    <a:pt x="2113" y="182"/>
                  </a:lnTo>
                  <a:lnTo>
                    <a:pt x="2117" y="172"/>
                  </a:lnTo>
                  <a:close/>
                  <a:moveTo>
                    <a:pt x="2120" y="195"/>
                  </a:moveTo>
                  <a:lnTo>
                    <a:pt x="2147" y="204"/>
                  </a:lnTo>
                  <a:lnTo>
                    <a:pt x="2150" y="194"/>
                  </a:lnTo>
                  <a:lnTo>
                    <a:pt x="2147" y="204"/>
                  </a:lnTo>
                  <a:lnTo>
                    <a:pt x="2120" y="195"/>
                  </a:lnTo>
                  <a:close/>
                  <a:moveTo>
                    <a:pt x="2216" y="207"/>
                  </a:moveTo>
                  <a:lnTo>
                    <a:pt x="2189" y="197"/>
                  </a:lnTo>
                  <a:lnTo>
                    <a:pt x="2186" y="207"/>
                  </a:lnTo>
                  <a:lnTo>
                    <a:pt x="2189" y="197"/>
                  </a:lnTo>
                  <a:lnTo>
                    <a:pt x="2216" y="207"/>
                  </a:lnTo>
                  <a:close/>
                  <a:moveTo>
                    <a:pt x="2226" y="210"/>
                  </a:moveTo>
                  <a:lnTo>
                    <a:pt x="2226" y="210"/>
                  </a:lnTo>
                  <a:lnTo>
                    <a:pt x="2223" y="220"/>
                  </a:lnTo>
                  <a:lnTo>
                    <a:pt x="2226" y="210"/>
                  </a:lnTo>
                  <a:close/>
                  <a:moveTo>
                    <a:pt x="2263" y="223"/>
                  </a:moveTo>
                  <a:lnTo>
                    <a:pt x="2263" y="223"/>
                  </a:lnTo>
                  <a:lnTo>
                    <a:pt x="2258" y="233"/>
                  </a:lnTo>
                  <a:lnTo>
                    <a:pt x="2263" y="223"/>
                  </a:lnTo>
                  <a:close/>
                  <a:moveTo>
                    <a:pt x="2335" y="251"/>
                  </a:moveTo>
                  <a:lnTo>
                    <a:pt x="2335" y="251"/>
                  </a:lnTo>
                  <a:lnTo>
                    <a:pt x="2332" y="261"/>
                  </a:lnTo>
                  <a:lnTo>
                    <a:pt x="2335" y="251"/>
                  </a:lnTo>
                  <a:close/>
                  <a:moveTo>
                    <a:pt x="2371" y="264"/>
                  </a:moveTo>
                  <a:lnTo>
                    <a:pt x="2368" y="275"/>
                  </a:lnTo>
                  <a:lnTo>
                    <a:pt x="2371" y="264"/>
                  </a:lnTo>
                  <a:close/>
                  <a:moveTo>
                    <a:pt x="2408" y="279"/>
                  </a:moveTo>
                  <a:lnTo>
                    <a:pt x="2408" y="279"/>
                  </a:lnTo>
                  <a:lnTo>
                    <a:pt x="2404" y="289"/>
                  </a:lnTo>
                  <a:lnTo>
                    <a:pt x="2408" y="279"/>
                  </a:lnTo>
                  <a:close/>
                  <a:moveTo>
                    <a:pt x="2445" y="294"/>
                  </a:moveTo>
                  <a:lnTo>
                    <a:pt x="2440" y="304"/>
                  </a:lnTo>
                  <a:lnTo>
                    <a:pt x="2445" y="294"/>
                  </a:lnTo>
                  <a:close/>
                  <a:moveTo>
                    <a:pt x="2509" y="342"/>
                  </a:moveTo>
                  <a:lnTo>
                    <a:pt x="2512" y="332"/>
                  </a:lnTo>
                  <a:lnTo>
                    <a:pt x="2509" y="342"/>
                  </a:lnTo>
                  <a:close/>
                  <a:moveTo>
                    <a:pt x="2553" y="336"/>
                  </a:moveTo>
                  <a:lnTo>
                    <a:pt x="2553" y="336"/>
                  </a:lnTo>
                  <a:lnTo>
                    <a:pt x="2549" y="346"/>
                  </a:lnTo>
                  <a:lnTo>
                    <a:pt x="2553" y="336"/>
                  </a:lnTo>
                  <a:close/>
                  <a:moveTo>
                    <a:pt x="2581" y="371"/>
                  </a:moveTo>
                  <a:lnTo>
                    <a:pt x="2586" y="361"/>
                  </a:lnTo>
                  <a:lnTo>
                    <a:pt x="2581" y="371"/>
                  </a:lnTo>
                  <a:close/>
                  <a:moveTo>
                    <a:pt x="2625" y="366"/>
                  </a:moveTo>
                  <a:lnTo>
                    <a:pt x="2625" y="366"/>
                  </a:lnTo>
                  <a:lnTo>
                    <a:pt x="2622" y="376"/>
                  </a:lnTo>
                  <a:lnTo>
                    <a:pt x="2625" y="366"/>
                  </a:lnTo>
                  <a:close/>
                  <a:moveTo>
                    <a:pt x="2655" y="401"/>
                  </a:moveTo>
                  <a:lnTo>
                    <a:pt x="2655" y="401"/>
                  </a:lnTo>
                  <a:lnTo>
                    <a:pt x="2658" y="390"/>
                  </a:lnTo>
                  <a:lnTo>
                    <a:pt x="2655" y="401"/>
                  </a:lnTo>
                  <a:close/>
                  <a:moveTo>
                    <a:pt x="2699" y="396"/>
                  </a:moveTo>
                  <a:lnTo>
                    <a:pt x="2699" y="396"/>
                  </a:lnTo>
                  <a:lnTo>
                    <a:pt x="2694" y="405"/>
                  </a:lnTo>
                  <a:lnTo>
                    <a:pt x="2699" y="396"/>
                  </a:lnTo>
                  <a:close/>
                  <a:moveTo>
                    <a:pt x="2771" y="426"/>
                  </a:moveTo>
                  <a:lnTo>
                    <a:pt x="2735" y="411"/>
                  </a:lnTo>
                  <a:lnTo>
                    <a:pt x="2731" y="421"/>
                  </a:lnTo>
                  <a:lnTo>
                    <a:pt x="2735" y="411"/>
                  </a:lnTo>
                  <a:lnTo>
                    <a:pt x="2771" y="426"/>
                  </a:lnTo>
                  <a:close/>
                  <a:moveTo>
                    <a:pt x="2771" y="426"/>
                  </a:moveTo>
                  <a:lnTo>
                    <a:pt x="2768" y="436"/>
                  </a:lnTo>
                  <a:lnTo>
                    <a:pt x="2771" y="426"/>
                  </a:lnTo>
                  <a:close/>
                  <a:moveTo>
                    <a:pt x="2807" y="440"/>
                  </a:moveTo>
                  <a:lnTo>
                    <a:pt x="2807" y="442"/>
                  </a:lnTo>
                  <a:lnTo>
                    <a:pt x="2803" y="451"/>
                  </a:lnTo>
                  <a:lnTo>
                    <a:pt x="2807" y="440"/>
                  </a:lnTo>
                  <a:close/>
                  <a:moveTo>
                    <a:pt x="2835" y="477"/>
                  </a:moveTo>
                  <a:lnTo>
                    <a:pt x="2835" y="477"/>
                  </a:lnTo>
                  <a:lnTo>
                    <a:pt x="2840" y="467"/>
                  </a:lnTo>
                  <a:lnTo>
                    <a:pt x="2835" y="477"/>
                  </a:lnTo>
                  <a:close/>
                  <a:moveTo>
                    <a:pt x="2881" y="471"/>
                  </a:moveTo>
                  <a:lnTo>
                    <a:pt x="2881" y="471"/>
                  </a:lnTo>
                  <a:lnTo>
                    <a:pt x="2876" y="481"/>
                  </a:lnTo>
                  <a:lnTo>
                    <a:pt x="2881" y="471"/>
                  </a:lnTo>
                  <a:close/>
                  <a:moveTo>
                    <a:pt x="2909" y="506"/>
                  </a:moveTo>
                  <a:lnTo>
                    <a:pt x="2909" y="506"/>
                  </a:lnTo>
                  <a:lnTo>
                    <a:pt x="2912" y="498"/>
                  </a:lnTo>
                  <a:lnTo>
                    <a:pt x="2909" y="506"/>
                  </a:lnTo>
                  <a:close/>
                  <a:moveTo>
                    <a:pt x="2953" y="502"/>
                  </a:moveTo>
                  <a:lnTo>
                    <a:pt x="2953" y="502"/>
                  </a:lnTo>
                  <a:lnTo>
                    <a:pt x="2948" y="512"/>
                  </a:lnTo>
                  <a:lnTo>
                    <a:pt x="2953" y="502"/>
                  </a:lnTo>
                  <a:close/>
                  <a:moveTo>
                    <a:pt x="2967" y="508"/>
                  </a:moveTo>
                  <a:lnTo>
                    <a:pt x="2989" y="518"/>
                  </a:lnTo>
                  <a:lnTo>
                    <a:pt x="2985" y="527"/>
                  </a:lnTo>
                  <a:lnTo>
                    <a:pt x="2989" y="518"/>
                  </a:lnTo>
                  <a:lnTo>
                    <a:pt x="2967" y="508"/>
                  </a:lnTo>
                  <a:close/>
                  <a:moveTo>
                    <a:pt x="3045" y="565"/>
                  </a:moveTo>
                  <a:lnTo>
                    <a:pt x="3017" y="553"/>
                  </a:lnTo>
                  <a:lnTo>
                    <a:pt x="3022" y="543"/>
                  </a:lnTo>
                  <a:lnTo>
                    <a:pt x="3017" y="553"/>
                  </a:lnTo>
                  <a:lnTo>
                    <a:pt x="3045" y="565"/>
                  </a:lnTo>
                  <a:close/>
                  <a:moveTo>
                    <a:pt x="3061" y="549"/>
                  </a:moveTo>
                  <a:lnTo>
                    <a:pt x="3061" y="549"/>
                  </a:lnTo>
                  <a:lnTo>
                    <a:pt x="3057" y="558"/>
                  </a:lnTo>
                  <a:lnTo>
                    <a:pt x="3061" y="549"/>
                  </a:lnTo>
                  <a:close/>
                  <a:moveTo>
                    <a:pt x="3089" y="584"/>
                  </a:moveTo>
                  <a:lnTo>
                    <a:pt x="3089" y="584"/>
                  </a:lnTo>
                  <a:lnTo>
                    <a:pt x="3094" y="574"/>
                  </a:lnTo>
                  <a:lnTo>
                    <a:pt x="3089" y="584"/>
                  </a:lnTo>
                  <a:close/>
                  <a:moveTo>
                    <a:pt x="3135" y="580"/>
                  </a:moveTo>
                  <a:lnTo>
                    <a:pt x="3130" y="590"/>
                  </a:lnTo>
                  <a:lnTo>
                    <a:pt x="3135" y="580"/>
                  </a:lnTo>
                  <a:close/>
                  <a:moveTo>
                    <a:pt x="3207" y="611"/>
                  </a:moveTo>
                  <a:lnTo>
                    <a:pt x="3207" y="611"/>
                  </a:lnTo>
                  <a:lnTo>
                    <a:pt x="3202" y="621"/>
                  </a:lnTo>
                  <a:lnTo>
                    <a:pt x="3207" y="611"/>
                  </a:lnTo>
                  <a:close/>
                  <a:moveTo>
                    <a:pt x="3235" y="646"/>
                  </a:moveTo>
                  <a:lnTo>
                    <a:pt x="3235" y="646"/>
                  </a:lnTo>
                  <a:lnTo>
                    <a:pt x="3239" y="637"/>
                  </a:lnTo>
                  <a:lnTo>
                    <a:pt x="3235" y="646"/>
                  </a:lnTo>
                  <a:close/>
                  <a:moveTo>
                    <a:pt x="3280" y="642"/>
                  </a:moveTo>
                  <a:lnTo>
                    <a:pt x="3280" y="642"/>
                  </a:lnTo>
                  <a:lnTo>
                    <a:pt x="3276" y="652"/>
                  </a:lnTo>
                  <a:lnTo>
                    <a:pt x="3280" y="642"/>
                  </a:lnTo>
                  <a:close/>
                  <a:moveTo>
                    <a:pt x="3308" y="678"/>
                  </a:moveTo>
                  <a:lnTo>
                    <a:pt x="3308" y="678"/>
                  </a:lnTo>
                  <a:lnTo>
                    <a:pt x="3311" y="668"/>
                  </a:lnTo>
                  <a:lnTo>
                    <a:pt x="3307" y="678"/>
                  </a:lnTo>
                  <a:lnTo>
                    <a:pt x="3308" y="678"/>
                  </a:lnTo>
                  <a:close/>
                  <a:moveTo>
                    <a:pt x="3352" y="674"/>
                  </a:moveTo>
                  <a:lnTo>
                    <a:pt x="3352" y="674"/>
                  </a:lnTo>
                  <a:lnTo>
                    <a:pt x="3348" y="683"/>
                  </a:lnTo>
                  <a:lnTo>
                    <a:pt x="3352" y="674"/>
                  </a:lnTo>
                  <a:close/>
                  <a:moveTo>
                    <a:pt x="3389" y="688"/>
                  </a:moveTo>
                  <a:lnTo>
                    <a:pt x="3384" y="699"/>
                  </a:lnTo>
                  <a:lnTo>
                    <a:pt x="3389" y="688"/>
                  </a:lnTo>
                  <a:close/>
                  <a:moveTo>
                    <a:pt x="3417" y="725"/>
                  </a:moveTo>
                  <a:lnTo>
                    <a:pt x="3417" y="725"/>
                  </a:lnTo>
                  <a:lnTo>
                    <a:pt x="3421" y="715"/>
                  </a:lnTo>
                  <a:lnTo>
                    <a:pt x="3417" y="725"/>
                  </a:lnTo>
                  <a:close/>
                  <a:moveTo>
                    <a:pt x="3461" y="721"/>
                  </a:moveTo>
                  <a:lnTo>
                    <a:pt x="3461" y="721"/>
                  </a:lnTo>
                  <a:lnTo>
                    <a:pt x="3456" y="730"/>
                  </a:lnTo>
                  <a:lnTo>
                    <a:pt x="3461" y="721"/>
                  </a:lnTo>
                  <a:close/>
                  <a:moveTo>
                    <a:pt x="3489" y="756"/>
                  </a:moveTo>
                  <a:lnTo>
                    <a:pt x="3489" y="756"/>
                  </a:lnTo>
                  <a:lnTo>
                    <a:pt x="3493" y="746"/>
                  </a:lnTo>
                  <a:lnTo>
                    <a:pt x="3489" y="756"/>
                  </a:lnTo>
                  <a:close/>
                  <a:moveTo>
                    <a:pt x="3534" y="752"/>
                  </a:moveTo>
                  <a:lnTo>
                    <a:pt x="3534" y="752"/>
                  </a:lnTo>
                  <a:lnTo>
                    <a:pt x="3530" y="762"/>
                  </a:lnTo>
                  <a:lnTo>
                    <a:pt x="3534" y="752"/>
                  </a:lnTo>
                  <a:close/>
                </a:path>
              </a:pathLst>
            </a:custGeom>
            <a:solidFill>
              <a:srgbClr val="0000FF"/>
            </a:solidFill>
            <a:ln w="0">
              <a:solidFill>
                <a:srgbClr val="0000FF"/>
              </a:solidFill>
              <a:round/>
              <a:headEnd/>
              <a:tailEnd/>
            </a:ln>
          </p:spPr>
          <p:txBody>
            <a:bodyPr/>
            <a:lstStyle/>
            <a:p>
              <a:endParaRPr lang="de-DE"/>
            </a:p>
          </p:txBody>
        </p:sp>
        <p:sp>
          <p:nvSpPr>
            <p:cNvPr id="83989" name="Freeform 18"/>
            <p:cNvSpPr>
              <a:spLocks noEditPoints="1"/>
            </p:cNvSpPr>
            <p:nvPr/>
          </p:nvSpPr>
          <p:spPr bwMode="auto">
            <a:xfrm>
              <a:off x="5313363" y="2043113"/>
              <a:ext cx="2865437" cy="922337"/>
            </a:xfrm>
            <a:custGeom>
              <a:avLst/>
              <a:gdLst>
                <a:gd name="T0" fmla="*/ 2147483647 w 3608"/>
                <a:gd name="T1" fmla="*/ 2147483647 h 1161"/>
                <a:gd name="T2" fmla="*/ 2147483647 w 3608"/>
                <a:gd name="T3" fmla="*/ 2147483647 h 1161"/>
                <a:gd name="T4" fmla="*/ 2147483647 w 3608"/>
                <a:gd name="T5" fmla="*/ 2147483647 h 1161"/>
                <a:gd name="T6" fmla="*/ 2147483647 w 3608"/>
                <a:gd name="T7" fmla="*/ 2147483647 h 1161"/>
                <a:gd name="T8" fmla="*/ 2147483647 w 3608"/>
                <a:gd name="T9" fmla="*/ 2147483647 h 1161"/>
                <a:gd name="T10" fmla="*/ 2147483647 w 3608"/>
                <a:gd name="T11" fmla="*/ 2147483647 h 1161"/>
                <a:gd name="T12" fmla="*/ 2147483647 w 3608"/>
                <a:gd name="T13" fmla="*/ 2147483647 h 1161"/>
                <a:gd name="T14" fmla="*/ 2147483647 w 3608"/>
                <a:gd name="T15" fmla="*/ 2147483647 h 1161"/>
                <a:gd name="T16" fmla="*/ 2147483647 w 3608"/>
                <a:gd name="T17" fmla="*/ 2147483647 h 1161"/>
                <a:gd name="T18" fmla="*/ 2147483647 w 3608"/>
                <a:gd name="T19" fmla="*/ 2147483647 h 1161"/>
                <a:gd name="T20" fmla="*/ 2147483647 w 3608"/>
                <a:gd name="T21" fmla="*/ 2147483647 h 1161"/>
                <a:gd name="T22" fmla="*/ 2147483647 w 3608"/>
                <a:gd name="T23" fmla="*/ 2147483647 h 1161"/>
                <a:gd name="T24" fmla="*/ 2147483647 w 3608"/>
                <a:gd name="T25" fmla="*/ 2147483647 h 1161"/>
                <a:gd name="T26" fmla="*/ 2147483647 w 3608"/>
                <a:gd name="T27" fmla="*/ 2147483647 h 1161"/>
                <a:gd name="T28" fmla="*/ 2147483647 w 3608"/>
                <a:gd name="T29" fmla="*/ 2147483647 h 1161"/>
                <a:gd name="T30" fmla="*/ 2147483647 w 3608"/>
                <a:gd name="T31" fmla="*/ 2147483647 h 1161"/>
                <a:gd name="T32" fmla="*/ 2147483647 w 3608"/>
                <a:gd name="T33" fmla="*/ 2147483647 h 1161"/>
                <a:gd name="T34" fmla="*/ 2147483647 w 3608"/>
                <a:gd name="T35" fmla="*/ 2147483647 h 1161"/>
                <a:gd name="T36" fmla="*/ 2147483647 w 3608"/>
                <a:gd name="T37" fmla="*/ 2147483647 h 1161"/>
                <a:gd name="T38" fmla="*/ 2147483647 w 3608"/>
                <a:gd name="T39" fmla="*/ 2147483647 h 1161"/>
                <a:gd name="T40" fmla="*/ 2147483647 w 3608"/>
                <a:gd name="T41" fmla="*/ 2147483647 h 1161"/>
                <a:gd name="T42" fmla="*/ 2147483647 w 3608"/>
                <a:gd name="T43" fmla="*/ 2147483647 h 1161"/>
                <a:gd name="T44" fmla="*/ 2147483647 w 3608"/>
                <a:gd name="T45" fmla="*/ 2147483647 h 1161"/>
                <a:gd name="T46" fmla="*/ 2147483647 w 3608"/>
                <a:gd name="T47" fmla="*/ 2147483647 h 1161"/>
                <a:gd name="T48" fmla="*/ 2147483647 w 3608"/>
                <a:gd name="T49" fmla="*/ 2147483647 h 1161"/>
                <a:gd name="T50" fmla="*/ 2147483647 w 3608"/>
                <a:gd name="T51" fmla="*/ 2147483647 h 1161"/>
                <a:gd name="T52" fmla="*/ 2147483647 w 3608"/>
                <a:gd name="T53" fmla="*/ 2147483647 h 1161"/>
                <a:gd name="T54" fmla="*/ 2147483647 w 3608"/>
                <a:gd name="T55" fmla="*/ 2147483647 h 1161"/>
                <a:gd name="T56" fmla="*/ 2147483647 w 3608"/>
                <a:gd name="T57" fmla="*/ 2147483647 h 1161"/>
                <a:gd name="T58" fmla="*/ 2147483647 w 3608"/>
                <a:gd name="T59" fmla="*/ 2147483647 h 1161"/>
                <a:gd name="T60" fmla="*/ 2147483647 w 3608"/>
                <a:gd name="T61" fmla="*/ 2147483647 h 1161"/>
                <a:gd name="T62" fmla="*/ 2147483647 w 3608"/>
                <a:gd name="T63" fmla="*/ 2147483647 h 1161"/>
                <a:gd name="T64" fmla="*/ 2147483647 w 3608"/>
                <a:gd name="T65" fmla="*/ 2147483647 h 1161"/>
                <a:gd name="T66" fmla="*/ 2147483647 w 3608"/>
                <a:gd name="T67" fmla="*/ 2147483647 h 1161"/>
                <a:gd name="T68" fmla="*/ 2147483647 w 3608"/>
                <a:gd name="T69" fmla="*/ 2147483647 h 1161"/>
                <a:gd name="T70" fmla="*/ 2147483647 w 3608"/>
                <a:gd name="T71" fmla="*/ 2147483647 h 1161"/>
                <a:gd name="T72" fmla="*/ 2147483647 w 3608"/>
                <a:gd name="T73" fmla="*/ 2147483647 h 1161"/>
                <a:gd name="T74" fmla="*/ 2147483647 w 3608"/>
                <a:gd name="T75" fmla="*/ 2147483647 h 1161"/>
                <a:gd name="T76" fmla="*/ 2147483647 w 3608"/>
                <a:gd name="T77" fmla="*/ 2147483647 h 1161"/>
                <a:gd name="T78" fmla="*/ 2147483647 w 3608"/>
                <a:gd name="T79" fmla="*/ 2147483647 h 1161"/>
                <a:gd name="T80" fmla="*/ 2147483647 w 3608"/>
                <a:gd name="T81" fmla="*/ 2147483647 h 1161"/>
                <a:gd name="T82" fmla="*/ 2147483647 w 3608"/>
                <a:gd name="T83" fmla="*/ 2147483647 h 1161"/>
                <a:gd name="T84" fmla="*/ 2147483647 w 3608"/>
                <a:gd name="T85" fmla="*/ 0 h 1161"/>
                <a:gd name="T86" fmla="*/ 2147483647 w 3608"/>
                <a:gd name="T87" fmla="*/ 2147483647 h 1161"/>
                <a:gd name="T88" fmla="*/ 2147483647 w 3608"/>
                <a:gd name="T89" fmla="*/ 2147483647 h 1161"/>
                <a:gd name="T90" fmla="*/ 2147483647 w 3608"/>
                <a:gd name="T91" fmla="*/ 2147483647 h 1161"/>
                <a:gd name="T92" fmla="*/ 2147483647 w 3608"/>
                <a:gd name="T93" fmla="*/ 2147483647 h 1161"/>
                <a:gd name="T94" fmla="*/ 2147483647 w 3608"/>
                <a:gd name="T95" fmla="*/ 2147483647 h 1161"/>
                <a:gd name="T96" fmla="*/ 2147483647 w 3608"/>
                <a:gd name="T97" fmla="*/ 2147483647 h 1161"/>
                <a:gd name="T98" fmla="*/ 2147483647 w 3608"/>
                <a:gd name="T99" fmla="*/ 2147483647 h 1161"/>
                <a:gd name="T100" fmla="*/ 2147483647 w 3608"/>
                <a:gd name="T101" fmla="*/ 2147483647 h 1161"/>
                <a:gd name="T102" fmla="*/ 2147483647 w 3608"/>
                <a:gd name="T103" fmla="*/ 2147483647 h 1161"/>
                <a:gd name="T104" fmla="*/ 2147483647 w 3608"/>
                <a:gd name="T105" fmla="*/ 2147483647 h 1161"/>
                <a:gd name="T106" fmla="*/ 2147483647 w 3608"/>
                <a:gd name="T107" fmla="*/ 2147483647 h 1161"/>
                <a:gd name="T108" fmla="*/ 2147483647 w 3608"/>
                <a:gd name="T109" fmla="*/ 2147483647 h 1161"/>
                <a:gd name="T110" fmla="*/ 2147483647 w 3608"/>
                <a:gd name="T111" fmla="*/ 2147483647 h 1161"/>
                <a:gd name="T112" fmla="*/ 2147483647 w 3608"/>
                <a:gd name="T113" fmla="*/ 2147483647 h 1161"/>
                <a:gd name="T114" fmla="*/ 2147483647 w 3608"/>
                <a:gd name="T115" fmla="*/ 2147483647 h 1161"/>
                <a:gd name="T116" fmla="*/ 2147483647 w 3608"/>
                <a:gd name="T117" fmla="*/ 2147483647 h 1161"/>
                <a:gd name="T118" fmla="*/ 2147483647 w 3608"/>
                <a:gd name="T119" fmla="*/ 2147483647 h 11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08"/>
                <a:gd name="T181" fmla="*/ 0 h 1161"/>
                <a:gd name="T182" fmla="*/ 3608 w 3608"/>
                <a:gd name="T183" fmla="*/ 1161 h 116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08" h="1161">
                  <a:moveTo>
                    <a:pt x="0" y="1146"/>
                  </a:moveTo>
                  <a:lnTo>
                    <a:pt x="19" y="1157"/>
                  </a:lnTo>
                  <a:lnTo>
                    <a:pt x="54" y="1088"/>
                  </a:lnTo>
                  <a:lnTo>
                    <a:pt x="35" y="1077"/>
                  </a:lnTo>
                  <a:lnTo>
                    <a:pt x="0" y="1146"/>
                  </a:lnTo>
                  <a:close/>
                  <a:moveTo>
                    <a:pt x="35" y="1077"/>
                  </a:moveTo>
                  <a:lnTo>
                    <a:pt x="54" y="1088"/>
                  </a:lnTo>
                  <a:lnTo>
                    <a:pt x="91" y="1019"/>
                  </a:lnTo>
                  <a:lnTo>
                    <a:pt x="72" y="1008"/>
                  </a:lnTo>
                  <a:lnTo>
                    <a:pt x="35" y="1077"/>
                  </a:lnTo>
                  <a:close/>
                  <a:moveTo>
                    <a:pt x="72" y="1008"/>
                  </a:moveTo>
                  <a:lnTo>
                    <a:pt x="91" y="1019"/>
                  </a:lnTo>
                  <a:lnTo>
                    <a:pt x="128" y="951"/>
                  </a:lnTo>
                  <a:lnTo>
                    <a:pt x="109" y="941"/>
                  </a:lnTo>
                  <a:lnTo>
                    <a:pt x="72" y="1008"/>
                  </a:lnTo>
                  <a:close/>
                  <a:moveTo>
                    <a:pt x="109" y="941"/>
                  </a:moveTo>
                  <a:lnTo>
                    <a:pt x="128" y="951"/>
                  </a:lnTo>
                  <a:lnTo>
                    <a:pt x="164" y="884"/>
                  </a:lnTo>
                  <a:lnTo>
                    <a:pt x="145" y="873"/>
                  </a:lnTo>
                  <a:lnTo>
                    <a:pt x="109" y="941"/>
                  </a:lnTo>
                  <a:close/>
                  <a:moveTo>
                    <a:pt x="145" y="873"/>
                  </a:moveTo>
                  <a:lnTo>
                    <a:pt x="164" y="884"/>
                  </a:lnTo>
                  <a:lnTo>
                    <a:pt x="200" y="819"/>
                  </a:lnTo>
                  <a:lnTo>
                    <a:pt x="180" y="807"/>
                  </a:lnTo>
                  <a:lnTo>
                    <a:pt x="145" y="873"/>
                  </a:lnTo>
                  <a:close/>
                  <a:moveTo>
                    <a:pt x="180" y="807"/>
                  </a:moveTo>
                  <a:lnTo>
                    <a:pt x="200" y="819"/>
                  </a:lnTo>
                  <a:lnTo>
                    <a:pt x="236" y="754"/>
                  </a:lnTo>
                  <a:lnTo>
                    <a:pt x="217" y="744"/>
                  </a:lnTo>
                  <a:lnTo>
                    <a:pt x="180" y="807"/>
                  </a:lnTo>
                  <a:close/>
                  <a:moveTo>
                    <a:pt x="217" y="744"/>
                  </a:moveTo>
                  <a:lnTo>
                    <a:pt x="236" y="754"/>
                  </a:lnTo>
                  <a:lnTo>
                    <a:pt x="273" y="691"/>
                  </a:lnTo>
                  <a:lnTo>
                    <a:pt x="254" y="681"/>
                  </a:lnTo>
                  <a:lnTo>
                    <a:pt x="217" y="744"/>
                  </a:lnTo>
                  <a:close/>
                  <a:moveTo>
                    <a:pt x="254" y="681"/>
                  </a:moveTo>
                  <a:lnTo>
                    <a:pt x="273" y="693"/>
                  </a:lnTo>
                  <a:lnTo>
                    <a:pt x="308" y="633"/>
                  </a:lnTo>
                  <a:lnTo>
                    <a:pt x="291" y="621"/>
                  </a:lnTo>
                  <a:lnTo>
                    <a:pt x="254" y="681"/>
                  </a:lnTo>
                  <a:close/>
                  <a:moveTo>
                    <a:pt x="291" y="621"/>
                  </a:moveTo>
                  <a:lnTo>
                    <a:pt x="308" y="633"/>
                  </a:lnTo>
                  <a:lnTo>
                    <a:pt x="345" y="575"/>
                  </a:lnTo>
                  <a:lnTo>
                    <a:pt x="327" y="564"/>
                  </a:lnTo>
                  <a:lnTo>
                    <a:pt x="291" y="621"/>
                  </a:lnTo>
                  <a:close/>
                  <a:moveTo>
                    <a:pt x="327" y="564"/>
                  </a:moveTo>
                  <a:lnTo>
                    <a:pt x="345" y="575"/>
                  </a:lnTo>
                  <a:lnTo>
                    <a:pt x="382" y="519"/>
                  </a:lnTo>
                  <a:lnTo>
                    <a:pt x="363" y="508"/>
                  </a:lnTo>
                  <a:lnTo>
                    <a:pt x="327" y="564"/>
                  </a:lnTo>
                  <a:close/>
                  <a:moveTo>
                    <a:pt x="363" y="508"/>
                  </a:moveTo>
                  <a:lnTo>
                    <a:pt x="380" y="519"/>
                  </a:lnTo>
                  <a:lnTo>
                    <a:pt x="417" y="467"/>
                  </a:lnTo>
                  <a:lnTo>
                    <a:pt x="399" y="455"/>
                  </a:lnTo>
                  <a:lnTo>
                    <a:pt x="363" y="508"/>
                  </a:lnTo>
                  <a:close/>
                  <a:moveTo>
                    <a:pt x="399" y="455"/>
                  </a:moveTo>
                  <a:lnTo>
                    <a:pt x="417" y="468"/>
                  </a:lnTo>
                  <a:lnTo>
                    <a:pt x="454" y="418"/>
                  </a:lnTo>
                  <a:lnTo>
                    <a:pt x="436" y="405"/>
                  </a:lnTo>
                  <a:lnTo>
                    <a:pt x="399" y="455"/>
                  </a:lnTo>
                  <a:close/>
                  <a:moveTo>
                    <a:pt x="436" y="405"/>
                  </a:moveTo>
                  <a:lnTo>
                    <a:pt x="454" y="418"/>
                  </a:lnTo>
                  <a:lnTo>
                    <a:pt x="489" y="371"/>
                  </a:lnTo>
                  <a:lnTo>
                    <a:pt x="473" y="358"/>
                  </a:lnTo>
                  <a:lnTo>
                    <a:pt x="436" y="405"/>
                  </a:lnTo>
                  <a:close/>
                  <a:moveTo>
                    <a:pt x="473" y="358"/>
                  </a:moveTo>
                  <a:lnTo>
                    <a:pt x="489" y="373"/>
                  </a:lnTo>
                  <a:lnTo>
                    <a:pt x="525" y="329"/>
                  </a:lnTo>
                  <a:lnTo>
                    <a:pt x="509" y="314"/>
                  </a:lnTo>
                  <a:lnTo>
                    <a:pt x="473" y="358"/>
                  </a:lnTo>
                  <a:close/>
                  <a:moveTo>
                    <a:pt x="509" y="314"/>
                  </a:moveTo>
                  <a:lnTo>
                    <a:pt x="525" y="329"/>
                  </a:lnTo>
                  <a:lnTo>
                    <a:pt x="562" y="289"/>
                  </a:lnTo>
                  <a:lnTo>
                    <a:pt x="546" y="274"/>
                  </a:lnTo>
                  <a:lnTo>
                    <a:pt x="509" y="314"/>
                  </a:lnTo>
                  <a:close/>
                  <a:moveTo>
                    <a:pt x="546" y="274"/>
                  </a:moveTo>
                  <a:lnTo>
                    <a:pt x="561" y="289"/>
                  </a:lnTo>
                  <a:lnTo>
                    <a:pt x="597" y="251"/>
                  </a:lnTo>
                  <a:lnTo>
                    <a:pt x="583" y="236"/>
                  </a:lnTo>
                  <a:lnTo>
                    <a:pt x="546" y="274"/>
                  </a:lnTo>
                  <a:close/>
                  <a:moveTo>
                    <a:pt x="583" y="236"/>
                  </a:moveTo>
                  <a:lnTo>
                    <a:pt x="597" y="251"/>
                  </a:lnTo>
                  <a:lnTo>
                    <a:pt x="634" y="217"/>
                  </a:lnTo>
                  <a:lnTo>
                    <a:pt x="618" y="201"/>
                  </a:lnTo>
                  <a:lnTo>
                    <a:pt x="583" y="236"/>
                  </a:lnTo>
                  <a:close/>
                  <a:moveTo>
                    <a:pt x="619" y="201"/>
                  </a:moveTo>
                  <a:lnTo>
                    <a:pt x="633" y="217"/>
                  </a:lnTo>
                  <a:lnTo>
                    <a:pt x="669" y="186"/>
                  </a:lnTo>
                  <a:lnTo>
                    <a:pt x="655" y="170"/>
                  </a:lnTo>
                  <a:lnTo>
                    <a:pt x="619" y="201"/>
                  </a:lnTo>
                  <a:close/>
                  <a:moveTo>
                    <a:pt x="656" y="170"/>
                  </a:moveTo>
                  <a:lnTo>
                    <a:pt x="669" y="186"/>
                  </a:lnTo>
                  <a:lnTo>
                    <a:pt x="705" y="158"/>
                  </a:lnTo>
                  <a:lnTo>
                    <a:pt x="691" y="141"/>
                  </a:lnTo>
                  <a:lnTo>
                    <a:pt x="656" y="170"/>
                  </a:lnTo>
                  <a:close/>
                  <a:moveTo>
                    <a:pt x="693" y="141"/>
                  </a:moveTo>
                  <a:lnTo>
                    <a:pt x="705" y="158"/>
                  </a:lnTo>
                  <a:lnTo>
                    <a:pt x="741" y="133"/>
                  </a:lnTo>
                  <a:lnTo>
                    <a:pt x="728" y="116"/>
                  </a:lnTo>
                  <a:lnTo>
                    <a:pt x="693" y="141"/>
                  </a:lnTo>
                  <a:close/>
                  <a:moveTo>
                    <a:pt x="730" y="114"/>
                  </a:moveTo>
                  <a:lnTo>
                    <a:pt x="741" y="133"/>
                  </a:lnTo>
                  <a:lnTo>
                    <a:pt x="777" y="110"/>
                  </a:lnTo>
                  <a:lnTo>
                    <a:pt x="766" y="92"/>
                  </a:lnTo>
                  <a:lnTo>
                    <a:pt x="730" y="114"/>
                  </a:lnTo>
                  <a:close/>
                  <a:moveTo>
                    <a:pt x="766" y="92"/>
                  </a:moveTo>
                  <a:lnTo>
                    <a:pt x="777" y="111"/>
                  </a:lnTo>
                  <a:lnTo>
                    <a:pt x="813" y="91"/>
                  </a:lnTo>
                  <a:lnTo>
                    <a:pt x="803" y="72"/>
                  </a:lnTo>
                  <a:lnTo>
                    <a:pt x="766" y="92"/>
                  </a:lnTo>
                  <a:close/>
                  <a:moveTo>
                    <a:pt x="803" y="72"/>
                  </a:moveTo>
                  <a:lnTo>
                    <a:pt x="812" y="91"/>
                  </a:lnTo>
                  <a:lnTo>
                    <a:pt x="848" y="75"/>
                  </a:lnTo>
                  <a:lnTo>
                    <a:pt x="840" y="56"/>
                  </a:lnTo>
                  <a:lnTo>
                    <a:pt x="803" y="72"/>
                  </a:lnTo>
                  <a:close/>
                  <a:moveTo>
                    <a:pt x="840" y="54"/>
                  </a:moveTo>
                  <a:lnTo>
                    <a:pt x="848" y="75"/>
                  </a:lnTo>
                  <a:lnTo>
                    <a:pt x="884" y="60"/>
                  </a:lnTo>
                  <a:lnTo>
                    <a:pt x="876" y="39"/>
                  </a:lnTo>
                  <a:lnTo>
                    <a:pt x="840" y="54"/>
                  </a:lnTo>
                  <a:close/>
                  <a:moveTo>
                    <a:pt x="876" y="39"/>
                  </a:moveTo>
                  <a:lnTo>
                    <a:pt x="884" y="60"/>
                  </a:lnTo>
                  <a:lnTo>
                    <a:pt x="920" y="48"/>
                  </a:lnTo>
                  <a:lnTo>
                    <a:pt x="913" y="28"/>
                  </a:lnTo>
                  <a:lnTo>
                    <a:pt x="876" y="39"/>
                  </a:lnTo>
                  <a:close/>
                  <a:moveTo>
                    <a:pt x="913" y="28"/>
                  </a:moveTo>
                  <a:lnTo>
                    <a:pt x="919" y="48"/>
                  </a:lnTo>
                  <a:lnTo>
                    <a:pt x="956" y="39"/>
                  </a:lnTo>
                  <a:lnTo>
                    <a:pt x="950" y="17"/>
                  </a:lnTo>
                  <a:lnTo>
                    <a:pt x="913" y="28"/>
                  </a:lnTo>
                  <a:close/>
                  <a:moveTo>
                    <a:pt x="951" y="17"/>
                  </a:moveTo>
                  <a:lnTo>
                    <a:pt x="956" y="39"/>
                  </a:lnTo>
                  <a:lnTo>
                    <a:pt x="991" y="32"/>
                  </a:lnTo>
                  <a:lnTo>
                    <a:pt x="986" y="10"/>
                  </a:lnTo>
                  <a:lnTo>
                    <a:pt x="951" y="17"/>
                  </a:lnTo>
                  <a:close/>
                  <a:moveTo>
                    <a:pt x="988" y="10"/>
                  </a:moveTo>
                  <a:lnTo>
                    <a:pt x="991" y="32"/>
                  </a:lnTo>
                  <a:lnTo>
                    <a:pt x="1028" y="26"/>
                  </a:lnTo>
                  <a:lnTo>
                    <a:pt x="1023" y="4"/>
                  </a:lnTo>
                  <a:lnTo>
                    <a:pt x="988" y="10"/>
                  </a:lnTo>
                  <a:close/>
                  <a:moveTo>
                    <a:pt x="1025" y="4"/>
                  </a:moveTo>
                  <a:lnTo>
                    <a:pt x="1026" y="26"/>
                  </a:lnTo>
                  <a:lnTo>
                    <a:pt x="1063" y="23"/>
                  </a:lnTo>
                  <a:lnTo>
                    <a:pt x="1060" y="1"/>
                  </a:lnTo>
                  <a:lnTo>
                    <a:pt x="1025" y="4"/>
                  </a:lnTo>
                  <a:close/>
                  <a:moveTo>
                    <a:pt x="1061" y="1"/>
                  </a:moveTo>
                  <a:lnTo>
                    <a:pt x="1063" y="23"/>
                  </a:lnTo>
                  <a:lnTo>
                    <a:pt x="1098" y="22"/>
                  </a:lnTo>
                  <a:lnTo>
                    <a:pt x="1098" y="0"/>
                  </a:lnTo>
                  <a:lnTo>
                    <a:pt x="1061" y="1"/>
                  </a:lnTo>
                  <a:close/>
                  <a:moveTo>
                    <a:pt x="1098" y="0"/>
                  </a:moveTo>
                  <a:lnTo>
                    <a:pt x="1098" y="22"/>
                  </a:lnTo>
                  <a:lnTo>
                    <a:pt x="1135" y="22"/>
                  </a:lnTo>
                  <a:lnTo>
                    <a:pt x="1135" y="0"/>
                  </a:lnTo>
                  <a:lnTo>
                    <a:pt x="1098" y="0"/>
                  </a:lnTo>
                  <a:close/>
                  <a:moveTo>
                    <a:pt x="1135" y="0"/>
                  </a:moveTo>
                  <a:lnTo>
                    <a:pt x="1133" y="22"/>
                  </a:lnTo>
                  <a:lnTo>
                    <a:pt x="1170" y="23"/>
                  </a:lnTo>
                  <a:lnTo>
                    <a:pt x="1171" y="1"/>
                  </a:lnTo>
                  <a:lnTo>
                    <a:pt x="1135" y="0"/>
                  </a:lnTo>
                  <a:close/>
                  <a:moveTo>
                    <a:pt x="1171" y="1"/>
                  </a:moveTo>
                  <a:lnTo>
                    <a:pt x="1170" y="23"/>
                  </a:lnTo>
                  <a:lnTo>
                    <a:pt x="1205" y="26"/>
                  </a:lnTo>
                  <a:lnTo>
                    <a:pt x="1208" y="4"/>
                  </a:lnTo>
                  <a:lnTo>
                    <a:pt x="1171" y="1"/>
                  </a:lnTo>
                  <a:close/>
                  <a:moveTo>
                    <a:pt x="1208" y="4"/>
                  </a:moveTo>
                  <a:lnTo>
                    <a:pt x="1205" y="26"/>
                  </a:lnTo>
                  <a:lnTo>
                    <a:pt x="1242" y="31"/>
                  </a:lnTo>
                  <a:lnTo>
                    <a:pt x="1245" y="10"/>
                  </a:lnTo>
                  <a:lnTo>
                    <a:pt x="1208" y="4"/>
                  </a:lnTo>
                  <a:close/>
                  <a:moveTo>
                    <a:pt x="1245" y="10"/>
                  </a:moveTo>
                  <a:lnTo>
                    <a:pt x="1242" y="31"/>
                  </a:lnTo>
                  <a:lnTo>
                    <a:pt x="1277" y="36"/>
                  </a:lnTo>
                  <a:lnTo>
                    <a:pt x="1282" y="16"/>
                  </a:lnTo>
                  <a:lnTo>
                    <a:pt x="1245" y="10"/>
                  </a:lnTo>
                  <a:close/>
                  <a:moveTo>
                    <a:pt x="1282" y="16"/>
                  </a:moveTo>
                  <a:lnTo>
                    <a:pt x="1277" y="36"/>
                  </a:lnTo>
                  <a:lnTo>
                    <a:pt x="1314" y="44"/>
                  </a:lnTo>
                  <a:lnTo>
                    <a:pt x="1318" y="23"/>
                  </a:lnTo>
                  <a:lnTo>
                    <a:pt x="1282" y="16"/>
                  </a:lnTo>
                  <a:close/>
                  <a:moveTo>
                    <a:pt x="1318" y="23"/>
                  </a:moveTo>
                  <a:lnTo>
                    <a:pt x="1314" y="44"/>
                  </a:lnTo>
                  <a:lnTo>
                    <a:pt x="1349" y="53"/>
                  </a:lnTo>
                  <a:lnTo>
                    <a:pt x="1355" y="32"/>
                  </a:lnTo>
                  <a:lnTo>
                    <a:pt x="1318" y="23"/>
                  </a:lnTo>
                  <a:close/>
                  <a:moveTo>
                    <a:pt x="1355" y="32"/>
                  </a:moveTo>
                  <a:lnTo>
                    <a:pt x="1349" y="53"/>
                  </a:lnTo>
                  <a:lnTo>
                    <a:pt x="1386" y="63"/>
                  </a:lnTo>
                  <a:lnTo>
                    <a:pt x="1392" y="41"/>
                  </a:lnTo>
                  <a:lnTo>
                    <a:pt x="1355" y="32"/>
                  </a:lnTo>
                  <a:close/>
                  <a:moveTo>
                    <a:pt x="1392" y="41"/>
                  </a:moveTo>
                  <a:lnTo>
                    <a:pt x="1386" y="63"/>
                  </a:lnTo>
                  <a:lnTo>
                    <a:pt x="1421" y="73"/>
                  </a:lnTo>
                  <a:lnTo>
                    <a:pt x="1427" y="53"/>
                  </a:lnTo>
                  <a:lnTo>
                    <a:pt x="1392" y="41"/>
                  </a:lnTo>
                  <a:close/>
                  <a:moveTo>
                    <a:pt x="1428" y="53"/>
                  </a:moveTo>
                  <a:lnTo>
                    <a:pt x="1421" y="73"/>
                  </a:lnTo>
                  <a:lnTo>
                    <a:pt x="1458" y="83"/>
                  </a:lnTo>
                  <a:lnTo>
                    <a:pt x="1464" y="63"/>
                  </a:lnTo>
                  <a:lnTo>
                    <a:pt x="1428" y="53"/>
                  </a:lnTo>
                  <a:close/>
                  <a:moveTo>
                    <a:pt x="1465" y="63"/>
                  </a:moveTo>
                  <a:lnTo>
                    <a:pt x="1458" y="83"/>
                  </a:lnTo>
                  <a:lnTo>
                    <a:pt x="1494" y="95"/>
                  </a:lnTo>
                  <a:lnTo>
                    <a:pt x="1500" y="76"/>
                  </a:lnTo>
                  <a:lnTo>
                    <a:pt x="1465" y="63"/>
                  </a:lnTo>
                  <a:close/>
                  <a:moveTo>
                    <a:pt x="1500" y="76"/>
                  </a:moveTo>
                  <a:lnTo>
                    <a:pt x="1493" y="95"/>
                  </a:lnTo>
                  <a:lnTo>
                    <a:pt x="1530" y="108"/>
                  </a:lnTo>
                  <a:lnTo>
                    <a:pt x="1537" y="88"/>
                  </a:lnTo>
                  <a:lnTo>
                    <a:pt x="1500" y="76"/>
                  </a:lnTo>
                  <a:close/>
                  <a:moveTo>
                    <a:pt x="1537" y="88"/>
                  </a:moveTo>
                  <a:lnTo>
                    <a:pt x="1530" y="108"/>
                  </a:lnTo>
                  <a:lnTo>
                    <a:pt x="1566" y="122"/>
                  </a:lnTo>
                  <a:lnTo>
                    <a:pt x="1574" y="103"/>
                  </a:lnTo>
                  <a:lnTo>
                    <a:pt x="1537" y="88"/>
                  </a:lnTo>
                  <a:close/>
                  <a:moveTo>
                    <a:pt x="1574" y="103"/>
                  </a:moveTo>
                  <a:lnTo>
                    <a:pt x="1566" y="122"/>
                  </a:lnTo>
                  <a:lnTo>
                    <a:pt x="1602" y="136"/>
                  </a:lnTo>
                  <a:lnTo>
                    <a:pt x="1610" y="116"/>
                  </a:lnTo>
                  <a:lnTo>
                    <a:pt x="1574" y="103"/>
                  </a:lnTo>
                  <a:close/>
                  <a:moveTo>
                    <a:pt x="1610" y="116"/>
                  </a:moveTo>
                  <a:lnTo>
                    <a:pt x="1602" y="136"/>
                  </a:lnTo>
                  <a:lnTo>
                    <a:pt x="1638" y="151"/>
                  </a:lnTo>
                  <a:lnTo>
                    <a:pt x="1647" y="130"/>
                  </a:lnTo>
                  <a:lnTo>
                    <a:pt x="1610" y="116"/>
                  </a:lnTo>
                  <a:close/>
                  <a:moveTo>
                    <a:pt x="1647" y="130"/>
                  </a:moveTo>
                  <a:lnTo>
                    <a:pt x="1638" y="151"/>
                  </a:lnTo>
                  <a:lnTo>
                    <a:pt x="1675" y="166"/>
                  </a:lnTo>
                  <a:lnTo>
                    <a:pt x="1682" y="147"/>
                  </a:lnTo>
                  <a:lnTo>
                    <a:pt x="1647" y="130"/>
                  </a:lnTo>
                  <a:close/>
                  <a:moveTo>
                    <a:pt x="1682" y="147"/>
                  </a:moveTo>
                  <a:lnTo>
                    <a:pt x="1675" y="166"/>
                  </a:lnTo>
                  <a:lnTo>
                    <a:pt x="1710" y="182"/>
                  </a:lnTo>
                  <a:lnTo>
                    <a:pt x="1719" y="163"/>
                  </a:lnTo>
                  <a:lnTo>
                    <a:pt x="1682" y="147"/>
                  </a:lnTo>
                  <a:close/>
                  <a:moveTo>
                    <a:pt x="1719" y="163"/>
                  </a:moveTo>
                  <a:lnTo>
                    <a:pt x="1710" y="182"/>
                  </a:lnTo>
                  <a:lnTo>
                    <a:pt x="1747" y="198"/>
                  </a:lnTo>
                  <a:lnTo>
                    <a:pt x="1756" y="179"/>
                  </a:lnTo>
                  <a:lnTo>
                    <a:pt x="1719" y="163"/>
                  </a:lnTo>
                  <a:close/>
                  <a:moveTo>
                    <a:pt x="1756" y="179"/>
                  </a:moveTo>
                  <a:lnTo>
                    <a:pt x="1747" y="198"/>
                  </a:lnTo>
                  <a:lnTo>
                    <a:pt x="1784" y="214"/>
                  </a:lnTo>
                  <a:lnTo>
                    <a:pt x="1792" y="195"/>
                  </a:lnTo>
                  <a:lnTo>
                    <a:pt x="1756" y="179"/>
                  </a:lnTo>
                  <a:close/>
                  <a:moveTo>
                    <a:pt x="1792" y="195"/>
                  </a:moveTo>
                  <a:lnTo>
                    <a:pt x="1784" y="214"/>
                  </a:lnTo>
                  <a:lnTo>
                    <a:pt x="1820" y="232"/>
                  </a:lnTo>
                  <a:lnTo>
                    <a:pt x="1829" y="213"/>
                  </a:lnTo>
                  <a:lnTo>
                    <a:pt x="1792" y="195"/>
                  </a:lnTo>
                  <a:close/>
                  <a:moveTo>
                    <a:pt x="1829" y="213"/>
                  </a:moveTo>
                  <a:lnTo>
                    <a:pt x="1820" y="232"/>
                  </a:lnTo>
                  <a:lnTo>
                    <a:pt x="1856" y="249"/>
                  </a:lnTo>
                  <a:lnTo>
                    <a:pt x="1866" y="229"/>
                  </a:lnTo>
                  <a:lnTo>
                    <a:pt x="1829" y="213"/>
                  </a:lnTo>
                  <a:close/>
                  <a:moveTo>
                    <a:pt x="1866" y="229"/>
                  </a:moveTo>
                  <a:lnTo>
                    <a:pt x="1856" y="249"/>
                  </a:lnTo>
                  <a:lnTo>
                    <a:pt x="1892" y="267"/>
                  </a:lnTo>
                  <a:lnTo>
                    <a:pt x="1901" y="246"/>
                  </a:lnTo>
                  <a:lnTo>
                    <a:pt x="1866" y="229"/>
                  </a:lnTo>
                  <a:close/>
                  <a:moveTo>
                    <a:pt x="1901" y="246"/>
                  </a:moveTo>
                  <a:lnTo>
                    <a:pt x="1892" y="267"/>
                  </a:lnTo>
                  <a:lnTo>
                    <a:pt x="1929" y="285"/>
                  </a:lnTo>
                  <a:lnTo>
                    <a:pt x="1938" y="265"/>
                  </a:lnTo>
                  <a:lnTo>
                    <a:pt x="1901" y="246"/>
                  </a:lnTo>
                  <a:close/>
                  <a:moveTo>
                    <a:pt x="1938" y="265"/>
                  </a:moveTo>
                  <a:lnTo>
                    <a:pt x="1929" y="285"/>
                  </a:lnTo>
                  <a:lnTo>
                    <a:pt x="1964" y="302"/>
                  </a:lnTo>
                  <a:lnTo>
                    <a:pt x="1974" y="283"/>
                  </a:lnTo>
                  <a:lnTo>
                    <a:pt x="1938" y="265"/>
                  </a:lnTo>
                  <a:close/>
                  <a:moveTo>
                    <a:pt x="1974" y="283"/>
                  </a:moveTo>
                  <a:lnTo>
                    <a:pt x="1964" y="302"/>
                  </a:lnTo>
                  <a:lnTo>
                    <a:pt x="2001" y="321"/>
                  </a:lnTo>
                  <a:lnTo>
                    <a:pt x="2011" y="301"/>
                  </a:lnTo>
                  <a:lnTo>
                    <a:pt x="1974" y="283"/>
                  </a:lnTo>
                  <a:close/>
                  <a:moveTo>
                    <a:pt x="2011" y="301"/>
                  </a:moveTo>
                  <a:lnTo>
                    <a:pt x="2001" y="321"/>
                  </a:lnTo>
                  <a:lnTo>
                    <a:pt x="2038" y="339"/>
                  </a:lnTo>
                  <a:lnTo>
                    <a:pt x="2046" y="320"/>
                  </a:lnTo>
                  <a:lnTo>
                    <a:pt x="2011" y="301"/>
                  </a:lnTo>
                  <a:close/>
                  <a:moveTo>
                    <a:pt x="2046" y="320"/>
                  </a:moveTo>
                  <a:lnTo>
                    <a:pt x="2038" y="339"/>
                  </a:lnTo>
                  <a:lnTo>
                    <a:pt x="2073" y="357"/>
                  </a:lnTo>
                  <a:lnTo>
                    <a:pt x="2083" y="337"/>
                  </a:lnTo>
                  <a:lnTo>
                    <a:pt x="2046" y="320"/>
                  </a:lnTo>
                  <a:close/>
                  <a:moveTo>
                    <a:pt x="2083" y="337"/>
                  </a:moveTo>
                  <a:lnTo>
                    <a:pt x="2073" y="357"/>
                  </a:lnTo>
                  <a:lnTo>
                    <a:pt x="2110" y="376"/>
                  </a:lnTo>
                  <a:lnTo>
                    <a:pt x="2120" y="357"/>
                  </a:lnTo>
                  <a:lnTo>
                    <a:pt x="2083" y="337"/>
                  </a:lnTo>
                  <a:close/>
                  <a:moveTo>
                    <a:pt x="2120" y="357"/>
                  </a:moveTo>
                  <a:lnTo>
                    <a:pt x="2110" y="376"/>
                  </a:lnTo>
                  <a:lnTo>
                    <a:pt x="2146" y="395"/>
                  </a:lnTo>
                  <a:lnTo>
                    <a:pt x="2157" y="376"/>
                  </a:lnTo>
                  <a:lnTo>
                    <a:pt x="2120" y="357"/>
                  </a:lnTo>
                  <a:close/>
                  <a:moveTo>
                    <a:pt x="2157" y="376"/>
                  </a:moveTo>
                  <a:lnTo>
                    <a:pt x="2146" y="395"/>
                  </a:lnTo>
                  <a:lnTo>
                    <a:pt x="2183" y="414"/>
                  </a:lnTo>
                  <a:lnTo>
                    <a:pt x="2192" y="395"/>
                  </a:lnTo>
                  <a:lnTo>
                    <a:pt x="2157" y="376"/>
                  </a:lnTo>
                  <a:close/>
                  <a:moveTo>
                    <a:pt x="2192" y="395"/>
                  </a:moveTo>
                  <a:lnTo>
                    <a:pt x="2183" y="414"/>
                  </a:lnTo>
                  <a:lnTo>
                    <a:pt x="2218" y="433"/>
                  </a:lnTo>
                  <a:lnTo>
                    <a:pt x="2228" y="414"/>
                  </a:lnTo>
                  <a:lnTo>
                    <a:pt x="2192" y="395"/>
                  </a:lnTo>
                  <a:close/>
                  <a:moveTo>
                    <a:pt x="2228" y="414"/>
                  </a:moveTo>
                  <a:lnTo>
                    <a:pt x="2218" y="433"/>
                  </a:lnTo>
                  <a:lnTo>
                    <a:pt x="2255" y="452"/>
                  </a:lnTo>
                  <a:lnTo>
                    <a:pt x="2265" y="433"/>
                  </a:lnTo>
                  <a:lnTo>
                    <a:pt x="2228" y="414"/>
                  </a:lnTo>
                  <a:close/>
                  <a:moveTo>
                    <a:pt x="2265" y="433"/>
                  </a:moveTo>
                  <a:lnTo>
                    <a:pt x="2255" y="452"/>
                  </a:lnTo>
                  <a:lnTo>
                    <a:pt x="2292" y="471"/>
                  </a:lnTo>
                  <a:lnTo>
                    <a:pt x="2302" y="452"/>
                  </a:lnTo>
                  <a:lnTo>
                    <a:pt x="2265" y="433"/>
                  </a:lnTo>
                  <a:close/>
                  <a:moveTo>
                    <a:pt x="2302" y="452"/>
                  </a:moveTo>
                  <a:lnTo>
                    <a:pt x="2292" y="471"/>
                  </a:lnTo>
                  <a:lnTo>
                    <a:pt x="2327" y="490"/>
                  </a:lnTo>
                  <a:lnTo>
                    <a:pt x="2337" y="471"/>
                  </a:lnTo>
                  <a:lnTo>
                    <a:pt x="2302" y="452"/>
                  </a:lnTo>
                  <a:close/>
                  <a:moveTo>
                    <a:pt x="2337" y="471"/>
                  </a:moveTo>
                  <a:lnTo>
                    <a:pt x="2327" y="490"/>
                  </a:lnTo>
                  <a:lnTo>
                    <a:pt x="2364" y="509"/>
                  </a:lnTo>
                  <a:lnTo>
                    <a:pt x="2374" y="490"/>
                  </a:lnTo>
                  <a:lnTo>
                    <a:pt x="2337" y="471"/>
                  </a:lnTo>
                  <a:close/>
                  <a:moveTo>
                    <a:pt x="2374" y="490"/>
                  </a:moveTo>
                  <a:lnTo>
                    <a:pt x="2364" y="509"/>
                  </a:lnTo>
                  <a:lnTo>
                    <a:pt x="2400" y="528"/>
                  </a:lnTo>
                  <a:lnTo>
                    <a:pt x="2411" y="509"/>
                  </a:lnTo>
                  <a:lnTo>
                    <a:pt x="2374" y="490"/>
                  </a:lnTo>
                  <a:close/>
                  <a:moveTo>
                    <a:pt x="2411" y="509"/>
                  </a:moveTo>
                  <a:lnTo>
                    <a:pt x="2400" y="528"/>
                  </a:lnTo>
                  <a:lnTo>
                    <a:pt x="2437" y="547"/>
                  </a:lnTo>
                  <a:lnTo>
                    <a:pt x="2446" y="528"/>
                  </a:lnTo>
                  <a:lnTo>
                    <a:pt x="2411" y="509"/>
                  </a:lnTo>
                  <a:close/>
                  <a:moveTo>
                    <a:pt x="2446" y="528"/>
                  </a:moveTo>
                  <a:lnTo>
                    <a:pt x="2437" y="547"/>
                  </a:lnTo>
                  <a:lnTo>
                    <a:pt x="2472" y="568"/>
                  </a:lnTo>
                  <a:lnTo>
                    <a:pt x="2482" y="549"/>
                  </a:lnTo>
                  <a:lnTo>
                    <a:pt x="2446" y="528"/>
                  </a:lnTo>
                  <a:close/>
                  <a:moveTo>
                    <a:pt x="2482" y="549"/>
                  </a:moveTo>
                  <a:lnTo>
                    <a:pt x="2472" y="568"/>
                  </a:lnTo>
                  <a:lnTo>
                    <a:pt x="2509" y="587"/>
                  </a:lnTo>
                  <a:lnTo>
                    <a:pt x="2519" y="568"/>
                  </a:lnTo>
                  <a:lnTo>
                    <a:pt x="2482" y="549"/>
                  </a:lnTo>
                  <a:close/>
                  <a:moveTo>
                    <a:pt x="2519" y="568"/>
                  </a:moveTo>
                  <a:lnTo>
                    <a:pt x="2509" y="587"/>
                  </a:lnTo>
                  <a:lnTo>
                    <a:pt x="2546" y="606"/>
                  </a:lnTo>
                  <a:lnTo>
                    <a:pt x="2556" y="587"/>
                  </a:lnTo>
                  <a:lnTo>
                    <a:pt x="2519" y="568"/>
                  </a:lnTo>
                  <a:close/>
                  <a:moveTo>
                    <a:pt x="2556" y="587"/>
                  </a:moveTo>
                  <a:lnTo>
                    <a:pt x="2546" y="606"/>
                  </a:lnTo>
                  <a:lnTo>
                    <a:pt x="2581" y="625"/>
                  </a:lnTo>
                  <a:lnTo>
                    <a:pt x="2591" y="606"/>
                  </a:lnTo>
                  <a:lnTo>
                    <a:pt x="2556" y="587"/>
                  </a:lnTo>
                  <a:close/>
                  <a:moveTo>
                    <a:pt x="2591" y="606"/>
                  </a:moveTo>
                  <a:lnTo>
                    <a:pt x="2581" y="625"/>
                  </a:lnTo>
                  <a:lnTo>
                    <a:pt x="2618" y="644"/>
                  </a:lnTo>
                  <a:lnTo>
                    <a:pt x="2628" y="625"/>
                  </a:lnTo>
                  <a:lnTo>
                    <a:pt x="2591" y="606"/>
                  </a:lnTo>
                  <a:close/>
                  <a:moveTo>
                    <a:pt x="2628" y="625"/>
                  </a:moveTo>
                  <a:lnTo>
                    <a:pt x="2618" y="644"/>
                  </a:lnTo>
                  <a:lnTo>
                    <a:pt x="2654" y="663"/>
                  </a:lnTo>
                  <a:lnTo>
                    <a:pt x="2664" y="644"/>
                  </a:lnTo>
                  <a:lnTo>
                    <a:pt x="2628" y="625"/>
                  </a:lnTo>
                  <a:close/>
                  <a:moveTo>
                    <a:pt x="2664" y="644"/>
                  </a:moveTo>
                  <a:lnTo>
                    <a:pt x="2654" y="663"/>
                  </a:lnTo>
                  <a:lnTo>
                    <a:pt x="2691" y="682"/>
                  </a:lnTo>
                  <a:lnTo>
                    <a:pt x="2701" y="663"/>
                  </a:lnTo>
                  <a:lnTo>
                    <a:pt x="2664" y="644"/>
                  </a:lnTo>
                  <a:close/>
                  <a:moveTo>
                    <a:pt x="2701" y="663"/>
                  </a:moveTo>
                  <a:lnTo>
                    <a:pt x="2691" y="682"/>
                  </a:lnTo>
                  <a:lnTo>
                    <a:pt x="2726" y="703"/>
                  </a:lnTo>
                  <a:lnTo>
                    <a:pt x="2736" y="684"/>
                  </a:lnTo>
                  <a:lnTo>
                    <a:pt x="2701" y="663"/>
                  </a:lnTo>
                  <a:close/>
                  <a:moveTo>
                    <a:pt x="2736" y="684"/>
                  </a:moveTo>
                  <a:lnTo>
                    <a:pt x="2726" y="703"/>
                  </a:lnTo>
                  <a:lnTo>
                    <a:pt x="2763" y="722"/>
                  </a:lnTo>
                  <a:lnTo>
                    <a:pt x="2773" y="703"/>
                  </a:lnTo>
                  <a:lnTo>
                    <a:pt x="2736" y="684"/>
                  </a:lnTo>
                  <a:close/>
                  <a:moveTo>
                    <a:pt x="2773" y="703"/>
                  </a:moveTo>
                  <a:lnTo>
                    <a:pt x="2763" y="722"/>
                  </a:lnTo>
                  <a:lnTo>
                    <a:pt x="2800" y="741"/>
                  </a:lnTo>
                  <a:lnTo>
                    <a:pt x="2810" y="722"/>
                  </a:lnTo>
                  <a:lnTo>
                    <a:pt x="2773" y="703"/>
                  </a:lnTo>
                  <a:close/>
                  <a:moveTo>
                    <a:pt x="2810" y="722"/>
                  </a:moveTo>
                  <a:lnTo>
                    <a:pt x="2800" y="741"/>
                  </a:lnTo>
                  <a:lnTo>
                    <a:pt x="2836" y="760"/>
                  </a:lnTo>
                  <a:lnTo>
                    <a:pt x="2845" y="741"/>
                  </a:lnTo>
                  <a:lnTo>
                    <a:pt x="2810" y="722"/>
                  </a:lnTo>
                  <a:close/>
                  <a:moveTo>
                    <a:pt x="2845" y="741"/>
                  </a:moveTo>
                  <a:lnTo>
                    <a:pt x="2836" y="760"/>
                  </a:lnTo>
                  <a:lnTo>
                    <a:pt x="2871" y="779"/>
                  </a:lnTo>
                  <a:lnTo>
                    <a:pt x="2882" y="760"/>
                  </a:lnTo>
                  <a:lnTo>
                    <a:pt x="2845" y="741"/>
                  </a:lnTo>
                  <a:close/>
                  <a:moveTo>
                    <a:pt x="2882" y="760"/>
                  </a:moveTo>
                  <a:lnTo>
                    <a:pt x="2871" y="779"/>
                  </a:lnTo>
                  <a:lnTo>
                    <a:pt x="2908" y="798"/>
                  </a:lnTo>
                  <a:lnTo>
                    <a:pt x="2918" y="779"/>
                  </a:lnTo>
                  <a:lnTo>
                    <a:pt x="2882" y="760"/>
                  </a:lnTo>
                  <a:close/>
                  <a:moveTo>
                    <a:pt x="2918" y="779"/>
                  </a:moveTo>
                  <a:lnTo>
                    <a:pt x="2908" y="798"/>
                  </a:lnTo>
                  <a:lnTo>
                    <a:pt x="2945" y="817"/>
                  </a:lnTo>
                  <a:lnTo>
                    <a:pt x="2955" y="798"/>
                  </a:lnTo>
                  <a:lnTo>
                    <a:pt x="2918" y="779"/>
                  </a:lnTo>
                  <a:close/>
                  <a:moveTo>
                    <a:pt x="2955" y="798"/>
                  </a:moveTo>
                  <a:lnTo>
                    <a:pt x="2945" y="817"/>
                  </a:lnTo>
                  <a:lnTo>
                    <a:pt x="2980" y="837"/>
                  </a:lnTo>
                  <a:lnTo>
                    <a:pt x="2990" y="817"/>
                  </a:lnTo>
                  <a:lnTo>
                    <a:pt x="2955" y="798"/>
                  </a:lnTo>
                  <a:close/>
                  <a:moveTo>
                    <a:pt x="2990" y="817"/>
                  </a:moveTo>
                  <a:lnTo>
                    <a:pt x="2980" y="837"/>
                  </a:lnTo>
                  <a:lnTo>
                    <a:pt x="3017" y="856"/>
                  </a:lnTo>
                  <a:lnTo>
                    <a:pt x="3027" y="837"/>
                  </a:lnTo>
                  <a:lnTo>
                    <a:pt x="2990" y="817"/>
                  </a:lnTo>
                  <a:close/>
                  <a:moveTo>
                    <a:pt x="3027" y="837"/>
                  </a:moveTo>
                  <a:lnTo>
                    <a:pt x="3017" y="856"/>
                  </a:lnTo>
                  <a:lnTo>
                    <a:pt x="3054" y="875"/>
                  </a:lnTo>
                  <a:lnTo>
                    <a:pt x="3064" y="856"/>
                  </a:lnTo>
                  <a:lnTo>
                    <a:pt x="3027" y="837"/>
                  </a:lnTo>
                  <a:close/>
                  <a:moveTo>
                    <a:pt x="3064" y="856"/>
                  </a:moveTo>
                  <a:lnTo>
                    <a:pt x="3054" y="875"/>
                  </a:lnTo>
                  <a:lnTo>
                    <a:pt x="3090" y="894"/>
                  </a:lnTo>
                  <a:lnTo>
                    <a:pt x="3099" y="875"/>
                  </a:lnTo>
                  <a:lnTo>
                    <a:pt x="3064" y="856"/>
                  </a:lnTo>
                  <a:close/>
                  <a:moveTo>
                    <a:pt x="3099" y="875"/>
                  </a:moveTo>
                  <a:lnTo>
                    <a:pt x="3090" y="894"/>
                  </a:lnTo>
                  <a:lnTo>
                    <a:pt x="3125" y="913"/>
                  </a:lnTo>
                  <a:lnTo>
                    <a:pt x="3136" y="894"/>
                  </a:lnTo>
                  <a:lnTo>
                    <a:pt x="3099" y="875"/>
                  </a:lnTo>
                  <a:close/>
                  <a:moveTo>
                    <a:pt x="3136" y="894"/>
                  </a:moveTo>
                  <a:lnTo>
                    <a:pt x="3125" y="913"/>
                  </a:lnTo>
                  <a:lnTo>
                    <a:pt x="3162" y="932"/>
                  </a:lnTo>
                  <a:lnTo>
                    <a:pt x="3172" y="913"/>
                  </a:lnTo>
                  <a:lnTo>
                    <a:pt x="3136" y="894"/>
                  </a:lnTo>
                  <a:close/>
                  <a:moveTo>
                    <a:pt x="3172" y="913"/>
                  </a:moveTo>
                  <a:lnTo>
                    <a:pt x="3162" y="932"/>
                  </a:lnTo>
                  <a:lnTo>
                    <a:pt x="3199" y="951"/>
                  </a:lnTo>
                  <a:lnTo>
                    <a:pt x="3209" y="932"/>
                  </a:lnTo>
                  <a:lnTo>
                    <a:pt x="3172" y="913"/>
                  </a:lnTo>
                  <a:close/>
                  <a:moveTo>
                    <a:pt x="3209" y="932"/>
                  </a:moveTo>
                  <a:lnTo>
                    <a:pt x="3199" y="951"/>
                  </a:lnTo>
                  <a:lnTo>
                    <a:pt x="3236" y="970"/>
                  </a:lnTo>
                  <a:lnTo>
                    <a:pt x="3244" y="951"/>
                  </a:lnTo>
                  <a:lnTo>
                    <a:pt x="3209" y="932"/>
                  </a:lnTo>
                  <a:close/>
                  <a:moveTo>
                    <a:pt x="3244" y="951"/>
                  </a:moveTo>
                  <a:lnTo>
                    <a:pt x="3236" y="970"/>
                  </a:lnTo>
                  <a:lnTo>
                    <a:pt x="3271" y="989"/>
                  </a:lnTo>
                  <a:lnTo>
                    <a:pt x="3281" y="970"/>
                  </a:lnTo>
                  <a:lnTo>
                    <a:pt x="3244" y="951"/>
                  </a:lnTo>
                  <a:close/>
                  <a:moveTo>
                    <a:pt x="3281" y="970"/>
                  </a:moveTo>
                  <a:lnTo>
                    <a:pt x="3271" y="989"/>
                  </a:lnTo>
                  <a:lnTo>
                    <a:pt x="3308" y="1008"/>
                  </a:lnTo>
                  <a:lnTo>
                    <a:pt x="3318" y="989"/>
                  </a:lnTo>
                  <a:lnTo>
                    <a:pt x="3281" y="970"/>
                  </a:lnTo>
                  <a:close/>
                  <a:moveTo>
                    <a:pt x="3318" y="989"/>
                  </a:moveTo>
                  <a:lnTo>
                    <a:pt x="3308" y="1008"/>
                  </a:lnTo>
                  <a:lnTo>
                    <a:pt x="3344" y="1027"/>
                  </a:lnTo>
                  <a:lnTo>
                    <a:pt x="3354" y="1008"/>
                  </a:lnTo>
                  <a:lnTo>
                    <a:pt x="3318" y="989"/>
                  </a:lnTo>
                  <a:close/>
                  <a:moveTo>
                    <a:pt x="3354" y="1008"/>
                  </a:moveTo>
                  <a:lnTo>
                    <a:pt x="3344" y="1027"/>
                  </a:lnTo>
                  <a:lnTo>
                    <a:pt x="3379" y="1046"/>
                  </a:lnTo>
                  <a:lnTo>
                    <a:pt x="3390" y="1027"/>
                  </a:lnTo>
                  <a:lnTo>
                    <a:pt x="3354" y="1008"/>
                  </a:lnTo>
                  <a:close/>
                  <a:moveTo>
                    <a:pt x="3390" y="1027"/>
                  </a:moveTo>
                  <a:lnTo>
                    <a:pt x="3379" y="1046"/>
                  </a:lnTo>
                  <a:lnTo>
                    <a:pt x="3416" y="1066"/>
                  </a:lnTo>
                  <a:lnTo>
                    <a:pt x="3426" y="1046"/>
                  </a:lnTo>
                  <a:lnTo>
                    <a:pt x="3390" y="1027"/>
                  </a:lnTo>
                  <a:close/>
                  <a:moveTo>
                    <a:pt x="3426" y="1046"/>
                  </a:moveTo>
                  <a:lnTo>
                    <a:pt x="3416" y="1066"/>
                  </a:lnTo>
                  <a:lnTo>
                    <a:pt x="3453" y="1085"/>
                  </a:lnTo>
                  <a:lnTo>
                    <a:pt x="3463" y="1066"/>
                  </a:lnTo>
                  <a:lnTo>
                    <a:pt x="3426" y="1046"/>
                  </a:lnTo>
                  <a:close/>
                  <a:moveTo>
                    <a:pt x="3463" y="1066"/>
                  </a:moveTo>
                  <a:lnTo>
                    <a:pt x="3453" y="1085"/>
                  </a:lnTo>
                  <a:lnTo>
                    <a:pt x="3490" y="1104"/>
                  </a:lnTo>
                  <a:lnTo>
                    <a:pt x="3498" y="1085"/>
                  </a:lnTo>
                  <a:lnTo>
                    <a:pt x="3463" y="1066"/>
                  </a:lnTo>
                  <a:close/>
                  <a:moveTo>
                    <a:pt x="3498" y="1085"/>
                  </a:moveTo>
                  <a:lnTo>
                    <a:pt x="3490" y="1104"/>
                  </a:lnTo>
                  <a:lnTo>
                    <a:pt x="3525" y="1123"/>
                  </a:lnTo>
                  <a:lnTo>
                    <a:pt x="3535" y="1104"/>
                  </a:lnTo>
                  <a:lnTo>
                    <a:pt x="3498" y="1085"/>
                  </a:lnTo>
                  <a:close/>
                  <a:moveTo>
                    <a:pt x="3535" y="1104"/>
                  </a:moveTo>
                  <a:lnTo>
                    <a:pt x="3525" y="1123"/>
                  </a:lnTo>
                  <a:lnTo>
                    <a:pt x="3561" y="1142"/>
                  </a:lnTo>
                  <a:lnTo>
                    <a:pt x="3572" y="1123"/>
                  </a:lnTo>
                  <a:lnTo>
                    <a:pt x="3535" y="1104"/>
                  </a:lnTo>
                  <a:close/>
                  <a:moveTo>
                    <a:pt x="3572" y="1123"/>
                  </a:moveTo>
                  <a:lnTo>
                    <a:pt x="3561" y="1142"/>
                  </a:lnTo>
                  <a:lnTo>
                    <a:pt x="3598" y="1161"/>
                  </a:lnTo>
                  <a:lnTo>
                    <a:pt x="3608" y="1142"/>
                  </a:lnTo>
                  <a:lnTo>
                    <a:pt x="3572" y="1123"/>
                  </a:lnTo>
                  <a:close/>
                  <a:moveTo>
                    <a:pt x="35" y="1077"/>
                  </a:moveTo>
                  <a:lnTo>
                    <a:pt x="45" y="1083"/>
                  </a:lnTo>
                  <a:lnTo>
                    <a:pt x="35" y="1077"/>
                  </a:lnTo>
                  <a:close/>
                  <a:moveTo>
                    <a:pt x="72" y="1008"/>
                  </a:moveTo>
                  <a:lnTo>
                    <a:pt x="72" y="1008"/>
                  </a:lnTo>
                  <a:lnTo>
                    <a:pt x="82" y="1014"/>
                  </a:lnTo>
                  <a:lnTo>
                    <a:pt x="72" y="1008"/>
                  </a:lnTo>
                  <a:close/>
                  <a:moveTo>
                    <a:pt x="109" y="941"/>
                  </a:moveTo>
                  <a:lnTo>
                    <a:pt x="109" y="941"/>
                  </a:lnTo>
                  <a:lnTo>
                    <a:pt x="117" y="947"/>
                  </a:lnTo>
                  <a:lnTo>
                    <a:pt x="109" y="941"/>
                  </a:lnTo>
                  <a:close/>
                  <a:moveTo>
                    <a:pt x="145" y="873"/>
                  </a:moveTo>
                  <a:lnTo>
                    <a:pt x="145" y="873"/>
                  </a:lnTo>
                  <a:lnTo>
                    <a:pt x="154" y="879"/>
                  </a:lnTo>
                  <a:lnTo>
                    <a:pt x="145" y="873"/>
                  </a:lnTo>
                  <a:close/>
                  <a:moveTo>
                    <a:pt x="180" y="807"/>
                  </a:moveTo>
                  <a:lnTo>
                    <a:pt x="180" y="807"/>
                  </a:lnTo>
                  <a:lnTo>
                    <a:pt x="191" y="813"/>
                  </a:lnTo>
                  <a:lnTo>
                    <a:pt x="180" y="807"/>
                  </a:lnTo>
                  <a:close/>
                  <a:moveTo>
                    <a:pt x="217" y="744"/>
                  </a:moveTo>
                  <a:lnTo>
                    <a:pt x="217" y="744"/>
                  </a:lnTo>
                  <a:lnTo>
                    <a:pt x="227" y="748"/>
                  </a:lnTo>
                  <a:lnTo>
                    <a:pt x="217" y="744"/>
                  </a:lnTo>
                  <a:close/>
                  <a:moveTo>
                    <a:pt x="254" y="681"/>
                  </a:moveTo>
                  <a:lnTo>
                    <a:pt x="254" y="681"/>
                  </a:lnTo>
                  <a:lnTo>
                    <a:pt x="263" y="687"/>
                  </a:lnTo>
                  <a:lnTo>
                    <a:pt x="254" y="681"/>
                  </a:lnTo>
                  <a:close/>
                  <a:moveTo>
                    <a:pt x="291" y="621"/>
                  </a:moveTo>
                  <a:lnTo>
                    <a:pt x="291" y="621"/>
                  </a:lnTo>
                  <a:lnTo>
                    <a:pt x="299" y="627"/>
                  </a:lnTo>
                  <a:lnTo>
                    <a:pt x="291" y="621"/>
                  </a:lnTo>
                  <a:close/>
                  <a:moveTo>
                    <a:pt x="327" y="564"/>
                  </a:moveTo>
                  <a:lnTo>
                    <a:pt x="327" y="564"/>
                  </a:lnTo>
                  <a:lnTo>
                    <a:pt x="336" y="569"/>
                  </a:lnTo>
                  <a:lnTo>
                    <a:pt x="327" y="564"/>
                  </a:lnTo>
                  <a:close/>
                  <a:moveTo>
                    <a:pt x="363" y="508"/>
                  </a:moveTo>
                  <a:lnTo>
                    <a:pt x="363" y="508"/>
                  </a:lnTo>
                  <a:lnTo>
                    <a:pt x="371" y="514"/>
                  </a:lnTo>
                  <a:lnTo>
                    <a:pt x="363" y="508"/>
                  </a:lnTo>
                  <a:close/>
                  <a:moveTo>
                    <a:pt x="399" y="455"/>
                  </a:moveTo>
                  <a:lnTo>
                    <a:pt x="399" y="455"/>
                  </a:lnTo>
                  <a:lnTo>
                    <a:pt x="408" y="461"/>
                  </a:lnTo>
                  <a:lnTo>
                    <a:pt x="399" y="455"/>
                  </a:lnTo>
                  <a:close/>
                  <a:moveTo>
                    <a:pt x="436" y="405"/>
                  </a:moveTo>
                  <a:lnTo>
                    <a:pt x="436" y="405"/>
                  </a:lnTo>
                  <a:lnTo>
                    <a:pt x="445" y="412"/>
                  </a:lnTo>
                  <a:lnTo>
                    <a:pt x="436" y="405"/>
                  </a:lnTo>
                  <a:close/>
                  <a:moveTo>
                    <a:pt x="473" y="358"/>
                  </a:moveTo>
                  <a:lnTo>
                    <a:pt x="473" y="358"/>
                  </a:lnTo>
                  <a:lnTo>
                    <a:pt x="481" y="365"/>
                  </a:lnTo>
                  <a:lnTo>
                    <a:pt x="473" y="358"/>
                  </a:lnTo>
                  <a:close/>
                  <a:moveTo>
                    <a:pt x="509" y="314"/>
                  </a:moveTo>
                  <a:lnTo>
                    <a:pt x="509" y="314"/>
                  </a:lnTo>
                  <a:lnTo>
                    <a:pt x="517" y="321"/>
                  </a:lnTo>
                  <a:lnTo>
                    <a:pt x="509" y="314"/>
                  </a:lnTo>
                  <a:close/>
                  <a:moveTo>
                    <a:pt x="546" y="274"/>
                  </a:moveTo>
                  <a:lnTo>
                    <a:pt x="546" y="274"/>
                  </a:lnTo>
                  <a:lnTo>
                    <a:pt x="553" y="282"/>
                  </a:lnTo>
                  <a:lnTo>
                    <a:pt x="546" y="274"/>
                  </a:lnTo>
                  <a:close/>
                  <a:moveTo>
                    <a:pt x="583" y="236"/>
                  </a:moveTo>
                  <a:lnTo>
                    <a:pt x="583" y="236"/>
                  </a:lnTo>
                  <a:lnTo>
                    <a:pt x="590" y="243"/>
                  </a:lnTo>
                  <a:lnTo>
                    <a:pt x="583" y="236"/>
                  </a:lnTo>
                  <a:close/>
                  <a:moveTo>
                    <a:pt x="619" y="201"/>
                  </a:moveTo>
                  <a:lnTo>
                    <a:pt x="619" y="201"/>
                  </a:lnTo>
                  <a:lnTo>
                    <a:pt x="627" y="210"/>
                  </a:lnTo>
                  <a:lnTo>
                    <a:pt x="618" y="201"/>
                  </a:lnTo>
                  <a:lnTo>
                    <a:pt x="619" y="201"/>
                  </a:lnTo>
                  <a:close/>
                  <a:moveTo>
                    <a:pt x="656" y="170"/>
                  </a:moveTo>
                  <a:lnTo>
                    <a:pt x="656" y="170"/>
                  </a:lnTo>
                  <a:lnTo>
                    <a:pt x="662" y="177"/>
                  </a:lnTo>
                  <a:lnTo>
                    <a:pt x="655" y="170"/>
                  </a:lnTo>
                  <a:lnTo>
                    <a:pt x="656" y="170"/>
                  </a:lnTo>
                  <a:close/>
                  <a:moveTo>
                    <a:pt x="693" y="141"/>
                  </a:moveTo>
                  <a:lnTo>
                    <a:pt x="693" y="141"/>
                  </a:lnTo>
                  <a:lnTo>
                    <a:pt x="699" y="150"/>
                  </a:lnTo>
                  <a:lnTo>
                    <a:pt x="691" y="141"/>
                  </a:lnTo>
                  <a:lnTo>
                    <a:pt x="693" y="141"/>
                  </a:lnTo>
                  <a:close/>
                  <a:moveTo>
                    <a:pt x="730" y="116"/>
                  </a:moveTo>
                  <a:lnTo>
                    <a:pt x="730" y="114"/>
                  </a:lnTo>
                  <a:lnTo>
                    <a:pt x="735" y="125"/>
                  </a:lnTo>
                  <a:lnTo>
                    <a:pt x="728" y="116"/>
                  </a:lnTo>
                  <a:lnTo>
                    <a:pt x="730" y="116"/>
                  </a:lnTo>
                  <a:close/>
                  <a:moveTo>
                    <a:pt x="766" y="92"/>
                  </a:moveTo>
                  <a:lnTo>
                    <a:pt x="766" y="92"/>
                  </a:lnTo>
                  <a:lnTo>
                    <a:pt x="771" y="101"/>
                  </a:lnTo>
                  <a:lnTo>
                    <a:pt x="766" y="92"/>
                  </a:lnTo>
                  <a:close/>
                  <a:moveTo>
                    <a:pt x="803" y="72"/>
                  </a:moveTo>
                  <a:lnTo>
                    <a:pt x="803" y="72"/>
                  </a:lnTo>
                  <a:lnTo>
                    <a:pt x="807" y="82"/>
                  </a:lnTo>
                  <a:lnTo>
                    <a:pt x="803" y="72"/>
                  </a:lnTo>
                  <a:close/>
                  <a:moveTo>
                    <a:pt x="840" y="56"/>
                  </a:moveTo>
                  <a:lnTo>
                    <a:pt x="840" y="54"/>
                  </a:lnTo>
                  <a:lnTo>
                    <a:pt x="844" y="64"/>
                  </a:lnTo>
                  <a:lnTo>
                    <a:pt x="840" y="56"/>
                  </a:lnTo>
                  <a:close/>
                  <a:moveTo>
                    <a:pt x="876" y="39"/>
                  </a:moveTo>
                  <a:lnTo>
                    <a:pt x="876" y="39"/>
                  </a:lnTo>
                  <a:lnTo>
                    <a:pt x="881" y="50"/>
                  </a:lnTo>
                  <a:lnTo>
                    <a:pt x="876" y="39"/>
                  </a:lnTo>
                  <a:close/>
                  <a:moveTo>
                    <a:pt x="913" y="28"/>
                  </a:moveTo>
                  <a:lnTo>
                    <a:pt x="913" y="28"/>
                  </a:lnTo>
                  <a:lnTo>
                    <a:pt x="916" y="38"/>
                  </a:lnTo>
                  <a:lnTo>
                    <a:pt x="913" y="28"/>
                  </a:lnTo>
                  <a:close/>
                  <a:moveTo>
                    <a:pt x="950" y="17"/>
                  </a:moveTo>
                  <a:lnTo>
                    <a:pt x="951" y="17"/>
                  </a:lnTo>
                  <a:lnTo>
                    <a:pt x="953" y="29"/>
                  </a:lnTo>
                  <a:lnTo>
                    <a:pt x="950" y="17"/>
                  </a:lnTo>
                  <a:close/>
                  <a:moveTo>
                    <a:pt x="986" y="10"/>
                  </a:moveTo>
                  <a:lnTo>
                    <a:pt x="988" y="10"/>
                  </a:lnTo>
                  <a:lnTo>
                    <a:pt x="989" y="20"/>
                  </a:lnTo>
                  <a:lnTo>
                    <a:pt x="986" y="10"/>
                  </a:lnTo>
                  <a:close/>
                  <a:moveTo>
                    <a:pt x="1025" y="4"/>
                  </a:moveTo>
                  <a:lnTo>
                    <a:pt x="1025" y="4"/>
                  </a:lnTo>
                  <a:lnTo>
                    <a:pt x="1025" y="16"/>
                  </a:lnTo>
                  <a:lnTo>
                    <a:pt x="1023" y="4"/>
                  </a:lnTo>
                  <a:lnTo>
                    <a:pt x="1025" y="4"/>
                  </a:lnTo>
                  <a:close/>
                  <a:moveTo>
                    <a:pt x="1061" y="1"/>
                  </a:moveTo>
                  <a:lnTo>
                    <a:pt x="1061" y="1"/>
                  </a:lnTo>
                  <a:lnTo>
                    <a:pt x="1061" y="12"/>
                  </a:lnTo>
                  <a:lnTo>
                    <a:pt x="1060" y="1"/>
                  </a:lnTo>
                  <a:lnTo>
                    <a:pt x="1061" y="1"/>
                  </a:lnTo>
                  <a:close/>
                  <a:moveTo>
                    <a:pt x="1098" y="0"/>
                  </a:moveTo>
                  <a:lnTo>
                    <a:pt x="1098" y="0"/>
                  </a:lnTo>
                  <a:lnTo>
                    <a:pt x="1098" y="10"/>
                  </a:lnTo>
                  <a:lnTo>
                    <a:pt x="1098" y="0"/>
                  </a:lnTo>
                  <a:close/>
                  <a:moveTo>
                    <a:pt x="1135" y="0"/>
                  </a:moveTo>
                  <a:lnTo>
                    <a:pt x="1135" y="0"/>
                  </a:lnTo>
                  <a:lnTo>
                    <a:pt x="1135" y="10"/>
                  </a:lnTo>
                  <a:lnTo>
                    <a:pt x="1135" y="0"/>
                  </a:lnTo>
                  <a:close/>
                  <a:moveTo>
                    <a:pt x="1171" y="1"/>
                  </a:moveTo>
                  <a:lnTo>
                    <a:pt x="1171" y="1"/>
                  </a:lnTo>
                  <a:lnTo>
                    <a:pt x="1170" y="13"/>
                  </a:lnTo>
                  <a:lnTo>
                    <a:pt x="1171" y="1"/>
                  </a:lnTo>
                  <a:close/>
                  <a:moveTo>
                    <a:pt x="1208" y="4"/>
                  </a:moveTo>
                  <a:lnTo>
                    <a:pt x="1208" y="4"/>
                  </a:lnTo>
                  <a:lnTo>
                    <a:pt x="1207" y="16"/>
                  </a:lnTo>
                  <a:lnTo>
                    <a:pt x="1208" y="4"/>
                  </a:lnTo>
                  <a:close/>
                  <a:moveTo>
                    <a:pt x="1245" y="10"/>
                  </a:moveTo>
                  <a:lnTo>
                    <a:pt x="1245" y="10"/>
                  </a:lnTo>
                  <a:lnTo>
                    <a:pt x="1243" y="20"/>
                  </a:lnTo>
                  <a:lnTo>
                    <a:pt x="1245" y="10"/>
                  </a:lnTo>
                  <a:close/>
                  <a:moveTo>
                    <a:pt x="1282" y="16"/>
                  </a:moveTo>
                  <a:lnTo>
                    <a:pt x="1282" y="16"/>
                  </a:lnTo>
                  <a:lnTo>
                    <a:pt x="1280" y="26"/>
                  </a:lnTo>
                  <a:lnTo>
                    <a:pt x="1282" y="16"/>
                  </a:lnTo>
                  <a:close/>
                  <a:moveTo>
                    <a:pt x="1318" y="23"/>
                  </a:moveTo>
                  <a:lnTo>
                    <a:pt x="1318" y="23"/>
                  </a:lnTo>
                  <a:lnTo>
                    <a:pt x="1315" y="34"/>
                  </a:lnTo>
                  <a:lnTo>
                    <a:pt x="1318" y="23"/>
                  </a:lnTo>
                  <a:close/>
                  <a:moveTo>
                    <a:pt x="1355" y="32"/>
                  </a:moveTo>
                  <a:lnTo>
                    <a:pt x="1355" y="32"/>
                  </a:lnTo>
                  <a:lnTo>
                    <a:pt x="1352" y="42"/>
                  </a:lnTo>
                  <a:lnTo>
                    <a:pt x="1355" y="32"/>
                  </a:lnTo>
                  <a:close/>
                  <a:moveTo>
                    <a:pt x="1392" y="41"/>
                  </a:moveTo>
                  <a:lnTo>
                    <a:pt x="1392" y="41"/>
                  </a:lnTo>
                  <a:lnTo>
                    <a:pt x="1389" y="51"/>
                  </a:lnTo>
                  <a:lnTo>
                    <a:pt x="1392" y="41"/>
                  </a:lnTo>
                  <a:close/>
                  <a:moveTo>
                    <a:pt x="1428" y="53"/>
                  </a:moveTo>
                  <a:lnTo>
                    <a:pt x="1428" y="53"/>
                  </a:lnTo>
                  <a:lnTo>
                    <a:pt x="1424" y="63"/>
                  </a:lnTo>
                  <a:lnTo>
                    <a:pt x="1427" y="53"/>
                  </a:lnTo>
                  <a:lnTo>
                    <a:pt x="1428" y="53"/>
                  </a:lnTo>
                  <a:close/>
                  <a:moveTo>
                    <a:pt x="1464" y="63"/>
                  </a:moveTo>
                  <a:lnTo>
                    <a:pt x="1465" y="63"/>
                  </a:lnTo>
                  <a:lnTo>
                    <a:pt x="1461" y="73"/>
                  </a:lnTo>
                  <a:lnTo>
                    <a:pt x="1464" y="63"/>
                  </a:lnTo>
                  <a:close/>
                  <a:moveTo>
                    <a:pt x="1500" y="76"/>
                  </a:moveTo>
                  <a:lnTo>
                    <a:pt x="1500" y="76"/>
                  </a:lnTo>
                  <a:lnTo>
                    <a:pt x="1497" y="85"/>
                  </a:lnTo>
                  <a:lnTo>
                    <a:pt x="1500" y="76"/>
                  </a:lnTo>
                  <a:close/>
                  <a:moveTo>
                    <a:pt x="1537" y="88"/>
                  </a:moveTo>
                  <a:lnTo>
                    <a:pt x="1537" y="88"/>
                  </a:lnTo>
                  <a:lnTo>
                    <a:pt x="1534" y="98"/>
                  </a:lnTo>
                  <a:lnTo>
                    <a:pt x="1537" y="88"/>
                  </a:lnTo>
                  <a:close/>
                  <a:moveTo>
                    <a:pt x="1574" y="103"/>
                  </a:moveTo>
                  <a:lnTo>
                    <a:pt x="1574" y="103"/>
                  </a:lnTo>
                  <a:lnTo>
                    <a:pt x="1569" y="113"/>
                  </a:lnTo>
                  <a:lnTo>
                    <a:pt x="1574" y="103"/>
                  </a:lnTo>
                  <a:close/>
                  <a:moveTo>
                    <a:pt x="1610" y="116"/>
                  </a:moveTo>
                  <a:lnTo>
                    <a:pt x="1610" y="116"/>
                  </a:lnTo>
                  <a:lnTo>
                    <a:pt x="1606" y="126"/>
                  </a:lnTo>
                  <a:lnTo>
                    <a:pt x="1610" y="116"/>
                  </a:lnTo>
                  <a:close/>
                  <a:moveTo>
                    <a:pt x="1647" y="130"/>
                  </a:moveTo>
                  <a:lnTo>
                    <a:pt x="1647" y="130"/>
                  </a:lnTo>
                  <a:lnTo>
                    <a:pt x="1643" y="141"/>
                  </a:lnTo>
                  <a:lnTo>
                    <a:pt x="1647" y="130"/>
                  </a:lnTo>
                  <a:close/>
                  <a:moveTo>
                    <a:pt x="1682" y="147"/>
                  </a:moveTo>
                  <a:lnTo>
                    <a:pt x="1682" y="147"/>
                  </a:lnTo>
                  <a:lnTo>
                    <a:pt x="1679" y="157"/>
                  </a:lnTo>
                  <a:lnTo>
                    <a:pt x="1682" y="147"/>
                  </a:lnTo>
                  <a:close/>
                  <a:moveTo>
                    <a:pt x="1719" y="163"/>
                  </a:moveTo>
                  <a:lnTo>
                    <a:pt x="1719" y="163"/>
                  </a:lnTo>
                  <a:lnTo>
                    <a:pt x="1715" y="172"/>
                  </a:lnTo>
                  <a:lnTo>
                    <a:pt x="1719" y="163"/>
                  </a:lnTo>
                  <a:close/>
                  <a:moveTo>
                    <a:pt x="1756" y="179"/>
                  </a:moveTo>
                  <a:lnTo>
                    <a:pt x="1756" y="179"/>
                  </a:lnTo>
                  <a:lnTo>
                    <a:pt x="1751" y="188"/>
                  </a:lnTo>
                  <a:lnTo>
                    <a:pt x="1756" y="179"/>
                  </a:lnTo>
                  <a:close/>
                  <a:moveTo>
                    <a:pt x="1792" y="195"/>
                  </a:moveTo>
                  <a:lnTo>
                    <a:pt x="1792" y="195"/>
                  </a:lnTo>
                  <a:lnTo>
                    <a:pt x="1788" y="205"/>
                  </a:lnTo>
                  <a:lnTo>
                    <a:pt x="1792" y="195"/>
                  </a:lnTo>
                  <a:close/>
                  <a:moveTo>
                    <a:pt x="1829" y="213"/>
                  </a:moveTo>
                  <a:lnTo>
                    <a:pt x="1829" y="213"/>
                  </a:lnTo>
                  <a:lnTo>
                    <a:pt x="1825" y="221"/>
                  </a:lnTo>
                  <a:lnTo>
                    <a:pt x="1829" y="213"/>
                  </a:lnTo>
                  <a:close/>
                  <a:moveTo>
                    <a:pt x="1866" y="229"/>
                  </a:moveTo>
                  <a:lnTo>
                    <a:pt x="1866" y="229"/>
                  </a:lnTo>
                  <a:lnTo>
                    <a:pt x="1860" y="239"/>
                  </a:lnTo>
                  <a:lnTo>
                    <a:pt x="1866" y="229"/>
                  </a:lnTo>
                  <a:close/>
                  <a:moveTo>
                    <a:pt x="1901" y="246"/>
                  </a:moveTo>
                  <a:lnTo>
                    <a:pt x="1901" y="246"/>
                  </a:lnTo>
                  <a:lnTo>
                    <a:pt x="1897" y="257"/>
                  </a:lnTo>
                  <a:lnTo>
                    <a:pt x="1901" y="246"/>
                  </a:lnTo>
                  <a:close/>
                  <a:moveTo>
                    <a:pt x="1938" y="265"/>
                  </a:moveTo>
                  <a:lnTo>
                    <a:pt x="1933" y="274"/>
                  </a:lnTo>
                  <a:lnTo>
                    <a:pt x="1938" y="265"/>
                  </a:lnTo>
                  <a:close/>
                  <a:moveTo>
                    <a:pt x="1974" y="283"/>
                  </a:moveTo>
                  <a:lnTo>
                    <a:pt x="1974" y="283"/>
                  </a:lnTo>
                  <a:lnTo>
                    <a:pt x="1970" y="292"/>
                  </a:lnTo>
                  <a:lnTo>
                    <a:pt x="1974" y="283"/>
                  </a:lnTo>
                  <a:close/>
                  <a:moveTo>
                    <a:pt x="2011" y="301"/>
                  </a:moveTo>
                  <a:lnTo>
                    <a:pt x="2005" y="311"/>
                  </a:lnTo>
                  <a:lnTo>
                    <a:pt x="2011" y="301"/>
                  </a:lnTo>
                  <a:close/>
                  <a:moveTo>
                    <a:pt x="2038" y="339"/>
                  </a:moveTo>
                  <a:lnTo>
                    <a:pt x="2042" y="329"/>
                  </a:lnTo>
                  <a:lnTo>
                    <a:pt x="2038" y="339"/>
                  </a:lnTo>
                  <a:close/>
                  <a:moveTo>
                    <a:pt x="2083" y="337"/>
                  </a:moveTo>
                  <a:lnTo>
                    <a:pt x="2083" y="337"/>
                  </a:lnTo>
                  <a:lnTo>
                    <a:pt x="2079" y="348"/>
                  </a:lnTo>
                  <a:lnTo>
                    <a:pt x="2083" y="337"/>
                  </a:lnTo>
                  <a:close/>
                  <a:moveTo>
                    <a:pt x="2120" y="357"/>
                  </a:moveTo>
                  <a:lnTo>
                    <a:pt x="2120" y="357"/>
                  </a:lnTo>
                  <a:lnTo>
                    <a:pt x="2114" y="367"/>
                  </a:lnTo>
                  <a:lnTo>
                    <a:pt x="2120" y="357"/>
                  </a:lnTo>
                  <a:close/>
                  <a:moveTo>
                    <a:pt x="2146" y="395"/>
                  </a:moveTo>
                  <a:lnTo>
                    <a:pt x="2146" y="395"/>
                  </a:lnTo>
                  <a:lnTo>
                    <a:pt x="2151" y="386"/>
                  </a:lnTo>
                  <a:lnTo>
                    <a:pt x="2146" y="395"/>
                  </a:lnTo>
                  <a:close/>
                  <a:moveTo>
                    <a:pt x="2192" y="395"/>
                  </a:moveTo>
                  <a:lnTo>
                    <a:pt x="2192" y="395"/>
                  </a:lnTo>
                  <a:lnTo>
                    <a:pt x="2187" y="403"/>
                  </a:lnTo>
                  <a:lnTo>
                    <a:pt x="2192" y="395"/>
                  </a:lnTo>
                  <a:close/>
                  <a:moveTo>
                    <a:pt x="2228" y="414"/>
                  </a:moveTo>
                  <a:lnTo>
                    <a:pt x="2224" y="423"/>
                  </a:lnTo>
                  <a:lnTo>
                    <a:pt x="2228" y="414"/>
                  </a:lnTo>
                  <a:close/>
                  <a:moveTo>
                    <a:pt x="2265" y="433"/>
                  </a:moveTo>
                  <a:lnTo>
                    <a:pt x="2265" y="433"/>
                  </a:lnTo>
                  <a:lnTo>
                    <a:pt x="2259" y="442"/>
                  </a:lnTo>
                  <a:lnTo>
                    <a:pt x="2265" y="433"/>
                  </a:lnTo>
                  <a:close/>
                  <a:moveTo>
                    <a:pt x="2292" y="471"/>
                  </a:moveTo>
                  <a:lnTo>
                    <a:pt x="2292" y="471"/>
                  </a:lnTo>
                  <a:lnTo>
                    <a:pt x="2296" y="462"/>
                  </a:lnTo>
                  <a:lnTo>
                    <a:pt x="2292" y="471"/>
                  </a:lnTo>
                  <a:close/>
                  <a:moveTo>
                    <a:pt x="2337" y="471"/>
                  </a:moveTo>
                  <a:lnTo>
                    <a:pt x="2337" y="471"/>
                  </a:lnTo>
                  <a:lnTo>
                    <a:pt x="2333" y="481"/>
                  </a:lnTo>
                  <a:lnTo>
                    <a:pt x="2337" y="471"/>
                  </a:lnTo>
                  <a:close/>
                  <a:moveTo>
                    <a:pt x="2364" y="509"/>
                  </a:moveTo>
                  <a:lnTo>
                    <a:pt x="2364" y="509"/>
                  </a:lnTo>
                  <a:lnTo>
                    <a:pt x="2369" y="500"/>
                  </a:lnTo>
                  <a:lnTo>
                    <a:pt x="2364" y="509"/>
                  </a:lnTo>
                  <a:close/>
                  <a:moveTo>
                    <a:pt x="2411" y="509"/>
                  </a:moveTo>
                  <a:lnTo>
                    <a:pt x="2411" y="509"/>
                  </a:lnTo>
                  <a:lnTo>
                    <a:pt x="2405" y="519"/>
                  </a:lnTo>
                  <a:lnTo>
                    <a:pt x="2411" y="509"/>
                  </a:lnTo>
                  <a:close/>
                  <a:moveTo>
                    <a:pt x="2472" y="568"/>
                  </a:moveTo>
                  <a:lnTo>
                    <a:pt x="2472" y="568"/>
                  </a:lnTo>
                  <a:lnTo>
                    <a:pt x="2478" y="558"/>
                  </a:lnTo>
                  <a:lnTo>
                    <a:pt x="2472" y="568"/>
                  </a:lnTo>
                  <a:close/>
                  <a:moveTo>
                    <a:pt x="2519" y="568"/>
                  </a:moveTo>
                  <a:lnTo>
                    <a:pt x="2519" y="568"/>
                  </a:lnTo>
                  <a:lnTo>
                    <a:pt x="2513" y="577"/>
                  </a:lnTo>
                  <a:lnTo>
                    <a:pt x="2519" y="568"/>
                  </a:lnTo>
                  <a:close/>
                  <a:moveTo>
                    <a:pt x="2556" y="587"/>
                  </a:moveTo>
                  <a:lnTo>
                    <a:pt x="2550" y="596"/>
                  </a:lnTo>
                  <a:lnTo>
                    <a:pt x="2556" y="587"/>
                  </a:lnTo>
                  <a:close/>
                  <a:moveTo>
                    <a:pt x="2591" y="606"/>
                  </a:moveTo>
                  <a:lnTo>
                    <a:pt x="2587" y="616"/>
                  </a:lnTo>
                  <a:lnTo>
                    <a:pt x="2591" y="606"/>
                  </a:lnTo>
                  <a:close/>
                  <a:moveTo>
                    <a:pt x="2618" y="644"/>
                  </a:moveTo>
                  <a:lnTo>
                    <a:pt x="2618" y="644"/>
                  </a:lnTo>
                  <a:lnTo>
                    <a:pt x="2623" y="635"/>
                  </a:lnTo>
                  <a:lnTo>
                    <a:pt x="2618" y="644"/>
                  </a:lnTo>
                  <a:close/>
                  <a:moveTo>
                    <a:pt x="2664" y="644"/>
                  </a:moveTo>
                  <a:lnTo>
                    <a:pt x="2664" y="644"/>
                  </a:lnTo>
                  <a:lnTo>
                    <a:pt x="2659" y="655"/>
                  </a:lnTo>
                  <a:lnTo>
                    <a:pt x="2664" y="644"/>
                  </a:lnTo>
                  <a:close/>
                  <a:moveTo>
                    <a:pt x="2691" y="682"/>
                  </a:moveTo>
                  <a:lnTo>
                    <a:pt x="2695" y="674"/>
                  </a:lnTo>
                  <a:lnTo>
                    <a:pt x="2691" y="682"/>
                  </a:lnTo>
                  <a:close/>
                  <a:moveTo>
                    <a:pt x="2726" y="703"/>
                  </a:moveTo>
                  <a:lnTo>
                    <a:pt x="2726" y="703"/>
                  </a:lnTo>
                  <a:lnTo>
                    <a:pt x="2732" y="693"/>
                  </a:lnTo>
                  <a:lnTo>
                    <a:pt x="2726" y="703"/>
                  </a:lnTo>
                  <a:close/>
                  <a:moveTo>
                    <a:pt x="2773" y="703"/>
                  </a:moveTo>
                  <a:lnTo>
                    <a:pt x="2773" y="703"/>
                  </a:lnTo>
                  <a:lnTo>
                    <a:pt x="2769" y="712"/>
                  </a:lnTo>
                  <a:lnTo>
                    <a:pt x="2773" y="703"/>
                  </a:lnTo>
                  <a:close/>
                  <a:moveTo>
                    <a:pt x="2836" y="760"/>
                  </a:moveTo>
                  <a:lnTo>
                    <a:pt x="2836" y="760"/>
                  </a:lnTo>
                  <a:lnTo>
                    <a:pt x="2841" y="751"/>
                  </a:lnTo>
                  <a:lnTo>
                    <a:pt x="2836" y="760"/>
                  </a:lnTo>
                  <a:close/>
                  <a:moveTo>
                    <a:pt x="2882" y="760"/>
                  </a:moveTo>
                  <a:lnTo>
                    <a:pt x="2882" y="760"/>
                  </a:lnTo>
                  <a:lnTo>
                    <a:pt x="2877" y="770"/>
                  </a:lnTo>
                  <a:lnTo>
                    <a:pt x="2882" y="760"/>
                  </a:lnTo>
                  <a:close/>
                  <a:moveTo>
                    <a:pt x="2908" y="798"/>
                  </a:moveTo>
                  <a:lnTo>
                    <a:pt x="2908" y="798"/>
                  </a:lnTo>
                  <a:lnTo>
                    <a:pt x="2913" y="790"/>
                  </a:lnTo>
                  <a:lnTo>
                    <a:pt x="2908" y="798"/>
                  </a:lnTo>
                  <a:close/>
                  <a:moveTo>
                    <a:pt x="2945" y="817"/>
                  </a:moveTo>
                  <a:lnTo>
                    <a:pt x="2949" y="809"/>
                  </a:lnTo>
                  <a:lnTo>
                    <a:pt x="2945" y="817"/>
                  </a:lnTo>
                  <a:close/>
                  <a:moveTo>
                    <a:pt x="2990" y="817"/>
                  </a:moveTo>
                  <a:lnTo>
                    <a:pt x="2990" y="817"/>
                  </a:lnTo>
                  <a:lnTo>
                    <a:pt x="2986" y="828"/>
                  </a:lnTo>
                  <a:lnTo>
                    <a:pt x="2990" y="817"/>
                  </a:lnTo>
                  <a:close/>
                  <a:moveTo>
                    <a:pt x="3017" y="856"/>
                  </a:moveTo>
                  <a:lnTo>
                    <a:pt x="3017" y="856"/>
                  </a:lnTo>
                  <a:lnTo>
                    <a:pt x="3023" y="847"/>
                  </a:lnTo>
                  <a:lnTo>
                    <a:pt x="3017" y="856"/>
                  </a:lnTo>
                  <a:close/>
                  <a:moveTo>
                    <a:pt x="3054" y="875"/>
                  </a:moveTo>
                  <a:lnTo>
                    <a:pt x="3058" y="866"/>
                  </a:lnTo>
                  <a:lnTo>
                    <a:pt x="3054" y="875"/>
                  </a:lnTo>
                  <a:close/>
                  <a:moveTo>
                    <a:pt x="3090" y="894"/>
                  </a:moveTo>
                  <a:lnTo>
                    <a:pt x="3095" y="885"/>
                  </a:lnTo>
                  <a:lnTo>
                    <a:pt x="3090" y="894"/>
                  </a:lnTo>
                  <a:close/>
                  <a:moveTo>
                    <a:pt x="3136" y="894"/>
                  </a:moveTo>
                  <a:lnTo>
                    <a:pt x="3131" y="904"/>
                  </a:lnTo>
                  <a:lnTo>
                    <a:pt x="3136" y="894"/>
                  </a:lnTo>
                  <a:close/>
                  <a:moveTo>
                    <a:pt x="3390" y="1027"/>
                  </a:moveTo>
                  <a:lnTo>
                    <a:pt x="3385" y="1038"/>
                  </a:lnTo>
                  <a:lnTo>
                    <a:pt x="3390" y="1027"/>
                  </a:lnTo>
                  <a:close/>
                  <a:moveTo>
                    <a:pt x="3416" y="1066"/>
                  </a:moveTo>
                  <a:lnTo>
                    <a:pt x="3416" y="1066"/>
                  </a:lnTo>
                  <a:lnTo>
                    <a:pt x="3422" y="1057"/>
                  </a:lnTo>
                  <a:lnTo>
                    <a:pt x="3416" y="1066"/>
                  </a:lnTo>
                  <a:close/>
                  <a:moveTo>
                    <a:pt x="3463" y="1066"/>
                  </a:moveTo>
                  <a:lnTo>
                    <a:pt x="3463" y="1066"/>
                  </a:lnTo>
                  <a:lnTo>
                    <a:pt x="3457" y="1074"/>
                  </a:lnTo>
                  <a:lnTo>
                    <a:pt x="3463" y="1066"/>
                  </a:lnTo>
                  <a:close/>
                  <a:moveTo>
                    <a:pt x="3525" y="1123"/>
                  </a:moveTo>
                  <a:lnTo>
                    <a:pt x="3531" y="1113"/>
                  </a:lnTo>
                  <a:lnTo>
                    <a:pt x="3525" y="1123"/>
                  </a:lnTo>
                  <a:close/>
                  <a:moveTo>
                    <a:pt x="3561" y="1142"/>
                  </a:moveTo>
                  <a:lnTo>
                    <a:pt x="3561" y="1142"/>
                  </a:lnTo>
                  <a:lnTo>
                    <a:pt x="3566" y="1132"/>
                  </a:lnTo>
                  <a:lnTo>
                    <a:pt x="3561" y="1142"/>
                  </a:lnTo>
                  <a:close/>
                </a:path>
              </a:pathLst>
            </a:custGeom>
            <a:solidFill>
              <a:srgbClr val="FFFF00"/>
            </a:solidFill>
            <a:ln w="0">
              <a:solidFill>
                <a:srgbClr val="FFFF00"/>
              </a:solidFill>
              <a:round/>
              <a:headEnd/>
              <a:tailEnd/>
            </a:ln>
          </p:spPr>
          <p:txBody>
            <a:bodyPr/>
            <a:lstStyle/>
            <a:p>
              <a:endParaRPr lang="de-DE"/>
            </a:p>
          </p:txBody>
        </p:sp>
        <p:sp>
          <p:nvSpPr>
            <p:cNvPr id="83990" name="Freeform 19"/>
            <p:cNvSpPr>
              <a:spLocks noEditPoints="1"/>
            </p:cNvSpPr>
            <p:nvPr/>
          </p:nvSpPr>
          <p:spPr bwMode="auto">
            <a:xfrm>
              <a:off x="5319713" y="2805113"/>
              <a:ext cx="2855912" cy="161925"/>
            </a:xfrm>
            <a:custGeom>
              <a:avLst/>
              <a:gdLst>
                <a:gd name="T0" fmla="*/ 2147483647 w 3597"/>
                <a:gd name="T1" fmla="*/ 2147483647 h 204"/>
                <a:gd name="T2" fmla="*/ 2147483647 w 3597"/>
                <a:gd name="T3" fmla="*/ 2147483647 h 204"/>
                <a:gd name="T4" fmla="*/ 2147483647 w 3597"/>
                <a:gd name="T5" fmla="*/ 2147483647 h 204"/>
                <a:gd name="T6" fmla="*/ 2147483647 w 3597"/>
                <a:gd name="T7" fmla="*/ 2147483647 h 204"/>
                <a:gd name="T8" fmla="*/ 2147483647 w 3597"/>
                <a:gd name="T9" fmla="*/ 2147483647 h 204"/>
                <a:gd name="T10" fmla="*/ 2147483647 w 3597"/>
                <a:gd name="T11" fmla="*/ 2147483647 h 204"/>
                <a:gd name="T12" fmla="*/ 2147483647 w 3597"/>
                <a:gd name="T13" fmla="*/ 2147483647 h 204"/>
                <a:gd name="T14" fmla="*/ 2147483647 w 3597"/>
                <a:gd name="T15" fmla="*/ 2147483647 h 204"/>
                <a:gd name="T16" fmla="*/ 2147483647 w 3597"/>
                <a:gd name="T17" fmla="*/ 2147483647 h 204"/>
                <a:gd name="T18" fmla="*/ 2147483647 w 3597"/>
                <a:gd name="T19" fmla="*/ 2147483647 h 204"/>
                <a:gd name="T20" fmla="*/ 2147483647 w 3597"/>
                <a:gd name="T21" fmla="*/ 2147483647 h 204"/>
                <a:gd name="T22" fmla="*/ 2147483647 w 3597"/>
                <a:gd name="T23" fmla="*/ 2147483647 h 204"/>
                <a:gd name="T24" fmla="*/ 2147483647 w 3597"/>
                <a:gd name="T25" fmla="*/ 2147483647 h 204"/>
                <a:gd name="T26" fmla="*/ 2147483647 w 3597"/>
                <a:gd name="T27" fmla="*/ 2147483647 h 204"/>
                <a:gd name="T28" fmla="*/ 2147483647 w 3597"/>
                <a:gd name="T29" fmla="*/ 2147483647 h 204"/>
                <a:gd name="T30" fmla="*/ 2147483647 w 3597"/>
                <a:gd name="T31" fmla="*/ 2147483647 h 204"/>
                <a:gd name="T32" fmla="*/ 2147483647 w 3597"/>
                <a:gd name="T33" fmla="*/ 2147483647 h 204"/>
                <a:gd name="T34" fmla="*/ 2147483647 w 3597"/>
                <a:gd name="T35" fmla="*/ 2147483647 h 204"/>
                <a:gd name="T36" fmla="*/ 2147483647 w 3597"/>
                <a:gd name="T37" fmla="*/ 2147483647 h 204"/>
                <a:gd name="T38" fmla="*/ 2147483647 w 3597"/>
                <a:gd name="T39" fmla="*/ 2147483647 h 204"/>
                <a:gd name="T40" fmla="*/ 2147483647 w 3597"/>
                <a:gd name="T41" fmla="*/ 2147483647 h 204"/>
                <a:gd name="T42" fmla="*/ 2147483647 w 3597"/>
                <a:gd name="T43" fmla="*/ 2147483647 h 204"/>
                <a:gd name="T44" fmla="*/ 2147483647 w 3597"/>
                <a:gd name="T45" fmla="*/ 2147483647 h 204"/>
                <a:gd name="T46" fmla="*/ 2147483647 w 3597"/>
                <a:gd name="T47" fmla="*/ 2147483647 h 204"/>
                <a:gd name="T48" fmla="*/ 2147483647 w 3597"/>
                <a:gd name="T49" fmla="*/ 2147483647 h 204"/>
                <a:gd name="T50" fmla="*/ 2147483647 w 3597"/>
                <a:gd name="T51" fmla="*/ 2147483647 h 204"/>
                <a:gd name="T52" fmla="*/ 2147483647 w 3597"/>
                <a:gd name="T53" fmla="*/ 2147483647 h 204"/>
                <a:gd name="T54" fmla="*/ 2147483647 w 3597"/>
                <a:gd name="T55" fmla="*/ 2147483647 h 204"/>
                <a:gd name="T56" fmla="*/ 2147483647 w 3597"/>
                <a:gd name="T57" fmla="*/ 2147483647 h 204"/>
                <a:gd name="T58" fmla="*/ 2147483647 w 3597"/>
                <a:gd name="T59" fmla="*/ 2147483647 h 204"/>
                <a:gd name="T60" fmla="*/ 2147483647 w 3597"/>
                <a:gd name="T61" fmla="*/ 2147483647 h 204"/>
                <a:gd name="T62" fmla="*/ 2147483647 w 3597"/>
                <a:gd name="T63" fmla="*/ 2147483647 h 204"/>
                <a:gd name="T64" fmla="*/ 2147483647 w 3597"/>
                <a:gd name="T65" fmla="*/ 2147483647 h 204"/>
                <a:gd name="T66" fmla="*/ 2147483647 w 3597"/>
                <a:gd name="T67" fmla="*/ 2147483647 h 204"/>
                <a:gd name="T68" fmla="*/ 2147483647 w 3597"/>
                <a:gd name="T69" fmla="*/ 2147483647 h 204"/>
                <a:gd name="T70" fmla="*/ 2147483647 w 3597"/>
                <a:gd name="T71" fmla="*/ 2147483647 h 204"/>
                <a:gd name="T72" fmla="*/ 2147483647 w 3597"/>
                <a:gd name="T73" fmla="*/ 2147483647 h 204"/>
                <a:gd name="T74" fmla="*/ 2147483647 w 3597"/>
                <a:gd name="T75" fmla="*/ 2147483647 h 204"/>
                <a:gd name="T76" fmla="*/ 2147483647 w 3597"/>
                <a:gd name="T77" fmla="*/ 2147483647 h 204"/>
                <a:gd name="T78" fmla="*/ 2147483647 w 3597"/>
                <a:gd name="T79" fmla="*/ 2147483647 h 204"/>
                <a:gd name="T80" fmla="*/ 2147483647 w 3597"/>
                <a:gd name="T81" fmla="*/ 2147483647 h 204"/>
                <a:gd name="T82" fmla="*/ 2147483647 w 3597"/>
                <a:gd name="T83" fmla="*/ 2147483647 h 204"/>
                <a:gd name="T84" fmla="*/ 2147483647 w 3597"/>
                <a:gd name="T85" fmla="*/ 2147483647 h 204"/>
                <a:gd name="T86" fmla="*/ 2147483647 w 3597"/>
                <a:gd name="T87" fmla="*/ 2147483647 h 204"/>
                <a:gd name="T88" fmla="*/ 2147483647 w 3597"/>
                <a:gd name="T89" fmla="*/ 2147483647 h 204"/>
                <a:gd name="T90" fmla="*/ 2147483647 w 3597"/>
                <a:gd name="T91" fmla="*/ 2147483647 h 204"/>
                <a:gd name="T92" fmla="*/ 2147483647 w 3597"/>
                <a:gd name="T93" fmla="*/ 2147483647 h 204"/>
                <a:gd name="T94" fmla="*/ 2147483647 w 3597"/>
                <a:gd name="T95" fmla="*/ 2147483647 h 204"/>
                <a:gd name="T96" fmla="*/ 2147483647 w 3597"/>
                <a:gd name="T97" fmla="*/ 2147483647 h 204"/>
                <a:gd name="T98" fmla="*/ 2147483647 w 3597"/>
                <a:gd name="T99" fmla="*/ 2147483647 h 204"/>
                <a:gd name="T100" fmla="*/ 2147483647 w 3597"/>
                <a:gd name="T101" fmla="*/ 2147483647 h 204"/>
                <a:gd name="T102" fmla="*/ 2147483647 w 3597"/>
                <a:gd name="T103" fmla="*/ 2147483647 h 204"/>
                <a:gd name="T104" fmla="*/ 2147483647 w 3597"/>
                <a:gd name="T105" fmla="*/ 2147483647 h 204"/>
                <a:gd name="T106" fmla="*/ 2147483647 w 3597"/>
                <a:gd name="T107" fmla="*/ 2147483647 h 204"/>
                <a:gd name="T108" fmla="*/ 2147483647 w 3597"/>
                <a:gd name="T109" fmla="*/ 2147483647 h 204"/>
                <a:gd name="T110" fmla="*/ 2147483647 w 3597"/>
                <a:gd name="T111" fmla="*/ 2147483647 h 204"/>
                <a:gd name="T112" fmla="*/ 2147483647 w 3597"/>
                <a:gd name="T113" fmla="*/ 2147483647 h 204"/>
                <a:gd name="T114" fmla="*/ 2147483647 w 3597"/>
                <a:gd name="T115" fmla="*/ 2147483647 h 204"/>
                <a:gd name="T116" fmla="*/ 2147483647 w 3597"/>
                <a:gd name="T117" fmla="*/ 2147483647 h 204"/>
                <a:gd name="T118" fmla="*/ 2147483647 w 3597"/>
                <a:gd name="T119" fmla="*/ 2147483647 h 204"/>
                <a:gd name="T120" fmla="*/ 2147483647 w 3597"/>
                <a:gd name="T121" fmla="*/ 2147483647 h 204"/>
                <a:gd name="T122" fmla="*/ 2147483647 w 3597"/>
                <a:gd name="T123" fmla="*/ 2147483647 h 204"/>
                <a:gd name="T124" fmla="*/ 2147483647 w 3597"/>
                <a:gd name="T125" fmla="*/ 2147483647 h 2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97"/>
                <a:gd name="T190" fmla="*/ 0 h 204"/>
                <a:gd name="T191" fmla="*/ 3597 w 3597"/>
                <a:gd name="T192" fmla="*/ 204 h 2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97" h="204">
                  <a:moveTo>
                    <a:pt x="0" y="184"/>
                  </a:moveTo>
                  <a:lnTo>
                    <a:pt x="3" y="204"/>
                  </a:lnTo>
                  <a:lnTo>
                    <a:pt x="40" y="199"/>
                  </a:lnTo>
                  <a:lnTo>
                    <a:pt x="37" y="177"/>
                  </a:lnTo>
                  <a:lnTo>
                    <a:pt x="0" y="184"/>
                  </a:lnTo>
                  <a:close/>
                  <a:moveTo>
                    <a:pt x="37" y="177"/>
                  </a:moveTo>
                  <a:lnTo>
                    <a:pt x="40" y="199"/>
                  </a:lnTo>
                  <a:lnTo>
                    <a:pt x="77" y="191"/>
                  </a:lnTo>
                  <a:lnTo>
                    <a:pt x="72" y="171"/>
                  </a:lnTo>
                  <a:lnTo>
                    <a:pt x="37" y="177"/>
                  </a:lnTo>
                  <a:close/>
                  <a:moveTo>
                    <a:pt x="72" y="171"/>
                  </a:moveTo>
                  <a:lnTo>
                    <a:pt x="77" y="191"/>
                  </a:lnTo>
                  <a:lnTo>
                    <a:pt x="113" y="185"/>
                  </a:lnTo>
                  <a:lnTo>
                    <a:pt x="109" y="163"/>
                  </a:lnTo>
                  <a:lnTo>
                    <a:pt x="72" y="171"/>
                  </a:lnTo>
                  <a:close/>
                  <a:moveTo>
                    <a:pt x="109" y="163"/>
                  </a:moveTo>
                  <a:lnTo>
                    <a:pt x="113" y="185"/>
                  </a:lnTo>
                  <a:lnTo>
                    <a:pt x="149" y="178"/>
                  </a:lnTo>
                  <a:lnTo>
                    <a:pt x="146" y="157"/>
                  </a:lnTo>
                  <a:lnTo>
                    <a:pt x="109" y="163"/>
                  </a:lnTo>
                  <a:close/>
                  <a:moveTo>
                    <a:pt x="146" y="157"/>
                  </a:moveTo>
                  <a:lnTo>
                    <a:pt x="149" y="178"/>
                  </a:lnTo>
                  <a:lnTo>
                    <a:pt x="185" y="172"/>
                  </a:lnTo>
                  <a:lnTo>
                    <a:pt x="182" y="152"/>
                  </a:lnTo>
                  <a:lnTo>
                    <a:pt x="146" y="157"/>
                  </a:lnTo>
                  <a:close/>
                  <a:moveTo>
                    <a:pt x="182" y="152"/>
                  </a:moveTo>
                  <a:lnTo>
                    <a:pt x="185" y="172"/>
                  </a:lnTo>
                  <a:lnTo>
                    <a:pt x="222" y="166"/>
                  </a:lnTo>
                  <a:lnTo>
                    <a:pt x="218" y="144"/>
                  </a:lnTo>
                  <a:lnTo>
                    <a:pt x="182" y="152"/>
                  </a:lnTo>
                  <a:close/>
                  <a:moveTo>
                    <a:pt x="218" y="144"/>
                  </a:moveTo>
                  <a:lnTo>
                    <a:pt x="222" y="166"/>
                  </a:lnTo>
                  <a:lnTo>
                    <a:pt x="257" y="160"/>
                  </a:lnTo>
                  <a:lnTo>
                    <a:pt x="254" y="138"/>
                  </a:lnTo>
                  <a:lnTo>
                    <a:pt x="218" y="144"/>
                  </a:lnTo>
                  <a:close/>
                  <a:moveTo>
                    <a:pt x="254" y="138"/>
                  </a:moveTo>
                  <a:lnTo>
                    <a:pt x="259" y="160"/>
                  </a:lnTo>
                  <a:lnTo>
                    <a:pt x="294" y="153"/>
                  </a:lnTo>
                  <a:lnTo>
                    <a:pt x="291" y="133"/>
                  </a:lnTo>
                  <a:lnTo>
                    <a:pt x="254" y="138"/>
                  </a:lnTo>
                  <a:close/>
                  <a:moveTo>
                    <a:pt x="291" y="133"/>
                  </a:moveTo>
                  <a:lnTo>
                    <a:pt x="294" y="153"/>
                  </a:lnTo>
                  <a:lnTo>
                    <a:pt x="331" y="147"/>
                  </a:lnTo>
                  <a:lnTo>
                    <a:pt x="328" y="127"/>
                  </a:lnTo>
                  <a:lnTo>
                    <a:pt x="291" y="133"/>
                  </a:lnTo>
                  <a:close/>
                  <a:moveTo>
                    <a:pt x="328" y="127"/>
                  </a:moveTo>
                  <a:lnTo>
                    <a:pt x="331" y="147"/>
                  </a:lnTo>
                  <a:lnTo>
                    <a:pt x="367" y="141"/>
                  </a:lnTo>
                  <a:lnTo>
                    <a:pt x="363" y="121"/>
                  </a:lnTo>
                  <a:lnTo>
                    <a:pt x="328" y="127"/>
                  </a:lnTo>
                  <a:close/>
                  <a:moveTo>
                    <a:pt x="363" y="121"/>
                  </a:moveTo>
                  <a:lnTo>
                    <a:pt x="367" y="141"/>
                  </a:lnTo>
                  <a:lnTo>
                    <a:pt x="403" y="135"/>
                  </a:lnTo>
                  <a:lnTo>
                    <a:pt x="400" y="115"/>
                  </a:lnTo>
                  <a:lnTo>
                    <a:pt x="363" y="121"/>
                  </a:lnTo>
                  <a:close/>
                  <a:moveTo>
                    <a:pt x="400" y="115"/>
                  </a:moveTo>
                  <a:lnTo>
                    <a:pt x="403" y="135"/>
                  </a:lnTo>
                  <a:lnTo>
                    <a:pt x="439" y="130"/>
                  </a:lnTo>
                  <a:lnTo>
                    <a:pt x="436" y="109"/>
                  </a:lnTo>
                  <a:lnTo>
                    <a:pt x="400" y="115"/>
                  </a:lnTo>
                  <a:close/>
                  <a:moveTo>
                    <a:pt x="436" y="109"/>
                  </a:moveTo>
                  <a:lnTo>
                    <a:pt x="439" y="130"/>
                  </a:lnTo>
                  <a:lnTo>
                    <a:pt x="476" y="124"/>
                  </a:lnTo>
                  <a:lnTo>
                    <a:pt x="472" y="103"/>
                  </a:lnTo>
                  <a:lnTo>
                    <a:pt x="436" y="109"/>
                  </a:lnTo>
                  <a:close/>
                  <a:moveTo>
                    <a:pt x="472" y="103"/>
                  </a:moveTo>
                  <a:lnTo>
                    <a:pt x="476" y="124"/>
                  </a:lnTo>
                  <a:lnTo>
                    <a:pt x="511" y="118"/>
                  </a:lnTo>
                  <a:lnTo>
                    <a:pt x="508" y="97"/>
                  </a:lnTo>
                  <a:lnTo>
                    <a:pt x="472" y="103"/>
                  </a:lnTo>
                  <a:close/>
                  <a:moveTo>
                    <a:pt x="508" y="97"/>
                  </a:moveTo>
                  <a:lnTo>
                    <a:pt x="511" y="118"/>
                  </a:lnTo>
                  <a:lnTo>
                    <a:pt x="548" y="112"/>
                  </a:lnTo>
                  <a:lnTo>
                    <a:pt x="545" y="91"/>
                  </a:lnTo>
                  <a:lnTo>
                    <a:pt x="508" y="97"/>
                  </a:lnTo>
                  <a:close/>
                  <a:moveTo>
                    <a:pt x="545" y="91"/>
                  </a:moveTo>
                  <a:lnTo>
                    <a:pt x="548" y="112"/>
                  </a:lnTo>
                  <a:lnTo>
                    <a:pt x="585" y="108"/>
                  </a:lnTo>
                  <a:lnTo>
                    <a:pt x="582" y="86"/>
                  </a:lnTo>
                  <a:lnTo>
                    <a:pt x="545" y="91"/>
                  </a:lnTo>
                  <a:close/>
                  <a:moveTo>
                    <a:pt x="582" y="86"/>
                  </a:moveTo>
                  <a:lnTo>
                    <a:pt x="585" y="108"/>
                  </a:lnTo>
                  <a:lnTo>
                    <a:pt x="621" y="102"/>
                  </a:lnTo>
                  <a:lnTo>
                    <a:pt x="617" y="81"/>
                  </a:lnTo>
                  <a:lnTo>
                    <a:pt x="582" y="86"/>
                  </a:lnTo>
                  <a:close/>
                  <a:moveTo>
                    <a:pt x="618" y="81"/>
                  </a:moveTo>
                  <a:lnTo>
                    <a:pt x="621" y="102"/>
                  </a:lnTo>
                  <a:lnTo>
                    <a:pt x="656" y="97"/>
                  </a:lnTo>
                  <a:lnTo>
                    <a:pt x="654" y="75"/>
                  </a:lnTo>
                  <a:lnTo>
                    <a:pt x="618" y="81"/>
                  </a:lnTo>
                  <a:close/>
                  <a:moveTo>
                    <a:pt x="654" y="75"/>
                  </a:moveTo>
                  <a:lnTo>
                    <a:pt x="656" y="97"/>
                  </a:lnTo>
                  <a:lnTo>
                    <a:pt x="693" y="91"/>
                  </a:lnTo>
                  <a:lnTo>
                    <a:pt x="690" y="71"/>
                  </a:lnTo>
                  <a:lnTo>
                    <a:pt x="654" y="75"/>
                  </a:lnTo>
                  <a:close/>
                  <a:moveTo>
                    <a:pt x="690" y="71"/>
                  </a:moveTo>
                  <a:lnTo>
                    <a:pt x="693" y="91"/>
                  </a:lnTo>
                  <a:lnTo>
                    <a:pt x="730" y="87"/>
                  </a:lnTo>
                  <a:lnTo>
                    <a:pt x="727" y="65"/>
                  </a:lnTo>
                  <a:lnTo>
                    <a:pt x="690" y="71"/>
                  </a:lnTo>
                  <a:close/>
                  <a:moveTo>
                    <a:pt x="727" y="65"/>
                  </a:moveTo>
                  <a:lnTo>
                    <a:pt x="730" y="87"/>
                  </a:lnTo>
                  <a:lnTo>
                    <a:pt x="765" y="83"/>
                  </a:lnTo>
                  <a:lnTo>
                    <a:pt x="762" y="61"/>
                  </a:lnTo>
                  <a:lnTo>
                    <a:pt x="727" y="65"/>
                  </a:lnTo>
                  <a:close/>
                  <a:moveTo>
                    <a:pt x="764" y="61"/>
                  </a:moveTo>
                  <a:lnTo>
                    <a:pt x="765" y="83"/>
                  </a:lnTo>
                  <a:lnTo>
                    <a:pt x="802" y="78"/>
                  </a:lnTo>
                  <a:lnTo>
                    <a:pt x="799" y="56"/>
                  </a:lnTo>
                  <a:lnTo>
                    <a:pt x="764" y="61"/>
                  </a:lnTo>
                  <a:close/>
                  <a:moveTo>
                    <a:pt x="799" y="56"/>
                  </a:moveTo>
                  <a:lnTo>
                    <a:pt x="802" y="78"/>
                  </a:lnTo>
                  <a:lnTo>
                    <a:pt x="839" y="72"/>
                  </a:lnTo>
                  <a:lnTo>
                    <a:pt x="836" y="52"/>
                  </a:lnTo>
                  <a:lnTo>
                    <a:pt x="799" y="56"/>
                  </a:lnTo>
                  <a:close/>
                  <a:moveTo>
                    <a:pt x="836" y="52"/>
                  </a:moveTo>
                  <a:lnTo>
                    <a:pt x="839" y="72"/>
                  </a:lnTo>
                  <a:lnTo>
                    <a:pt x="874" y="69"/>
                  </a:lnTo>
                  <a:lnTo>
                    <a:pt x="872" y="47"/>
                  </a:lnTo>
                  <a:lnTo>
                    <a:pt x="836" y="52"/>
                  </a:lnTo>
                  <a:close/>
                  <a:moveTo>
                    <a:pt x="872" y="47"/>
                  </a:moveTo>
                  <a:lnTo>
                    <a:pt x="874" y="69"/>
                  </a:lnTo>
                  <a:lnTo>
                    <a:pt x="910" y="65"/>
                  </a:lnTo>
                  <a:lnTo>
                    <a:pt x="909" y="43"/>
                  </a:lnTo>
                  <a:lnTo>
                    <a:pt x="872" y="47"/>
                  </a:lnTo>
                  <a:close/>
                  <a:moveTo>
                    <a:pt x="909" y="43"/>
                  </a:moveTo>
                  <a:lnTo>
                    <a:pt x="910" y="65"/>
                  </a:lnTo>
                  <a:lnTo>
                    <a:pt x="947" y="61"/>
                  </a:lnTo>
                  <a:lnTo>
                    <a:pt x="944" y="40"/>
                  </a:lnTo>
                  <a:lnTo>
                    <a:pt x="909" y="43"/>
                  </a:lnTo>
                  <a:close/>
                  <a:moveTo>
                    <a:pt x="944" y="40"/>
                  </a:moveTo>
                  <a:lnTo>
                    <a:pt x="947" y="61"/>
                  </a:lnTo>
                  <a:lnTo>
                    <a:pt x="982" y="58"/>
                  </a:lnTo>
                  <a:lnTo>
                    <a:pt x="981" y="36"/>
                  </a:lnTo>
                  <a:lnTo>
                    <a:pt x="944" y="40"/>
                  </a:lnTo>
                  <a:close/>
                  <a:moveTo>
                    <a:pt x="981" y="36"/>
                  </a:moveTo>
                  <a:lnTo>
                    <a:pt x="982" y="58"/>
                  </a:lnTo>
                  <a:lnTo>
                    <a:pt x="1019" y="53"/>
                  </a:lnTo>
                  <a:lnTo>
                    <a:pt x="1018" y="33"/>
                  </a:lnTo>
                  <a:lnTo>
                    <a:pt x="981" y="36"/>
                  </a:lnTo>
                  <a:close/>
                  <a:moveTo>
                    <a:pt x="1018" y="33"/>
                  </a:moveTo>
                  <a:lnTo>
                    <a:pt x="1019" y="53"/>
                  </a:lnTo>
                  <a:lnTo>
                    <a:pt x="1056" y="50"/>
                  </a:lnTo>
                  <a:lnTo>
                    <a:pt x="1054" y="28"/>
                  </a:lnTo>
                  <a:lnTo>
                    <a:pt x="1018" y="33"/>
                  </a:lnTo>
                  <a:close/>
                  <a:moveTo>
                    <a:pt x="1054" y="28"/>
                  </a:moveTo>
                  <a:lnTo>
                    <a:pt x="1056" y="50"/>
                  </a:lnTo>
                  <a:lnTo>
                    <a:pt x="1093" y="47"/>
                  </a:lnTo>
                  <a:lnTo>
                    <a:pt x="1090" y="25"/>
                  </a:lnTo>
                  <a:lnTo>
                    <a:pt x="1054" y="28"/>
                  </a:lnTo>
                  <a:close/>
                  <a:moveTo>
                    <a:pt x="1090" y="25"/>
                  </a:moveTo>
                  <a:lnTo>
                    <a:pt x="1093" y="47"/>
                  </a:lnTo>
                  <a:lnTo>
                    <a:pt x="1128" y="44"/>
                  </a:lnTo>
                  <a:lnTo>
                    <a:pt x="1126" y="22"/>
                  </a:lnTo>
                  <a:lnTo>
                    <a:pt x="1090" y="25"/>
                  </a:lnTo>
                  <a:close/>
                  <a:moveTo>
                    <a:pt x="1126" y="22"/>
                  </a:moveTo>
                  <a:lnTo>
                    <a:pt x="1128" y="44"/>
                  </a:lnTo>
                  <a:lnTo>
                    <a:pt x="1164" y="42"/>
                  </a:lnTo>
                  <a:lnTo>
                    <a:pt x="1163" y="19"/>
                  </a:lnTo>
                  <a:lnTo>
                    <a:pt x="1126" y="22"/>
                  </a:lnTo>
                  <a:close/>
                  <a:moveTo>
                    <a:pt x="1163" y="19"/>
                  </a:moveTo>
                  <a:lnTo>
                    <a:pt x="1164" y="42"/>
                  </a:lnTo>
                  <a:lnTo>
                    <a:pt x="1201" y="39"/>
                  </a:lnTo>
                  <a:lnTo>
                    <a:pt x="1200" y="18"/>
                  </a:lnTo>
                  <a:lnTo>
                    <a:pt x="1163" y="19"/>
                  </a:lnTo>
                  <a:close/>
                  <a:moveTo>
                    <a:pt x="1200" y="18"/>
                  </a:moveTo>
                  <a:lnTo>
                    <a:pt x="1201" y="39"/>
                  </a:lnTo>
                  <a:lnTo>
                    <a:pt x="1236" y="37"/>
                  </a:lnTo>
                  <a:lnTo>
                    <a:pt x="1235" y="15"/>
                  </a:lnTo>
                  <a:lnTo>
                    <a:pt x="1200" y="18"/>
                  </a:lnTo>
                  <a:close/>
                  <a:moveTo>
                    <a:pt x="1235" y="15"/>
                  </a:moveTo>
                  <a:lnTo>
                    <a:pt x="1236" y="37"/>
                  </a:lnTo>
                  <a:lnTo>
                    <a:pt x="1273" y="34"/>
                  </a:lnTo>
                  <a:lnTo>
                    <a:pt x="1272" y="12"/>
                  </a:lnTo>
                  <a:lnTo>
                    <a:pt x="1235" y="15"/>
                  </a:lnTo>
                  <a:close/>
                  <a:moveTo>
                    <a:pt x="1272" y="12"/>
                  </a:moveTo>
                  <a:lnTo>
                    <a:pt x="1273" y="34"/>
                  </a:lnTo>
                  <a:lnTo>
                    <a:pt x="1310" y="33"/>
                  </a:lnTo>
                  <a:lnTo>
                    <a:pt x="1308" y="11"/>
                  </a:lnTo>
                  <a:lnTo>
                    <a:pt x="1272" y="12"/>
                  </a:lnTo>
                  <a:close/>
                  <a:moveTo>
                    <a:pt x="1308" y="11"/>
                  </a:moveTo>
                  <a:lnTo>
                    <a:pt x="1310" y="33"/>
                  </a:lnTo>
                  <a:lnTo>
                    <a:pt x="1345" y="30"/>
                  </a:lnTo>
                  <a:lnTo>
                    <a:pt x="1345" y="9"/>
                  </a:lnTo>
                  <a:lnTo>
                    <a:pt x="1308" y="11"/>
                  </a:lnTo>
                  <a:close/>
                  <a:moveTo>
                    <a:pt x="1345" y="9"/>
                  </a:moveTo>
                  <a:lnTo>
                    <a:pt x="1345" y="30"/>
                  </a:lnTo>
                  <a:lnTo>
                    <a:pt x="1382" y="28"/>
                  </a:lnTo>
                  <a:lnTo>
                    <a:pt x="1380" y="8"/>
                  </a:lnTo>
                  <a:lnTo>
                    <a:pt x="1345" y="9"/>
                  </a:lnTo>
                  <a:close/>
                  <a:moveTo>
                    <a:pt x="1380" y="8"/>
                  </a:moveTo>
                  <a:lnTo>
                    <a:pt x="1382" y="28"/>
                  </a:lnTo>
                  <a:lnTo>
                    <a:pt x="1418" y="27"/>
                  </a:lnTo>
                  <a:lnTo>
                    <a:pt x="1417" y="6"/>
                  </a:lnTo>
                  <a:lnTo>
                    <a:pt x="1380" y="8"/>
                  </a:lnTo>
                  <a:close/>
                  <a:moveTo>
                    <a:pt x="1417" y="6"/>
                  </a:moveTo>
                  <a:lnTo>
                    <a:pt x="1418" y="27"/>
                  </a:lnTo>
                  <a:lnTo>
                    <a:pt x="1454" y="25"/>
                  </a:lnTo>
                  <a:lnTo>
                    <a:pt x="1454" y="5"/>
                  </a:lnTo>
                  <a:lnTo>
                    <a:pt x="1417" y="6"/>
                  </a:lnTo>
                  <a:close/>
                  <a:moveTo>
                    <a:pt x="1454" y="5"/>
                  </a:moveTo>
                  <a:lnTo>
                    <a:pt x="1454" y="25"/>
                  </a:lnTo>
                  <a:lnTo>
                    <a:pt x="1490" y="25"/>
                  </a:lnTo>
                  <a:lnTo>
                    <a:pt x="1490" y="3"/>
                  </a:lnTo>
                  <a:lnTo>
                    <a:pt x="1454" y="5"/>
                  </a:lnTo>
                  <a:close/>
                  <a:moveTo>
                    <a:pt x="1490" y="3"/>
                  </a:moveTo>
                  <a:lnTo>
                    <a:pt x="1490" y="25"/>
                  </a:lnTo>
                  <a:lnTo>
                    <a:pt x="1527" y="24"/>
                  </a:lnTo>
                  <a:lnTo>
                    <a:pt x="1526" y="3"/>
                  </a:lnTo>
                  <a:lnTo>
                    <a:pt x="1490" y="3"/>
                  </a:lnTo>
                  <a:close/>
                  <a:moveTo>
                    <a:pt x="1526" y="3"/>
                  </a:moveTo>
                  <a:lnTo>
                    <a:pt x="1527" y="24"/>
                  </a:lnTo>
                  <a:lnTo>
                    <a:pt x="1564" y="24"/>
                  </a:lnTo>
                  <a:lnTo>
                    <a:pt x="1562" y="2"/>
                  </a:lnTo>
                  <a:lnTo>
                    <a:pt x="1526" y="3"/>
                  </a:lnTo>
                  <a:close/>
                  <a:moveTo>
                    <a:pt x="1562" y="2"/>
                  </a:moveTo>
                  <a:lnTo>
                    <a:pt x="1564" y="24"/>
                  </a:lnTo>
                  <a:lnTo>
                    <a:pt x="1599" y="22"/>
                  </a:lnTo>
                  <a:lnTo>
                    <a:pt x="1599" y="2"/>
                  </a:lnTo>
                  <a:lnTo>
                    <a:pt x="1562" y="2"/>
                  </a:lnTo>
                  <a:close/>
                  <a:moveTo>
                    <a:pt x="1599" y="2"/>
                  </a:moveTo>
                  <a:lnTo>
                    <a:pt x="1599" y="22"/>
                  </a:lnTo>
                  <a:lnTo>
                    <a:pt x="1636" y="22"/>
                  </a:lnTo>
                  <a:lnTo>
                    <a:pt x="1636" y="2"/>
                  </a:lnTo>
                  <a:lnTo>
                    <a:pt x="1599" y="2"/>
                  </a:lnTo>
                  <a:close/>
                  <a:moveTo>
                    <a:pt x="1636" y="2"/>
                  </a:moveTo>
                  <a:lnTo>
                    <a:pt x="1636" y="22"/>
                  </a:lnTo>
                  <a:lnTo>
                    <a:pt x="1672" y="22"/>
                  </a:lnTo>
                  <a:lnTo>
                    <a:pt x="1671" y="0"/>
                  </a:lnTo>
                  <a:lnTo>
                    <a:pt x="1636" y="2"/>
                  </a:lnTo>
                  <a:close/>
                  <a:moveTo>
                    <a:pt x="1672" y="0"/>
                  </a:moveTo>
                  <a:lnTo>
                    <a:pt x="1672" y="22"/>
                  </a:lnTo>
                  <a:lnTo>
                    <a:pt x="1708" y="22"/>
                  </a:lnTo>
                  <a:lnTo>
                    <a:pt x="1708" y="0"/>
                  </a:lnTo>
                  <a:lnTo>
                    <a:pt x="1672" y="0"/>
                  </a:lnTo>
                  <a:close/>
                  <a:moveTo>
                    <a:pt x="1708" y="0"/>
                  </a:moveTo>
                  <a:lnTo>
                    <a:pt x="1708" y="22"/>
                  </a:lnTo>
                  <a:lnTo>
                    <a:pt x="1744" y="22"/>
                  </a:lnTo>
                  <a:lnTo>
                    <a:pt x="1744" y="2"/>
                  </a:lnTo>
                  <a:lnTo>
                    <a:pt x="1708" y="0"/>
                  </a:lnTo>
                  <a:close/>
                  <a:moveTo>
                    <a:pt x="1744" y="2"/>
                  </a:moveTo>
                  <a:lnTo>
                    <a:pt x="1744" y="22"/>
                  </a:lnTo>
                  <a:lnTo>
                    <a:pt x="1781" y="24"/>
                  </a:lnTo>
                  <a:lnTo>
                    <a:pt x="1781" y="2"/>
                  </a:lnTo>
                  <a:lnTo>
                    <a:pt x="1744" y="2"/>
                  </a:lnTo>
                  <a:close/>
                  <a:moveTo>
                    <a:pt x="1781" y="2"/>
                  </a:moveTo>
                  <a:lnTo>
                    <a:pt x="1781" y="24"/>
                  </a:lnTo>
                  <a:lnTo>
                    <a:pt x="1818" y="24"/>
                  </a:lnTo>
                  <a:lnTo>
                    <a:pt x="1818" y="2"/>
                  </a:lnTo>
                  <a:lnTo>
                    <a:pt x="1781" y="2"/>
                  </a:lnTo>
                  <a:close/>
                  <a:moveTo>
                    <a:pt x="1818" y="2"/>
                  </a:moveTo>
                  <a:lnTo>
                    <a:pt x="1818" y="24"/>
                  </a:lnTo>
                  <a:lnTo>
                    <a:pt x="1853" y="24"/>
                  </a:lnTo>
                  <a:lnTo>
                    <a:pt x="1854" y="3"/>
                  </a:lnTo>
                  <a:lnTo>
                    <a:pt x="1818" y="2"/>
                  </a:lnTo>
                  <a:close/>
                  <a:moveTo>
                    <a:pt x="1854" y="3"/>
                  </a:moveTo>
                  <a:lnTo>
                    <a:pt x="1853" y="24"/>
                  </a:lnTo>
                  <a:lnTo>
                    <a:pt x="1890" y="25"/>
                  </a:lnTo>
                  <a:lnTo>
                    <a:pt x="1890" y="5"/>
                  </a:lnTo>
                  <a:lnTo>
                    <a:pt x="1854" y="3"/>
                  </a:lnTo>
                  <a:close/>
                  <a:moveTo>
                    <a:pt x="1890" y="5"/>
                  </a:moveTo>
                  <a:lnTo>
                    <a:pt x="1890" y="25"/>
                  </a:lnTo>
                  <a:lnTo>
                    <a:pt x="1926" y="27"/>
                  </a:lnTo>
                  <a:lnTo>
                    <a:pt x="1926" y="5"/>
                  </a:lnTo>
                  <a:lnTo>
                    <a:pt x="1890" y="5"/>
                  </a:lnTo>
                  <a:close/>
                  <a:moveTo>
                    <a:pt x="1926" y="5"/>
                  </a:moveTo>
                  <a:lnTo>
                    <a:pt x="1926" y="27"/>
                  </a:lnTo>
                  <a:lnTo>
                    <a:pt x="1962" y="28"/>
                  </a:lnTo>
                  <a:lnTo>
                    <a:pt x="1963" y="6"/>
                  </a:lnTo>
                  <a:lnTo>
                    <a:pt x="1926" y="5"/>
                  </a:lnTo>
                  <a:close/>
                  <a:moveTo>
                    <a:pt x="1963" y="6"/>
                  </a:moveTo>
                  <a:lnTo>
                    <a:pt x="1962" y="28"/>
                  </a:lnTo>
                  <a:lnTo>
                    <a:pt x="1998" y="30"/>
                  </a:lnTo>
                  <a:lnTo>
                    <a:pt x="2000" y="8"/>
                  </a:lnTo>
                  <a:lnTo>
                    <a:pt x="1963" y="6"/>
                  </a:lnTo>
                  <a:close/>
                  <a:moveTo>
                    <a:pt x="2000" y="8"/>
                  </a:moveTo>
                  <a:lnTo>
                    <a:pt x="1998" y="30"/>
                  </a:lnTo>
                  <a:lnTo>
                    <a:pt x="2035" y="31"/>
                  </a:lnTo>
                  <a:lnTo>
                    <a:pt x="2035" y="9"/>
                  </a:lnTo>
                  <a:lnTo>
                    <a:pt x="2000" y="8"/>
                  </a:lnTo>
                  <a:close/>
                  <a:moveTo>
                    <a:pt x="2035" y="9"/>
                  </a:moveTo>
                  <a:lnTo>
                    <a:pt x="2035" y="31"/>
                  </a:lnTo>
                  <a:lnTo>
                    <a:pt x="2070" y="33"/>
                  </a:lnTo>
                  <a:lnTo>
                    <a:pt x="2072" y="12"/>
                  </a:lnTo>
                  <a:lnTo>
                    <a:pt x="2035" y="9"/>
                  </a:lnTo>
                  <a:close/>
                  <a:moveTo>
                    <a:pt x="2072" y="12"/>
                  </a:moveTo>
                  <a:lnTo>
                    <a:pt x="2070" y="33"/>
                  </a:lnTo>
                  <a:lnTo>
                    <a:pt x="2107" y="36"/>
                  </a:lnTo>
                  <a:lnTo>
                    <a:pt x="2108" y="14"/>
                  </a:lnTo>
                  <a:lnTo>
                    <a:pt x="2072" y="12"/>
                  </a:lnTo>
                  <a:close/>
                  <a:moveTo>
                    <a:pt x="2108" y="14"/>
                  </a:moveTo>
                  <a:lnTo>
                    <a:pt x="2107" y="36"/>
                  </a:lnTo>
                  <a:lnTo>
                    <a:pt x="2144" y="37"/>
                  </a:lnTo>
                  <a:lnTo>
                    <a:pt x="2145" y="15"/>
                  </a:lnTo>
                  <a:lnTo>
                    <a:pt x="2108" y="14"/>
                  </a:lnTo>
                  <a:close/>
                  <a:moveTo>
                    <a:pt x="2145" y="15"/>
                  </a:moveTo>
                  <a:lnTo>
                    <a:pt x="2144" y="37"/>
                  </a:lnTo>
                  <a:lnTo>
                    <a:pt x="2179" y="40"/>
                  </a:lnTo>
                  <a:lnTo>
                    <a:pt x="2180" y="18"/>
                  </a:lnTo>
                  <a:lnTo>
                    <a:pt x="2145" y="15"/>
                  </a:lnTo>
                  <a:close/>
                  <a:moveTo>
                    <a:pt x="2180" y="18"/>
                  </a:moveTo>
                  <a:lnTo>
                    <a:pt x="2179" y="40"/>
                  </a:lnTo>
                  <a:lnTo>
                    <a:pt x="2216" y="42"/>
                  </a:lnTo>
                  <a:lnTo>
                    <a:pt x="2217" y="21"/>
                  </a:lnTo>
                  <a:lnTo>
                    <a:pt x="2180" y="18"/>
                  </a:lnTo>
                  <a:close/>
                  <a:moveTo>
                    <a:pt x="2217" y="21"/>
                  </a:moveTo>
                  <a:lnTo>
                    <a:pt x="2216" y="42"/>
                  </a:lnTo>
                  <a:lnTo>
                    <a:pt x="2252" y="44"/>
                  </a:lnTo>
                  <a:lnTo>
                    <a:pt x="2254" y="22"/>
                  </a:lnTo>
                  <a:lnTo>
                    <a:pt x="2217" y="21"/>
                  </a:lnTo>
                  <a:close/>
                  <a:moveTo>
                    <a:pt x="2254" y="22"/>
                  </a:moveTo>
                  <a:lnTo>
                    <a:pt x="2252" y="44"/>
                  </a:lnTo>
                  <a:lnTo>
                    <a:pt x="2289" y="47"/>
                  </a:lnTo>
                  <a:lnTo>
                    <a:pt x="2290" y="25"/>
                  </a:lnTo>
                  <a:lnTo>
                    <a:pt x="2254" y="22"/>
                  </a:lnTo>
                  <a:close/>
                  <a:moveTo>
                    <a:pt x="2290" y="25"/>
                  </a:moveTo>
                  <a:lnTo>
                    <a:pt x="2289" y="47"/>
                  </a:lnTo>
                  <a:lnTo>
                    <a:pt x="2324" y="50"/>
                  </a:lnTo>
                  <a:lnTo>
                    <a:pt x="2326" y="28"/>
                  </a:lnTo>
                  <a:lnTo>
                    <a:pt x="2290" y="25"/>
                  </a:lnTo>
                  <a:close/>
                  <a:moveTo>
                    <a:pt x="2326" y="28"/>
                  </a:moveTo>
                  <a:lnTo>
                    <a:pt x="2324" y="50"/>
                  </a:lnTo>
                  <a:lnTo>
                    <a:pt x="2361" y="53"/>
                  </a:lnTo>
                  <a:lnTo>
                    <a:pt x="2362" y="31"/>
                  </a:lnTo>
                  <a:lnTo>
                    <a:pt x="2326" y="28"/>
                  </a:lnTo>
                  <a:close/>
                  <a:moveTo>
                    <a:pt x="2362" y="31"/>
                  </a:moveTo>
                  <a:lnTo>
                    <a:pt x="2361" y="53"/>
                  </a:lnTo>
                  <a:lnTo>
                    <a:pt x="2398" y="56"/>
                  </a:lnTo>
                  <a:lnTo>
                    <a:pt x="2399" y="34"/>
                  </a:lnTo>
                  <a:lnTo>
                    <a:pt x="2362" y="31"/>
                  </a:lnTo>
                  <a:close/>
                  <a:moveTo>
                    <a:pt x="2399" y="34"/>
                  </a:moveTo>
                  <a:lnTo>
                    <a:pt x="2398" y="56"/>
                  </a:lnTo>
                  <a:lnTo>
                    <a:pt x="2433" y="59"/>
                  </a:lnTo>
                  <a:lnTo>
                    <a:pt x="2436" y="37"/>
                  </a:lnTo>
                  <a:lnTo>
                    <a:pt x="2399" y="34"/>
                  </a:lnTo>
                  <a:close/>
                  <a:moveTo>
                    <a:pt x="2436" y="37"/>
                  </a:moveTo>
                  <a:lnTo>
                    <a:pt x="2433" y="59"/>
                  </a:lnTo>
                  <a:lnTo>
                    <a:pt x="2470" y="62"/>
                  </a:lnTo>
                  <a:lnTo>
                    <a:pt x="2471" y="42"/>
                  </a:lnTo>
                  <a:lnTo>
                    <a:pt x="2436" y="37"/>
                  </a:lnTo>
                  <a:close/>
                  <a:moveTo>
                    <a:pt x="2471" y="42"/>
                  </a:moveTo>
                  <a:lnTo>
                    <a:pt x="2470" y="62"/>
                  </a:lnTo>
                  <a:lnTo>
                    <a:pt x="2506" y="66"/>
                  </a:lnTo>
                  <a:lnTo>
                    <a:pt x="2508" y="44"/>
                  </a:lnTo>
                  <a:lnTo>
                    <a:pt x="2471" y="42"/>
                  </a:lnTo>
                  <a:close/>
                  <a:moveTo>
                    <a:pt x="2508" y="44"/>
                  </a:moveTo>
                  <a:lnTo>
                    <a:pt x="2506" y="66"/>
                  </a:lnTo>
                  <a:lnTo>
                    <a:pt x="2542" y="69"/>
                  </a:lnTo>
                  <a:lnTo>
                    <a:pt x="2544" y="47"/>
                  </a:lnTo>
                  <a:lnTo>
                    <a:pt x="2508" y="44"/>
                  </a:lnTo>
                  <a:close/>
                  <a:moveTo>
                    <a:pt x="2544" y="47"/>
                  </a:moveTo>
                  <a:lnTo>
                    <a:pt x="2542" y="69"/>
                  </a:lnTo>
                  <a:lnTo>
                    <a:pt x="2578" y="74"/>
                  </a:lnTo>
                  <a:lnTo>
                    <a:pt x="2581" y="52"/>
                  </a:lnTo>
                  <a:lnTo>
                    <a:pt x="2544" y="47"/>
                  </a:lnTo>
                  <a:close/>
                  <a:moveTo>
                    <a:pt x="2581" y="52"/>
                  </a:moveTo>
                  <a:lnTo>
                    <a:pt x="2578" y="74"/>
                  </a:lnTo>
                  <a:lnTo>
                    <a:pt x="2615" y="77"/>
                  </a:lnTo>
                  <a:lnTo>
                    <a:pt x="2616" y="56"/>
                  </a:lnTo>
                  <a:lnTo>
                    <a:pt x="2581" y="52"/>
                  </a:lnTo>
                  <a:close/>
                  <a:moveTo>
                    <a:pt x="2616" y="56"/>
                  </a:moveTo>
                  <a:lnTo>
                    <a:pt x="2615" y="77"/>
                  </a:lnTo>
                  <a:lnTo>
                    <a:pt x="2652" y="81"/>
                  </a:lnTo>
                  <a:lnTo>
                    <a:pt x="2653" y="59"/>
                  </a:lnTo>
                  <a:lnTo>
                    <a:pt x="2616" y="56"/>
                  </a:lnTo>
                  <a:close/>
                  <a:moveTo>
                    <a:pt x="2653" y="59"/>
                  </a:moveTo>
                  <a:lnTo>
                    <a:pt x="2652" y="81"/>
                  </a:lnTo>
                  <a:lnTo>
                    <a:pt x="2687" y="84"/>
                  </a:lnTo>
                  <a:lnTo>
                    <a:pt x="2690" y="64"/>
                  </a:lnTo>
                  <a:lnTo>
                    <a:pt x="2653" y="59"/>
                  </a:lnTo>
                  <a:close/>
                  <a:moveTo>
                    <a:pt x="2690" y="64"/>
                  </a:moveTo>
                  <a:lnTo>
                    <a:pt x="2687" y="84"/>
                  </a:lnTo>
                  <a:lnTo>
                    <a:pt x="2724" y="88"/>
                  </a:lnTo>
                  <a:lnTo>
                    <a:pt x="2726" y="68"/>
                  </a:lnTo>
                  <a:lnTo>
                    <a:pt x="2690" y="64"/>
                  </a:lnTo>
                  <a:close/>
                  <a:moveTo>
                    <a:pt x="2726" y="68"/>
                  </a:moveTo>
                  <a:lnTo>
                    <a:pt x="2724" y="88"/>
                  </a:lnTo>
                  <a:lnTo>
                    <a:pt x="2760" y="93"/>
                  </a:lnTo>
                  <a:lnTo>
                    <a:pt x="2762" y="71"/>
                  </a:lnTo>
                  <a:lnTo>
                    <a:pt x="2726" y="68"/>
                  </a:lnTo>
                  <a:close/>
                  <a:moveTo>
                    <a:pt x="2762" y="71"/>
                  </a:moveTo>
                  <a:lnTo>
                    <a:pt x="2760" y="93"/>
                  </a:lnTo>
                  <a:lnTo>
                    <a:pt x="2795" y="97"/>
                  </a:lnTo>
                  <a:lnTo>
                    <a:pt x="2798" y="75"/>
                  </a:lnTo>
                  <a:lnTo>
                    <a:pt x="2762" y="71"/>
                  </a:lnTo>
                  <a:close/>
                  <a:moveTo>
                    <a:pt x="2798" y="75"/>
                  </a:moveTo>
                  <a:lnTo>
                    <a:pt x="2795" y="97"/>
                  </a:lnTo>
                  <a:lnTo>
                    <a:pt x="2832" y="102"/>
                  </a:lnTo>
                  <a:lnTo>
                    <a:pt x="2835" y="80"/>
                  </a:lnTo>
                  <a:lnTo>
                    <a:pt x="2798" y="75"/>
                  </a:lnTo>
                  <a:close/>
                  <a:moveTo>
                    <a:pt x="2835" y="80"/>
                  </a:moveTo>
                  <a:lnTo>
                    <a:pt x="2832" y="102"/>
                  </a:lnTo>
                  <a:lnTo>
                    <a:pt x="2869" y="106"/>
                  </a:lnTo>
                  <a:lnTo>
                    <a:pt x="2872" y="84"/>
                  </a:lnTo>
                  <a:lnTo>
                    <a:pt x="2835" y="80"/>
                  </a:lnTo>
                  <a:close/>
                  <a:moveTo>
                    <a:pt x="2872" y="84"/>
                  </a:moveTo>
                  <a:lnTo>
                    <a:pt x="2869" y="106"/>
                  </a:lnTo>
                  <a:lnTo>
                    <a:pt x="2904" y="111"/>
                  </a:lnTo>
                  <a:lnTo>
                    <a:pt x="2907" y="88"/>
                  </a:lnTo>
                  <a:lnTo>
                    <a:pt x="2872" y="84"/>
                  </a:lnTo>
                  <a:close/>
                  <a:moveTo>
                    <a:pt x="2907" y="88"/>
                  </a:moveTo>
                  <a:lnTo>
                    <a:pt x="2906" y="111"/>
                  </a:lnTo>
                  <a:lnTo>
                    <a:pt x="2941" y="115"/>
                  </a:lnTo>
                  <a:lnTo>
                    <a:pt x="2944" y="93"/>
                  </a:lnTo>
                  <a:lnTo>
                    <a:pt x="2907" y="88"/>
                  </a:lnTo>
                  <a:close/>
                  <a:moveTo>
                    <a:pt x="2944" y="93"/>
                  </a:moveTo>
                  <a:lnTo>
                    <a:pt x="2941" y="115"/>
                  </a:lnTo>
                  <a:lnTo>
                    <a:pt x="2978" y="119"/>
                  </a:lnTo>
                  <a:lnTo>
                    <a:pt x="2980" y="97"/>
                  </a:lnTo>
                  <a:lnTo>
                    <a:pt x="2944" y="93"/>
                  </a:lnTo>
                  <a:close/>
                  <a:moveTo>
                    <a:pt x="2980" y="97"/>
                  </a:moveTo>
                  <a:lnTo>
                    <a:pt x="2978" y="119"/>
                  </a:lnTo>
                  <a:lnTo>
                    <a:pt x="3014" y="124"/>
                  </a:lnTo>
                  <a:lnTo>
                    <a:pt x="3017" y="103"/>
                  </a:lnTo>
                  <a:lnTo>
                    <a:pt x="2980" y="97"/>
                  </a:lnTo>
                  <a:close/>
                  <a:moveTo>
                    <a:pt x="3017" y="103"/>
                  </a:moveTo>
                  <a:lnTo>
                    <a:pt x="3014" y="124"/>
                  </a:lnTo>
                  <a:lnTo>
                    <a:pt x="3049" y="128"/>
                  </a:lnTo>
                  <a:lnTo>
                    <a:pt x="3052" y="108"/>
                  </a:lnTo>
                  <a:lnTo>
                    <a:pt x="3017" y="103"/>
                  </a:lnTo>
                  <a:close/>
                  <a:moveTo>
                    <a:pt x="3052" y="108"/>
                  </a:moveTo>
                  <a:lnTo>
                    <a:pt x="3049" y="128"/>
                  </a:lnTo>
                  <a:lnTo>
                    <a:pt x="3086" y="134"/>
                  </a:lnTo>
                  <a:lnTo>
                    <a:pt x="3089" y="112"/>
                  </a:lnTo>
                  <a:lnTo>
                    <a:pt x="3052" y="108"/>
                  </a:lnTo>
                  <a:close/>
                  <a:moveTo>
                    <a:pt x="3089" y="112"/>
                  </a:moveTo>
                  <a:lnTo>
                    <a:pt x="3086" y="134"/>
                  </a:lnTo>
                  <a:lnTo>
                    <a:pt x="3123" y="138"/>
                  </a:lnTo>
                  <a:lnTo>
                    <a:pt x="3126" y="116"/>
                  </a:lnTo>
                  <a:lnTo>
                    <a:pt x="3089" y="112"/>
                  </a:lnTo>
                  <a:close/>
                  <a:moveTo>
                    <a:pt x="3126" y="116"/>
                  </a:moveTo>
                  <a:lnTo>
                    <a:pt x="3123" y="138"/>
                  </a:lnTo>
                  <a:lnTo>
                    <a:pt x="3158" y="143"/>
                  </a:lnTo>
                  <a:lnTo>
                    <a:pt x="3163" y="122"/>
                  </a:lnTo>
                  <a:lnTo>
                    <a:pt x="3126" y="116"/>
                  </a:lnTo>
                  <a:close/>
                  <a:moveTo>
                    <a:pt x="3161" y="122"/>
                  </a:moveTo>
                  <a:lnTo>
                    <a:pt x="3160" y="143"/>
                  </a:lnTo>
                  <a:lnTo>
                    <a:pt x="3195" y="149"/>
                  </a:lnTo>
                  <a:lnTo>
                    <a:pt x="3198" y="127"/>
                  </a:lnTo>
                  <a:lnTo>
                    <a:pt x="3161" y="122"/>
                  </a:lnTo>
                  <a:close/>
                  <a:moveTo>
                    <a:pt x="3198" y="127"/>
                  </a:moveTo>
                  <a:lnTo>
                    <a:pt x="3195" y="149"/>
                  </a:lnTo>
                  <a:lnTo>
                    <a:pt x="3232" y="153"/>
                  </a:lnTo>
                  <a:lnTo>
                    <a:pt x="3234" y="133"/>
                  </a:lnTo>
                  <a:lnTo>
                    <a:pt x="3198" y="127"/>
                  </a:lnTo>
                  <a:close/>
                  <a:moveTo>
                    <a:pt x="3234" y="133"/>
                  </a:moveTo>
                  <a:lnTo>
                    <a:pt x="3232" y="153"/>
                  </a:lnTo>
                  <a:lnTo>
                    <a:pt x="3268" y="157"/>
                  </a:lnTo>
                  <a:lnTo>
                    <a:pt x="3271" y="137"/>
                  </a:lnTo>
                  <a:lnTo>
                    <a:pt x="3234" y="133"/>
                  </a:lnTo>
                  <a:close/>
                  <a:moveTo>
                    <a:pt x="3271" y="137"/>
                  </a:moveTo>
                  <a:lnTo>
                    <a:pt x="3268" y="157"/>
                  </a:lnTo>
                  <a:lnTo>
                    <a:pt x="3303" y="163"/>
                  </a:lnTo>
                  <a:lnTo>
                    <a:pt x="3306" y="141"/>
                  </a:lnTo>
                  <a:lnTo>
                    <a:pt x="3271" y="137"/>
                  </a:lnTo>
                  <a:close/>
                  <a:moveTo>
                    <a:pt x="3306" y="141"/>
                  </a:moveTo>
                  <a:lnTo>
                    <a:pt x="3303" y="163"/>
                  </a:lnTo>
                  <a:lnTo>
                    <a:pt x="3340" y="168"/>
                  </a:lnTo>
                  <a:lnTo>
                    <a:pt x="3343" y="147"/>
                  </a:lnTo>
                  <a:lnTo>
                    <a:pt x="3306" y="141"/>
                  </a:lnTo>
                  <a:close/>
                  <a:moveTo>
                    <a:pt x="3343" y="147"/>
                  </a:moveTo>
                  <a:lnTo>
                    <a:pt x="3340" y="168"/>
                  </a:lnTo>
                  <a:lnTo>
                    <a:pt x="3377" y="174"/>
                  </a:lnTo>
                  <a:lnTo>
                    <a:pt x="3380" y="152"/>
                  </a:lnTo>
                  <a:lnTo>
                    <a:pt x="3343" y="147"/>
                  </a:lnTo>
                  <a:close/>
                  <a:moveTo>
                    <a:pt x="3380" y="152"/>
                  </a:moveTo>
                  <a:lnTo>
                    <a:pt x="3377" y="174"/>
                  </a:lnTo>
                  <a:lnTo>
                    <a:pt x="3412" y="178"/>
                  </a:lnTo>
                  <a:lnTo>
                    <a:pt x="3416" y="157"/>
                  </a:lnTo>
                  <a:lnTo>
                    <a:pt x="3380" y="152"/>
                  </a:lnTo>
                  <a:close/>
                  <a:moveTo>
                    <a:pt x="3416" y="157"/>
                  </a:moveTo>
                  <a:lnTo>
                    <a:pt x="3414" y="178"/>
                  </a:lnTo>
                  <a:lnTo>
                    <a:pt x="3449" y="184"/>
                  </a:lnTo>
                  <a:lnTo>
                    <a:pt x="3452" y="162"/>
                  </a:lnTo>
                  <a:lnTo>
                    <a:pt x="3416" y="157"/>
                  </a:lnTo>
                  <a:close/>
                  <a:moveTo>
                    <a:pt x="3452" y="162"/>
                  </a:moveTo>
                  <a:lnTo>
                    <a:pt x="3449" y="184"/>
                  </a:lnTo>
                  <a:lnTo>
                    <a:pt x="3485" y="188"/>
                  </a:lnTo>
                  <a:lnTo>
                    <a:pt x="3488" y="168"/>
                  </a:lnTo>
                  <a:lnTo>
                    <a:pt x="3452" y="162"/>
                  </a:lnTo>
                  <a:close/>
                  <a:moveTo>
                    <a:pt x="3488" y="168"/>
                  </a:moveTo>
                  <a:lnTo>
                    <a:pt x="3485" y="188"/>
                  </a:lnTo>
                  <a:lnTo>
                    <a:pt x="3522" y="194"/>
                  </a:lnTo>
                  <a:lnTo>
                    <a:pt x="3525" y="172"/>
                  </a:lnTo>
                  <a:lnTo>
                    <a:pt x="3488" y="168"/>
                  </a:lnTo>
                  <a:close/>
                  <a:moveTo>
                    <a:pt x="3525" y="172"/>
                  </a:moveTo>
                  <a:lnTo>
                    <a:pt x="3522" y="194"/>
                  </a:lnTo>
                  <a:lnTo>
                    <a:pt x="3557" y="199"/>
                  </a:lnTo>
                  <a:lnTo>
                    <a:pt x="3560" y="178"/>
                  </a:lnTo>
                  <a:lnTo>
                    <a:pt x="3525" y="172"/>
                  </a:lnTo>
                  <a:close/>
                  <a:moveTo>
                    <a:pt x="3560" y="178"/>
                  </a:moveTo>
                  <a:lnTo>
                    <a:pt x="3557" y="199"/>
                  </a:lnTo>
                  <a:lnTo>
                    <a:pt x="3594" y="204"/>
                  </a:lnTo>
                  <a:lnTo>
                    <a:pt x="3597" y="182"/>
                  </a:lnTo>
                  <a:lnTo>
                    <a:pt x="3560" y="178"/>
                  </a:lnTo>
                  <a:close/>
                  <a:moveTo>
                    <a:pt x="37" y="177"/>
                  </a:moveTo>
                  <a:lnTo>
                    <a:pt x="38" y="187"/>
                  </a:lnTo>
                  <a:lnTo>
                    <a:pt x="37" y="177"/>
                  </a:lnTo>
                  <a:close/>
                  <a:moveTo>
                    <a:pt x="72" y="171"/>
                  </a:moveTo>
                  <a:lnTo>
                    <a:pt x="75" y="181"/>
                  </a:lnTo>
                  <a:lnTo>
                    <a:pt x="72" y="171"/>
                  </a:lnTo>
                  <a:close/>
                  <a:moveTo>
                    <a:pt x="113" y="185"/>
                  </a:moveTo>
                  <a:lnTo>
                    <a:pt x="110" y="175"/>
                  </a:lnTo>
                  <a:lnTo>
                    <a:pt x="113" y="185"/>
                  </a:lnTo>
                  <a:close/>
                  <a:moveTo>
                    <a:pt x="146" y="157"/>
                  </a:moveTo>
                  <a:lnTo>
                    <a:pt x="146" y="157"/>
                  </a:lnTo>
                  <a:lnTo>
                    <a:pt x="147" y="168"/>
                  </a:lnTo>
                  <a:lnTo>
                    <a:pt x="146" y="157"/>
                  </a:lnTo>
                  <a:close/>
                  <a:moveTo>
                    <a:pt x="185" y="172"/>
                  </a:moveTo>
                  <a:lnTo>
                    <a:pt x="185" y="172"/>
                  </a:lnTo>
                  <a:lnTo>
                    <a:pt x="184" y="162"/>
                  </a:lnTo>
                  <a:lnTo>
                    <a:pt x="185" y="172"/>
                  </a:lnTo>
                  <a:close/>
                  <a:moveTo>
                    <a:pt x="218" y="144"/>
                  </a:moveTo>
                  <a:lnTo>
                    <a:pt x="218" y="144"/>
                  </a:lnTo>
                  <a:lnTo>
                    <a:pt x="220" y="156"/>
                  </a:lnTo>
                  <a:lnTo>
                    <a:pt x="218" y="144"/>
                  </a:lnTo>
                  <a:close/>
                  <a:moveTo>
                    <a:pt x="259" y="160"/>
                  </a:moveTo>
                  <a:lnTo>
                    <a:pt x="259" y="160"/>
                  </a:lnTo>
                  <a:lnTo>
                    <a:pt x="256" y="149"/>
                  </a:lnTo>
                  <a:lnTo>
                    <a:pt x="257" y="160"/>
                  </a:lnTo>
                  <a:lnTo>
                    <a:pt x="259" y="160"/>
                  </a:lnTo>
                  <a:close/>
                  <a:moveTo>
                    <a:pt x="291" y="133"/>
                  </a:moveTo>
                  <a:lnTo>
                    <a:pt x="291" y="133"/>
                  </a:lnTo>
                  <a:lnTo>
                    <a:pt x="292" y="143"/>
                  </a:lnTo>
                  <a:lnTo>
                    <a:pt x="291" y="133"/>
                  </a:lnTo>
                  <a:close/>
                  <a:moveTo>
                    <a:pt x="328" y="127"/>
                  </a:moveTo>
                  <a:lnTo>
                    <a:pt x="328" y="127"/>
                  </a:lnTo>
                  <a:lnTo>
                    <a:pt x="329" y="137"/>
                  </a:lnTo>
                  <a:lnTo>
                    <a:pt x="328" y="127"/>
                  </a:lnTo>
                  <a:close/>
                  <a:moveTo>
                    <a:pt x="367" y="141"/>
                  </a:moveTo>
                  <a:lnTo>
                    <a:pt x="367" y="141"/>
                  </a:lnTo>
                  <a:lnTo>
                    <a:pt x="364" y="131"/>
                  </a:lnTo>
                  <a:lnTo>
                    <a:pt x="367" y="141"/>
                  </a:lnTo>
                  <a:close/>
                  <a:moveTo>
                    <a:pt x="400" y="115"/>
                  </a:moveTo>
                  <a:lnTo>
                    <a:pt x="400" y="115"/>
                  </a:lnTo>
                  <a:lnTo>
                    <a:pt x="401" y="125"/>
                  </a:lnTo>
                  <a:lnTo>
                    <a:pt x="400" y="115"/>
                  </a:lnTo>
                  <a:close/>
                  <a:moveTo>
                    <a:pt x="476" y="124"/>
                  </a:moveTo>
                  <a:lnTo>
                    <a:pt x="474" y="113"/>
                  </a:lnTo>
                  <a:lnTo>
                    <a:pt x="476" y="124"/>
                  </a:lnTo>
                  <a:close/>
                  <a:moveTo>
                    <a:pt x="511" y="118"/>
                  </a:moveTo>
                  <a:lnTo>
                    <a:pt x="510" y="108"/>
                  </a:lnTo>
                  <a:lnTo>
                    <a:pt x="511" y="118"/>
                  </a:lnTo>
                  <a:close/>
                  <a:moveTo>
                    <a:pt x="545" y="91"/>
                  </a:moveTo>
                  <a:lnTo>
                    <a:pt x="545" y="91"/>
                  </a:lnTo>
                  <a:lnTo>
                    <a:pt x="546" y="102"/>
                  </a:lnTo>
                  <a:lnTo>
                    <a:pt x="545" y="91"/>
                  </a:lnTo>
                  <a:close/>
                  <a:moveTo>
                    <a:pt x="617" y="81"/>
                  </a:moveTo>
                  <a:lnTo>
                    <a:pt x="618" y="81"/>
                  </a:lnTo>
                  <a:lnTo>
                    <a:pt x="620" y="91"/>
                  </a:lnTo>
                  <a:lnTo>
                    <a:pt x="617" y="81"/>
                  </a:lnTo>
                  <a:close/>
                  <a:moveTo>
                    <a:pt x="654" y="75"/>
                  </a:moveTo>
                  <a:lnTo>
                    <a:pt x="655" y="86"/>
                  </a:lnTo>
                  <a:lnTo>
                    <a:pt x="654" y="75"/>
                  </a:lnTo>
                  <a:close/>
                  <a:moveTo>
                    <a:pt x="690" y="71"/>
                  </a:moveTo>
                  <a:lnTo>
                    <a:pt x="692" y="81"/>
                  </a:lnTo>
                  <a:lnTo>
                    <a:pt x="690" y="71"/>
                  </a:lnTo>
                  <a:close/>
                  <a:moveTo>
                    <a:pt x="727" y="65"/>
                  </a:moveTo>
                  <a:lnTo>
                    <a:pt x="727" y="65"/>
                  </a:lnTo>
                  <a:lnTo>
                    <a:pt x="728" y="77"/>
                  </a:lnTo>
                  <a:lnTo>
                    <a:pt x="727" y="65"/>
                  </a:lnTo>
                  <a:close/>
                  <a:moveTo>
                    <a:pt x="764" y="61"/>
                  </a:moveTo>
                  <a:lnTo>
                    <a:pt x="764" y="61"/>
                  </a:lnTo>
                  <a:lnTo>
                    <a:pt x="764" y="71"/>
                  </a:lnTo>
                  <a:lnTo>
                    <a:pt x="762" y="61"/>
                  </a:lnTo>
                  <a:lnTo>
                    <a:pt x="764" y="61"/>
                  </a:lnTo>
                  <a:close/>
                  <a:moveTo>
                    <a:pt x="802" y="78"/>
                  </a:moveTo>
                  <a:lnTo>
                    <a:pt x="802" y="78"/>
                  </a:lnTo>
                  <a:lnTo>
                    <a:pt x="800" y="66"/>
                  </a:lnTo>
                  <a:lnTo>
                    <a:pt x="802" y="78"/>
                  </a:lnTo>
                  <a:close/>
                  <a:moveTo>
                    <a:pt x="836" y="52"/>
                  </a:moveTo>
                  <a:lnTo>
                    <a:pt x="836" y="52"/>
                  </a:lnTo>
                  <a:lnTo>
                    <a:pt x="837" y="62"/>
                  </a:lnTo>
                  <a:lnTo>
                    <a:pt x="836" y="52"/>
                  </a:lnTo>
                  <a:close/>
                  <a:moveTo>
                    <a:pt x="872" y="47"/>
                  </a:moveTo>
                  <a:lnTo>
                    <a:pt x="872" y="47"/>
                  </a:lnTo>
                  <a:lnTo>
                    <a:pt x="874" y="58"/>
                  </a:lnTo>
                  <a:lnTo>
                    <a:pt x="872" y="47"/>
                  </a:lnTo>
                  <a:close/>
                  <a:moveTo>
                    <a:pt x="910" y="65"/>
                  </a:moveTo>
                  <a:lnTo>
                    <a:pt x="909" y="55"/>
                  </a:lnTo>
                  <a:lnTo>
                    <a:pt x="910" y="65"/>
                  </a:lnTo>
                  <a:close/>
                  <a:moveTo>
                    <a:pt x="944" y="40"/>
                  </a:moveTo>
                  <a:lnTo>
                    <a:pt x="944" y="40"/>
                  </a:lnTo>
                  <a:lnTo>
                    <a:pt x="946" y="50"/>
                  </a:lnTo>
                  <a:lnTo>
                    <a:pt x="944" y="40"/>
                  </a:lnTo>
                  <a:close/>
                  <a:moveTo>
                    <a:pt x="981" y="36"/>
                  </a:moveTo>
                  <a:lnTo>
                    <a:pt x="982" y="46"/>
                  </a:lnTo>
                  <a:lnTo>
                    <a:pt x="981" y="36"/>
                  </a:lnTo>
                  <a:close/>
                  <a:moveTo>
                    <a:pt x="1018" y="33"/>
                  </a:moveTo>
                  <a:lnTo>
                    <a:pt x="1018" y="33"/>
                  </a:lnTo>
                  <a:lnTo>
                    <a:pt x="1018" y="43"/>
                  </a:lnTo>
                  <a:lnTo>
                    <a:pt x="1018" y="33"/>
                  </a:lnTo>
                  <a:close/>
                  <a:moveTo>
                    <a:pt x="1056" y="50"/>
                  </a:moveTo>
                  <a:lnTo>
                    <a:pt x="1054" y="40"/>
                  </a:lnTo>
                  <a:lnTo>
                    <a:pt x="1056" y="50"/>
                  </a:lnTo>
                  <a:close/>
                  <a:moveTo>
                    <a:pt x="1090" y="25"/>
                  </a:moveTo>
                  <a:lnTo>
                    <a:pt x="1090" y="25"/>
                  </a:lnTo>
                  <a:lnTo>
                    <a:pt x="1091" y="37"/>
                  </a:lnTo>
                  <a:lnTo>
                    <a:pt x="1090" y="25"/>
                  </a:lnTo>
                  <a:close/>
                  <a:moveTo>
                    <a:pt x="1128" y="44"/>
                  </a:moveTo>
                  <a:lnTo>
                    <a:pt x="1128" y="34"/>
                  </a:lnTo>
                  <a:lnTo>
                    <a:pt x="1128" y="44"/>
                  </a:lnTo>
                  <a:close/>
                  <a:moveTo>
                    <a:pt x="1163" y="19"/>
                  </a:moveTo>
                  <a:lnTo>
                    <a:pt x="1163" y="19"/>
                  </a:lnTo>
                  <a:lnTo>
                    <a:pt x="1163" y="31"/>
                  </a:lnTo>
                  <a:lnTo>
                    <a:pt x="1163" y="19"/>
                  </a:lnTo>
                  <a:close/>
                  <a:moveTo>
                    <a:pt x="1200" y="18"/>
                  </a:moveTo>
                  <a:lnTo>
                    <a:pt x="1200" y="28"/>
                  </a:lnTo>
                  <a:lnTo>
                    <a:pt x="1200" y="18"/>
                  </a:lnTo>
                  <a:close/>
                  <a:moveTo>
                    <a:pt x="1235" y="15"/>
                  </a:moveTo>
                  <a:lnTo>
                    <a:pt x="1235" y="15"/>
                  </a:lnTo>
                  <a:lnTo>
                    <a:pt x="1236" y="25"/>
                  </a:lnTo>
                  <a:lnTo>
                    <a:pt x="1235" y="15"/>
                  </a:lnTo>
                  <a:close/>
                  <a:moveTo>
                    <a:pt x="1272" y="12"/>
                  </a:moveTo>
                  <a:lnTo>
                    <a:pt x="1273" y="24"/>
                  </a:lnTo>
                  <a:lnTo>
                    <a:pt x="1272" y="12"/>
                  </a:lnTo>
                  <a:close/>
                  <a:moveTo>
                    <a:pt x="1308" y="11"/>
                  </a:moveTo>
                  <a:lnTo>
                    <a:pt x="1308" y="11"/>
                  </a:lnTo>
                  <a:lnTo>
                    <a:pt x="1308" y="21"/>
                  </a:lnTo>
                  <a:lnTo>
                    <a:pt x="1308" y="11"/>
                  </a:lnTo>
                  <a:close/>
                  <a:moveTo>
                    <a:pt x="1380" y="8"/>
                  </a:moveTo>
                  <a:lnTo>
                    <a:pt x="1380" y="8"/>
                  </a:lnTo>
                  <a:lnTo>
                    <a:pt x="1382" y="18"/>
                  </a:lnTo>
                  <a:lnTo>
                    <a:pt x="1380" y="8"/>
                  </a:lnTo>
                  <a:close/>
                  <a:moveTo>
                    <a:pt x="1417" y="6"/>
                  </a:moveTo>
                  <a:lnTo>
                    <a:pt x="1417" y="6"/>
                  </a:lnTo>
                  <a:lnTo>
                    <a:pt x="1417" y="17"/>
                  </a:lnTo>
                  <a:lnTo>
                    <a:pt x="1417" y="6"/>
                  </a:lnTo>
                  <a:close/>
                  <a:moveTo>
                    <a:pt x="1454" y="25"/>
                  </a:moveTo>
                  <a:lnTo>
                    <a:pt x="1454" y="15"/>
                  </a:lnTo>
                  <a:lnTo>
                    <a:pt x="1454" y="25"/>
                  </a:lnTo>
                  <a:close/>
                  <a:moveTo>
                    <a:pt x="1490" y="3"/>
                  </a:moveTo>
                  <a:lnTo>
                    <a:pt x="1490" y="3"/>
                  </a:lnTo>
                  <a:lnTo>
                    <a:pt x="1490" y="14"/>
                  </a:lnTo>
                  <a:lnTo>
                    <a:pt x="1490" y="3"/>
                  </a:lnTo>
                  <a:close/>
                  <a:moveTo>
                    <a:pt x="1526" y="3"/>
                  </a:moveTo>
                  <a:lnTo>
                    <a:pt x="1526" y="3"/>
                  </a:lnTo>
                  <a:lnTo>
                    <a:pt x="1527" y="14"/>
                  </a:lnTo>
                  <a:lnTo>
                    <a:pt x="1526" y="3"/>
                  </a:lnTo>
                  <a:close/>
                  <a:moveTo>
                    <a:pt x="1564" y="24"/>
                  </a:moveTo>
                  <a:lnTo>
                    <a:pt x="1562" y="12"/>
                  </a:lnTo>
                  <a:lnTo>
                    <a:pt x="1564" y="24"/>
                  </a:lnTo>
                  <a:close/>
                  <a:moveTo>
                    <a:pt x="1599" y="2"/>
                  </a:moveTo>
                  <a:lnTo>
                    <a:pt x="1599" y="2"/>
                  </a:lnTo>
                  <a:lnTo>
                    <a:pt x="1599" y="12"/>
                  </a:lnTo>
                  <a:lnTo>
                    <a:pt x="1599" y="2"/>
                  </a:lnTo>
                  <a:close/>
                  <a:moveTo>
                    <a:pt x="1636" y="22"/>
                  </a:moveTo>
                  <a:lnTo>
                    <a:pt x="1636" y="22"/>
                  </a:lnTo>
                  <a:lnTo>
                    <a:pt x="1636" y="12"/>
                  </a:lnTo>
                  <a:lnTo>
                    <a:pt x="1636" y="22"/>
                  </a:lnTo>
                  <a:close/>
                  <a:moveTo>
                    <a:pt x="1672" y="0"/>
                  </a:moveTo>
                  <a:lnTo>
                    <a:pt x="1672" y="0"/>
                  </a:lnTo>
                  <a:lnTo>
                    <a:pt x="1672" y="12"/>
                  </a:lnTo>
                  <a:lnTo>
                    <a:pt x="1671" y="0"/>
                  </a:lnTo>
                  <a:lnTo>
                    <a:pt x="1672" y="0"/>
                  </a:lnTo>
                  <a:close/>
                  <a:moveTo>
                    <a:pt x="1708" y="0"/>
                  </a:moveTo>
                  <a:lnTo>
                    <a:pt x="1708" y="0"/>
                  </a:lnTo>
                  <a:lnTo>
                    <a:pt x="1708" y="12"/>
                  </a:lnTo>
                  <a:lnTo>
                    <a:pt x="1708" y="0"/>
                  </a:lnTo>
                  <a:close/>
                  <a:moveTo>
                    <a:pt x="1744" y="22"/>
                  </a:moveTo>
                  <a:lnTo>
                    <a:pt x="1744" y="12"/>
                  </a:lnTo>
                  <a:lnTo>
                    <a:pt x="1744" y="22"/>
                  </a:lnTo>
                  <a:close/>
                  <a:moveTo>
                    <a:pt x="1781" y="2"/>
                  </a:moveTo>
                  <a:lnTo>
                    <a:pt x="1781" y="2"/>
                  </a:lnTo>
                  <a:lnTo>
                    <a:pt x="1781" y="12"/>
                  </a:lnTo>
                  <a:lnTo>
                    <a:pt x="1781" y="2"/>
                  </a:lnTo>
                  <a:close/>
                  <a:moveTo>
                    <a:pt x="1818" y="2"/>
                  </a:moveTo>
                  <a:lnTo>
                    <a:pt x="1818" y="2"/>
                  </a:lnTo>
                  <a:lnTo>
                    <a:pt x="1818" y="14"/>
                  </a:lnTo>
                  <a:lnTo>
                    <a:pt x="1818" y="2"/>
                  </a:lnTo>
                  <a:close/>
                  <a:moveTo>
                    <a:pt x="1854" y="3"/>
                  </a:moveTo>
                  <a:lnTo>
                    <a:pt x="1854" y="3"/>
                  </a:lnTo>
                  <a:lnTo>
                    <a:pt x="1853" y="14"/>
                  </a:lnTo>
                  <a:lnTo>
                    <a:pt x="1854" y="3"/>
                  </a:lnTo>
                  <a:close/>
                  <a:moveTo>
                    <a:pt x="1890" y="5"/>
                  </a:moveTo>
                  <a:lnTo>
                    <a:pt x="1890" y="15"/>
                  </a:lnTo>
                  <a:lnTo>
                    <a:pt x="1890" y="5"/>
                  </a:lnTo>
                  <a:close/>
                  <a:moveTo>
                    <a:pt x="1926" y="5"/>
                  </a:moveTo>
                  <a:lnTo>
                    <a:pt x="1926" y="5"/>
                  </a:lnTo>
                  <a:lnTo>
                    <a:pt x="1926" y="17"/>
                  </a:lnTo>
                  <a:lnTo>
                    <a:pt x="1926" y="5"/>
                  </a:lnTo>
                  <a:close/>
                  <a:moveTo>
                    <a:pt x="1963" y="6"/>
                  </a:moveTo>
                  <a:lnTo>
                    <a:pt x="1963" y="18"/>
                  </a:lnTo>
                  <a:lnTo>
                    <a:pt x="1963" y="6"/>
                  </a:lnTo>
                  <a:close/>
                  <a:moveTo>
                    <a:pt x="2000" y="8"/>
                  </a:moveTo>
                  <a:lnTo>
                    <a:pt x="2000" y="8"/>
                  </a:lnTo>
                  <a:lnTo>
                    <a:pt x="1998" y="19"/>
                  </a:lnTo>
                  <a:lnTo>
                    <a:pt x="2000" y="8"/>
                  </a:lnTo>
                  <a:close/>
                  <a:moveTo>
                    <a:pt x="2035" y="31"/>
                  </a:moveTo>
                  <a:lnTo>
                    <a:pt x="2035" y="21"/>
                  </a:lnTo>
                  <a:lnTo>
                    <a:pt x="2035" y="31"/>
                  </a:lnTo>
                  <a:close/>
                  <a:moveTo>
                    <a:pt x="2070" y="33"/>
                  </a:moveTo>
                  <a:lnTo>
                    <a:pt x="2072" y="22"/>
                  </a:lnTo>
                  <a:lnTo>
                    <a:pt x="2070" y="33"/>
                  </a:lnTo>
                  <a:close/>
                  <a:moveTo>
                    <a:pt x="2108" y="14"/>
                  </a:moveTo>
                  <a:lnTo>
                    <a:pt x="2108" y="14"/>
                  </a:lnTo>
                  <a:lnTo>
                    <a:pt x="2107" y="24"/>
                  </a:lnTo>
                  <a:lnTo>
                    <a:pt x="2108" y="14"/>
                  </a:lnTo>
                  <a:close/>
                  <a:moveTo>
                    <a:pt x="2145" y="15"/>
                  </a:moveTo>
                  <a:lnTo>
                    <a:pt x="2144" y="27"/>
                  </a:lnTo>
                  <a:lnTo>
                    <a:pt x="2145" y="15"/>
                  </a:lnTo>
                  <a:close/>
                  <a:moveTo>
                    <a:pt x="2180" y="18"/>
                  </a:moveTo>
                  <a:lnTo>
                    <a:pt x="2180" y="18"/>
                  </a:lnTo>
                  <a:lnTo>
                    <a:pt x="2180" y="28"/>
                  </a:lnTo>
                  <a:lnTo>
                    <a:pt x="2180" y="18"/>
                  </a:lnTo>
                  <a:close/>
                  <a:moveTo>
                    <a:pt x="2254" y="22"/>
                  </a:moveTo>
                  <a:lnTo>
                    <a:pt x="2254" y="22"/>
                  </a:lnTo>
                  <a:lnTo>
                    <a:pt x="2252" y="34"/>
                  </a:lnTo>
                  <a:lnTo>
                    <a:pt x="2254" y="22"/>
                  </a:lnTo>
                  <a:close/>
                  <a:moveTo>
                    <a:pt x="2289" y="47"/>
                  </a:moveTo>
                  <a:lnTo>
                    <a:pt x="2289" y="47"/>
                  </a:lnTo>
                  <a:lnTo>
                    <a:pt x="2289" y="37"/>
                  </a:lnTo>
                  <a:lnTo>
                    <a:pt x="2289" y="47"/>
                  </a:lnTo>
                  <a:close/>
                  <a:moveTo>
                    <a:pt x="2326" y="28"/>
                  </a:moveTo>
                  <a:lnTo>
                    <a:pt x="2326" y="28"/>
                  </a:lnTo>
                  <a:lnTo>
                    <a:pt x="2326" y="39"/>
                  </a:lnTo>
                  <a:lnTo>
                    <a:pt x="2326" y="28"/>
                  </a:lnTo>
                  <a:close/>
                  <a:moveTo>
                    <a:pt x="2361" y="53"/>
                  </a:moveTo>
                  <a:lnTo>
                    <a:pt x="2361" y="53"/>
                  </a:lnTo>
                  <a:lnTo>
                    <a:pt x="2362" y="42"/>
                  </a:lnTo>
                  <a:lnTo>
                    <a:pt x="2361" y="53"/>
                  </a:lnTo>
                  <a:close/>
                  <a:moveTo>
                    <a:pt x="2399" y="34"/>
                  </a:moveTo>
                  <a:lnTo>
                    <a:pt x="2399" y="34"/>
                  </a:lnTo>
                  <a:lnTo>
                    <a:pt x="2398" y="44"/>
                  </a:lnTo>
                  <a:lnTo>
                    <a:pt x="2399" y="34"/>
                  </a:lnTo>
                  <a:close/>
                  <a:moveTo>
                    <a:pt x="2471" y="42"/>
                  </a:moveTo>
                  <a:lnTo>
                    <a:pt x="2471" y="42"/>
                  </a:lnTo>
                  <a:lnTo>
                    <a:pt x="2471" y="52"/>
                  </a:lnTo>
                  <a:lnTo>
                    <a:pt x="2471" y="42"/>
                  </a:lnTo>
                  <a:close/>
                  <a:moveTo>
                    <a:pt x="2506" y="66"/>
                  </a:moveTo>
                  <a:lnTo>
                    <a:pt x="2506" y="55"/>
                  </a:lnTo>
                  <a:lnTo>
                    <a:pt x="2506" y="66"/>
                  </a:lnTo>
                  <a:close/>
                  <a:moveTo>
                    <a:pt x="2542" y="69"/>
                  </a:moveTo>
                  <a:lnTo>
                    <a:pt x="2543" y="59"/>
                  </a:lnTo>
                  <a:lnTo>
                    <a:pt x="2542" y="69"/>
                  </a:lnTo>
                  <a:close/>
                  <a:moveTo>
                    <a:pt x="2581" y="52"/>
                  </a:moveTo>
                  <a:lnTo>
                    <a:pt x="2581" y="52"/>
                  </a:lnTo>
                  <a:lnTo>
                    <a:pt x="2580" y="62"/>
                  </a:lnTo>
                  <a:lnTo>
                    <a:pt x="2581" y="52"/>
                  </a:lnTo>
                  <a:close/>
                  <a:moveTo>
                    <a:pt x="2615" y="77"/>
                  </a:moveTo>
                  <a:lnTo>
                    <a:pt x="2615" y="77"/>
                  </a:lnTo>
                  <a:lnTo>
                    <a:pt x="2616" y="66"/>
                  </a:lnTo>
                  <a:lnTo>
                    <a:pt x="2615" y="77"/>
                  </a:lnTo>
                  <a:close/>
                  <a:moveTo>
                    <a:pt x="2653" y="59"/>
                  </a:moveTo>
                  <a:lnTo>
                    <a:pt x="2653" y="59"/>
                  </a:lnTo>
                  <a:lnTo>
                    <a:pt x="2652" y="69"/>
                  </a:lnTo>
                  <a:lnTo>
                    <a:pt x="2653" y="59"/>
                  </a:lnTo>
                  <a:close/>
                  <a:moveTo>
                    <a:pt x="2690" y="64"/>
                  </a:moveTo>
                  <a:lnTo>
                    <a:pt x="2690" y="64"/>
                  </a:lnTo>
                  <a:lnTo>
                    <a:pt x="2688" y="74"/>
                  </a:lnTo>
                  <a:lnTo>
                    <a:pt x="2690" y="64"/>
                  </a:lnTo>
                  <a:close/>
                  <a:moveTo>
                    <a:pt x="2724" y="88"/>
                  </a:moveTo>
                  <a:lnTo>
                    <a:pt x="2724" y="88"/>
                  </a:lnTo>
                  <a:lnTo>
                    <a:pt x="2725" y="78"/>
                  </a:lnTo>
                  <a:lnTo>
                    <a:pt x="2724" y="88"/>
                  </a:lnTo>
                  <a:close/>
                  <a:moveTo>
                    <a:pt x="2762" y="71"/>
                  </a:moveTo>
                  <a:lnTo>
                    <a:pt x="2762" y="71"/>
                  </a:lnTo>
                  <a:lnTo>
                    <a:pt x="2762" y="83"/>
                  </a:lnTo>
                  <a:lnTo>
                    <a:pt x="2762" y="71"/>
                  </a:lnTo>
                  <a:close/>
                  <a:moveTo>
                    <a:pt x="2762" y="71"/>
                  </a:moveTo>
                  <a:lnTo>
                    <a:pt x="2798" y="75"/>
                  </a:lnTo>
                  <a:lnTo>
                    <a:pt x="2797" y="87"/>
                  </a:lnTo>
                  <a:lnTo>
                    <a:pt x="2798" y="75"/>
                  </a:lnTo>
                  <a:lnTo>
                    <a:pt x="2762" y="71"/>
                  </a:lnTo>
                  <a:close/>
                  <a:moveTo>
                    <a:pt x="2832" y="102"/>
                  </a:moveTo>
                  <a:lnTo>
                    <a:pt x="2834" y="91"/>
                  </a:lnTo>
                  <a:lnTo>
                    <a:pt x="2832" y="102"/>
                  </a:lnTo>
                  <a:close/>
                  <a:moveTo>
                    <a:pt x="2872" y="84"/>
                  </a:moveTo>
                  <a:lnTo>
                    <a:pt x="2872" y="84"/>
                  </a:lnTo>
                  <a:lnTo>
                    <a:pt x="2870" y="94"/>
                  </a:lnTo>
                  <a:lnTo>
                    <a:pt x="2872" y="84"/>
                  </a:lnTo>
                  <a:close/>
                  <a:moveTo>
                    <a:pt x="2906" y="111"/>
                  </a:moveTo>
                  <a:lnTo>
                    <a:pt x="2906" y="111"/>
                  </a:lnTo>
                  <a:lnTo>
                    <a:pt x="2906" y="100"/>
                  </a:lnTo>
                  <a:lnTo>
                    <a:pt x="2904" y="111"/>
                  </a:lnTo>
                  <a:lnTo>
                    <a:pt x="2906" y="111"/>
                  </a:lnTo>
                  <a:close/>
                  <a:moveTo>
                    <a:pt x="2944" y="93"/>
                  </a:moveTo>
                  <a:lnTo>
                    <a:pt x="2944" y="93"/>
                  </a:lnTo>
                  <a:lnTo>
                    <a:pt x="2942" y="105"/>
                  </a:lnTo>
                  <a:lnTo>
                    <a:pt x="2944" y="93"/>
                  </a:lnTo>
                  <a:close/>
                  <a:moveTo>
                    <a:pt x="2980" y="97"/>
                  </a:moveTo>
                  <a:lnTo>
                    <a:pt x="2979" y="109"/>
                  </a:lnTo>
                  <a:lnTo>
                    <a:pt x="2980" y="97"/>
                  </a:lnTo>
                  <a:close/>
                  <a:moveTo>
                    <a:pt x="3014" y="124"/>
                  </a:moveTo>
                  <a:lnTo>
                    <a:pt x="3016" y="113"/>
                  </a:lnTo>
                  <a:lnTo>
                    <a:pt x="3014" y="124"/>
                  </a:lnTo>
                  <a:close/>
                  <a:moveTo>
                    <a:pt x="3049" y="128"/>
                  </a:moveTo>
                  <a:lnTo>
                    <a:pt x="3051" y="118"/>
                  </a:lnTo>
                  <a:lnTo>
                    <a:pt x="3049" y="128"/>
                  </a:lnTo>
                  <a:close/>
                  <a:moveTo>
                    <a:pt x="3089" y="112"/>
                  </a:moveTo>
                  <a:lnTo>
                    <a:pt x="3089" y="112"/>
                  </a:lnTo>
                  <a:lnTo>
                    <a:pt x="3088" y="122"/>
                  </a:lnTo>
                  <a:lnTo>
                    <a:pt x="3089" y="112"/>
                  </a:lnTo>
                  <a:close/>
                  <a:moveTo>
                    <a:pt x="3126" y="116"/>
                  </a:moveTo>
                  <a:lnTo>
                    <a:pt x="3124" y="128"/>
                  </a:lnTo>
                  <a:lnTo>
                    <a:pt x="3126" y="116"/>
                  </a:lnTo>
                  <a:close/>
                  <a:moveTo>
                    <a:pt x="3160" y="143"/>
                  </a:moveTo>
                  <a:lnTo>
                    <a:pt x="3160" y="143"/>
                  </a:lnTo>
                  <a:lnTo>
                    <a:pt x="3161" y="133"/>
                  </a:lnTo>
                  <a:lnTo>
                    <a:pt x="3158" y="143"/>
                  </a:lnTo>
                  <a:lnTo>
                    <a:pt x="3160" y="143"/>
                  </a:lnTo>
                  <a:close/>
                  <a:moveTo>
                    <a:pt x="3198" y="127"/>
                  </a:moveTo>
                  <a:lnTo>
                    <a:pt x="3198" y="127"/>
                  </a:lnTo>
                  <a:lnTo>
                    <a:pt x="3196" y="137"/>
                  </a:lnTo>
                  <a:lnTo>
                    <a:pt x="3198" y="127"/>
                  </a:lnTo>
                  <a:close/>
                  <a:moveTo>
                    <a:pt x="3232" y="153"/>
                  </a:moveTo>
                  <a:lnTo>
                    <a:pt x="3233" y="143"/>
                  </a:lnTo>
                  <a:lnTo>
                    <a:pt x="3232" y="153"/>
                  </a:lnTo>
                  <a:close/>
                  <a:moveTo>
                    <a:pt x="3306" y="141"/>
                  </a:moveTo>
                  <a:lnTo>
                    <a:pt x="3305" y="153"/>
                  </a:lnTo>
                  <a:lnTo>
                    <a:pt x="3306" y="141"/>
                  </a:lnTo>
                  <a:close/>
                  <a:moveTo>
                    <a:pt x="3340" y="168"/>
                  </a:moveTo>
                  <a:lnTo>
                    <a:pt x="3342" y="157"/>
                  </a:lnTo>
                  <a:lnTo>
                    <a:pt x="3340" y="168"/>
                  </a:lnTo>
                  <a:close/>
                  <a:moveTo>
                    <a:pt x="3380" y="152"/>
                  </a:moveTo>
                  <a:lnTo>
                    <a:pt x="3380" y="152"/>
                  </a:lnTo>
                  <a:lnTo>
                    <a:pt x="3378" y="163"/>
                  </a:lnTo>
                  <a:lnTo>
                    <a:pt x="3380" y="152"/>
                  </a:lnTo>
                  <a:close/>
                  <a:moveTo>
                    <a:pt x="3414" y="178"/>
                  </a:moveTo>
                  <a:lnTo>
                    <a:pt x="3414" y="178"/>
                  </a:lnTo>
                  <a:lnTo>
                    <a:pt x="3415" y="168"/>
                  </a:lnTo>
                  <a:lnTo>
                    <a:pt x="3412" y="178"/>
                  </a:lnTo>
                  <a:lnTo>
                    <a:pt x="3414" y="178"/>
                  </a:lnTo>
                  <a:close/>
                  <a:moveTo>
                    <a:pt x="3488" y="168"/>
                  </a:moveTo>
                  <a:lnTo>
                    <a:pt x="3488" y="168"/>
                  </a:lnTo>
                  <a:lnTo>
                    <a:pt x="3487" y="178"/>
                  </a:lnTo>
                  <a:lnTo>
                    <a:pt x="3488" y="168"/>
                  </a:lnTo>
                  <a:close/>
                  <a:moveTo>
                    <a:pt x="3522" y="194"/>
                  </a:moveTo>
                  <a:lnTo>
                    <a:pt x="3522" y="194"/>
                  </a:lnTo>
                  <a:lnTo>
                    <a:pt x="3524" y="184"/>
                  </a:lnTo>
                  <a:lnTo>
                    <a:pt x="3522" y="194"/>
                  </a:lnTo>
                  <a:close/>
                  <a:moveTo>
                    <a:pt x="3560" y="178"/>
                  </a:moveTo>
                  <a:lnTo>
                    <a:pt x="3559" y="188"/>
                  </a:lnTo>
                  <a:lnTo>
                    <a:pt x="3560" y="178"/>
                  </a:lnTo>
                  <a:close/>
                </a:path>
              </a:pathLst>
            </a:custGeom>
            <a:solidFill>
              <a:srgbClr val="FF0000"/>
            </a:solidFill>
            <a:ln w="0">
              <a:solidFill>
                <a:srgbClr val="FF0000"/>
              </a:solidFill>
              <a:round/>
              <a:headEnd/>
              <a:tailEnd/>
            </a:ln>
          </p:spPr>
          <p:txBody>
            <a:bodyPr/>
            <a:lstStyle/>
            <a:p>
              <a:endParaRPr lang="de-DE"/>
            </a:p>
          </p:txBody>
        </p:sp>
        <p:sp>
          <p:nvSpPr>
            <p:cNvPr id="83991" name="Line 20"/>
            <p:cNvSpPr>
              <a:spLocks noChangeShapeType="1"/>
            </p:cNvSpPr>
            <p:nvPr/>
          </p:nvSpPr>
          <p:spPr bwMode="auto">
            <a:xfrm>
              <a:off x="5321300" y="2959100"/>
              <a:ext cx="2852738" cy="1588"/>
            </a:xfrm>
            <a:prstGeom prst="line">
              <a:avLst/>
            </a:prstGeom>
            <a:noFill/>
            <a:ln w="4763">
              <a:solidFill>
                <a:srgbClr val="000000"/>
              </a:solidFill>
              <a:round/>
              <a:headEnd/>
              <a:tailEnd/>
            </a:ln>
          </p:spPr>
          <p:txBody>
            <a:bodyPr/>
            <a:lstStyle/>
            <a:p>
              <a:endParaRPr lang="de-DE"/>
            </a:p>
          </p:txBody>
        </p:sp>
        <p:sp>
          <p:nvSpPr>
            <p:cNvPr id="83992" name="Line 21"/>
            <p:cNvSpPr>
              <a:spLocks noChangeShapeType="1"/>
            </p:cNvSpPr>
            <p:nvPr/>
          </p:nvSpPr>
          <p:spPr bwMode="auto">
            <a:xfrm>
              <a:off x="5321300" y="960438"/>
              <a:ext cx="2852738" cy="1587"/>
            </a:xfrm>
            <a:prstGeom prst="line">
              <a:avLst/>
            </a:prstGeom>
            <a:noFill/>
            <a:ln w="4763">
              <a:solidFill>
                <a:srgbClr val="000000"/>
              </a:solidFill>
              <a:round/>
              <a:headEnd/>
              <a:tailEnd/>
            </a:ln>
          </p:spPr>
          <p:txBody>
            <a:bodyPr/>
            <a:lstStyle/>
            <a:p>
              <a:endParaRPr lang="de-DE"/>
            </a:p>
          </p:txBody>
        </p:sp>
        <p:sp>
          <p:nvSpPr>
            <p:cNvPr id="83993" name="Line 22"/>
            <p:cNvSpPr>
              <a:spLocks noChangeShapeType="1"/>
            </p:cNvSpPr>
            <p:nvPr/>
          </p:nvSpPr>
          <p:spPr bwMode="auto">
            <a:xfrm flipV="1">
              <a:off x="5559425" y="2928938"/>
              <a:ext cx="1588" cy="30162"/>
            </a:xfrm>
            <a:prstGeom prst="line">
              <a:avLst/>
            </a:prstGeom>
            <a:noFill/>
            <a:ln w="4763">
              <a:solidFill>
                <a:srgbClr val="000000"/>
              </a:solidFill>
              <a:round/>
              <a:headEnd/>
              <a:tailEnd/>
            </a:ln>
          </p:spPr>
          <p:txBody>
            <a:bodyPr/>
            <a:lstStyle/>
            <a:p>
              <a:endParaRPr lang="de-DE"/>
            </a:p>
          </p:txBody>
        </p:sp>
        <p:sp>
          <p:nvSpPr>
            <p:cNvPr id="83994" name="Line 23"/>
            <p:cNvSpPr>
              <a:spLocks noChangeShapeType="1"/>
            </p:cNvSpPr>
            <p:nvPr/>
          </p:nvSpPr>
          <p:spPr bwMode="auto">
            <a:xfrm>
              <a:off x="5559425" y="960438"/>
              <a:ext cx="1588" cy="30162"/>
            </a:xfrm>
            <a:prstGeom prst="line">
              <a:avLst/>
            </a:prstGeom>
            <a:noFill/>
            <a:ln w="4763">
              <a:solidFill>
                <a:srgbClr val="000000"/>
              </a:solidFill>
              <a:round/>
              <a:headEnd/>
              <a:tailEnd/>
            </a:ln>
          </p:spPr>
          <p:txBody>
            <a:bodyPr/>
            <a:lstStyle/>
            <a:p>
              <a:endParaRPr lang="de-DE"/>
            </a:p>
          </p:txBody>
        </p:sp>
        <p:sp>
          <p:nvSpPr>
            <p:cNvPr id="83995" name="Line 24"/>
            <p:cNvSpPr>
              <a:spLocks noChangeShapeType="1"/>
            </p:cNvSpPr>
            <p:nvPr/>
          </p:nvSpPr>
          <p:spPr bwMode="auto">
            <a:xfrm flipV="1">
              <a:off x="6034088" y="2928938"/>
              <a:ext cx="1587" cy="30162"/>
            </a:xfrm>
            <a:prstGeom prst="line">
              <a:avLst/>
            </a:prstGeom>
            <a:noFill/>
            <a:ln w="4763">
              <a:solidFill>
                <a:srgbClr val="000000"/>
              </a:solidFill>
              <a:round/>
              <a:headEnd/>
              <a:tailEnd/>
            </a:ln>
          </p:spPr>
          <p:txBody>
            <a:bodyPr/>
            <a:lstStyle/>
            <a:p>
              <a:endParaRPr lang="de-DE"/>
            </a:p>
          </p:txBody>
        </p:sp>
        <p:sp>
          <p:nvSpPr>
            <p:cNvPr id="83996" name="Line 25"/>
            <p:cNvSpPr>
              <a:spLocks noChangeShapeType="1"/>
            </p:cNvSpPr>
            <p:nvPr/>
          </p:nvSpPr>
          <p:spPr bwMode="auto">
            <a:xfrm>
              <a:off x="6034088" y="960438"/>
              <a:ext cx="1587" cy="30162"/>
            </a:xfrm>
            <a:prstGeom prst="line">
              <a:avLst/>
            </a:prstGeom>
            <a:noFill/>
            <a:ln w="4763">
              <a:solidFill>
                <a:srgbClr val="000000"/>
              </a:solidFill>
              <a:round/>
              <a:headEnd/>
              <a:tailEnd/>
            </a:ln>
          </p:spPr>
          <p:txBody>
            <a:bodyPr/>
            <a:lstStyle/>
            <a:p>
              <a:endParaRPr lang="de-DE"/>
            </a:p>
          </p:txBody>
        </p:sp>
        <p:sp>
          <p:nvSpPr>
            <p:cNvPr id="83997" name="Line 26"/>
            <p:cNvSpPr>
              <a:spLocks noChangeShapeType="1"/>
            </p:cNvSpPr>
            <p:nvPr/>
          </p:nvSpPr>
          <p:spPr bwMode="auto">
            <a:xfrm flipV="1">
              <a:off x="6510338" y="2928938"/>
              <a:ext cx="1587" cy="30162"/>
            </a:xfrm>
            <a:prstGeom prst="line">
              <a:avLst/>
            </a:prstGeom>
            <a:noFill/>
            <a:ln w="4763">
              <a:solidFill>
                <a:srgbClr val="000000"/>
              </a:solidFill>
              <a:round/>
              <a:headEnd/>
              <a:tailEnd/>
            </a:ln>
          </p:spPr>
          <p:txBody>
            <a:bodyPr/>
            <a:lstStyle/>
            <a:p>
              <a:endParaRPr lang="de-DE"/>
            </a:p>
          </p:txBody>
        </p:sp>
        <p:sp>
          <p:nvSpPr>
            <p:cNvPr id="83998" name="Line 27"/>
            <p:cNvSpPr>
              <a:spLocks noChangeShapeType="1"/>
            </p:cNvSpPr>
            <p:nvPr/>
          </p:nvSpPr>
          <p:spPr bwMode="auto">
            <a:xfrm>
              <a:off x="6510338" y="960438"/>
              <a:ext cx="1587" cy="30162"/>
            </a:xfrm>
            <a:prstGeom prst="line">
              <a:avLst/>
            </a:prstGeom>
            <a:noFill/>
            <a:ln w="4763">
              <a:solidFill>
                <a:srgbClr val="000000"/>
              </a:solidFill>
              <a:round/>
              <a:headEnd/>
              <a:tailEnd/>
            </a:ln>
          </p:spPr>
          <p:txBody>
            <a:bodyPr/>
            <a:lstStyle/>
            <a:p>
              <a:endParaRPr lang="de-DE"/>
            </a:p>
          </p:txBody>
        </p:sp>
        <p:sp>
          <p:nvSpPr>
            <p:cNvPr id="83999" name="Line 28"/>
            <p:cNvSpPr>
              <a:spLocks noChangeShapeType="1"/>
            </p:cNvSpPr>
            <p:nvPr/>
          </p:nvSpPr>
          <p:spPr bwMode="auto">
            <a:xfrm flipV="1">
              <a:off x="6985000" y="2928938"/>
              <a:ext cx="1588" cy="30162"/>
            </a:xfrm>
            <a:prstGeom prst="line">
              <a:avLst/>
            </a:prstGeom>
            <a:noFill/>
            <a:ln w="4763">
              <a:solidFill>
                <a:srgbClr val="000000"/>
              </a:solidFill>
              <a:round/>
              <a:headEnd/>
              <a:tailEnd/>
            </a:ln>
          </p:spPr>
          <p:txBody>
            <a:bodyPr/>
            <a:lstStyle/>
            <a:p>
              <a:endParaRPr lang="de-DE"/>
            </a:p>
          </p:txBody>
        </p:sp>
        <p:sp>
          <p:nvSpPr>
            <p:cNvPr id="84000" name="Line 29"/>
            <p:cNvSpPr>
              <a:spLocks noChangeShapeType="1"/>
            </p:cNvSpPr>
            <p:nvPr/>
          </p:nvSpPr>
          <p:spPr bwMode="auto">
            <a:xfrm>
              <a:off x="6985000" y="960438"/>
              <a:ext cx="1588" cy="30162"/>
            </a:xfrm>
            <a:prstGeom prst="line">
              <a:avLst/>
            </a:prstGeom>
            <a:noFill/>
            <a:ln w="4763">
              <a:solidFill>
                <a:srgbClr val="000000"/>
              </a:solidFill>
              <a:round/>
              <a:headEnd/>
              <a:tailEnd/>
            </a:ln>
          </p:spPr>
          <p:txBody>
            <a:bodyPr/>
            <a:lstStyle/>
            <a:p>
              <a:endParaRPr lang="de-DE"/>
            </a:p>
          </p:txBody>
        </p:sp>
        <p:sp>
          <p:nvSpPr>
            <p:cNvPr id="84001" name="Line 30"/>
            <p:cNvSpPr>
              <a:spLocks noChangeShapeType="1"/>
            </p:cNvSpPr>
            <p:nvPr/>
          </p:nvSpPr>
          <p:spPr bwMode="auto">
            <a:xfrm flipV="1">
              <a:off x="7461250" y="2928938"/>
              <a:ext cx="1588" cy="30162"/>
            </a:xfrm>
            <a:prstGeom prst="line">
              <a:avLst/>
            </a:prstGeom>
            <a:noFill/>
            <a:ln w="4763">
              <a:solidFill>
                <a:srgbClr val="000000"/>
              </a:solidFill>
              <a:round/>
              <a:headEnd/>
              <a:tailEnd/>
            </a:ln>
          </p:spPr>
          <p:txBody>
            <a:bodyPr/>
            <a:lstStyle/>
            <a:p>
              <a:endParaRPr lang="de-DE"/>
            </a:p>
          </p:txBody>
        </p:sp>
        <p:sp>
          <p:nvSpPr>
            <p:cNvPr id="84002" name="Line 31"/>
            <p:cNvSpPr>
              <a:spLocks noChangeShapeType="1"/>
            </p:cNvSpPr>
            <p:nvPr/>
          </p:nvSpPr>
          <p:spPr bwMode="auto">
            <a:xfrm>
              <a:off x="7461250" y="960438"/>
              <a:ext cx="1588" cy="30162"/>
            </a:xfrm>
            <a:prstGeom prst="line">
              <a:avLst/>
            </a:prstGeom>
            <a:noFill/>
            <a:ln w="4763">
              <a:solidFill>
                <a:srgbClr val="000000"/>
              </a:solidFill>
              <a:round/>
              <a:headEnd/>
              <a:tailEnd/>
            </a:ln>
          </p:spPr>
          <p:txBody>
            <a:bodyPr/>
            <a:lstStyle/>
            <a:p>
              <a:endParaRPr lang="de-DE"/>
            </a:p>
          </p:txBody>
        </p:sp>
        <p:sp>
          <p:nvSpPr>
            <p:cNvPr id="84003" name="Line 32"/>
            <p:cNvSpPr>
              <a:spLocks noChangeShapeType="1"/>
            </p:cNvSpPr>
            <p:nvPr/>
          </p:nvSpPr>
          <p:spPr bwMode="auto">
            <a:xfrm flipV="1">
              <a:off x="7935913" y="2928938"/>
              <a:ext cx="1587" cy="30162"/>
            </a:xfrm>
            <a:prstGeom prst="line">
              <a:avLst/>
            </a:prstGeom>
            <a:noFill/>
            <a:ln w="4763">
              <a:solidFill>
                <a:srgbClr val="000000"/>
              </a:solidFill>
              <a:round/>
              <a:headEnd/>
              <a:tailEnd/>
            </a:ln>
          </p:spPr>
          <p:txBody>
            <a:bodyPr/>
            <a:lstStyle/>
            <a:p>
              <a:endParaRPr lang="de-DE"/>
            </a:p>
          </p:txBody>
        </p:sp>
        <p:sp>
          <p:nvSpPr>
            <p:cNvPr id="84004" name="Line 33"/>
            <p:cNvSpPr>
              <a:spLocks noChangeShapeType="1"/>
            </p:cNvSpPr>
            <p:nvPr/>
          </p:nvSpPr>
          <p:spPr bwMode="auto">
            <a:xfrm>
              <a:off x="7935913" y="960438"/>
              <a:ext cx="1587" cy="30162"/>
            </a:xfrm>
            <a:prstGeom prst="line">
              <a:avLst/>
            </a:prstGeom>
            <a:noFill/>
            <a:ln w="4763">
              <a:solidFill>
                <a:srgbClr val="000000"/>
              </a:solidFill>
              <a:round/>
              <a:headEnd/>
              <a:tailEnd/>
            </a:ln>
          </p:spPr>
          <p:txBody>
            <a:bodyPr/>
            <a:lstStyle/>
            <a:p>
              <a:endParaRPr lang="de-DE"/>
            </a:p>
          </p:txBody>
        </p:sp>
        <p:sp>
          <p:nvSpPr>
            <p:cNvPr id="84005" name="Line 34"/>
            <p:cNvSpPr>
              <a:spLocks noChangeShapeType="1"/>
            </p:cNvSpPr>
            <p:nvPr/>
          </p:nvSpPr>
          <p:spPr bwMode="auto">
            <a:xfrm flipV="1">
              <a:off x="5321300" y="2901950"/>
              <a:ext cx="1588" cy="57150"/>
            </a:xfrm>
            <a:prstGeom prst="line">
              <a:avLst/>
            </a:prstGeom>
            <a:noFill/>
            <a:ln w="4763">
              <a:solidFill>
                <a:srgbClr val="000000"/>
              </a:solidFill>
              <a:round/>
              <a:headEnd/>
              <a:tailEnd/>
            </a:ln>
          </p:spPr>
          <p:txBody>
            <a:bodyPr/>
            <a:lstStyle/>
            <a:p>
              <a:endParaRPr lang="de-DE"/>
            </a:p>
          </p:txBody>
        </p:sp>
        <p:sp>
          <p:nvSpPr>
            <p:cNvPr id="84006" name="Line 35"/>
            <p:cNvSpPr>
              <a:spLocks noChangeShapeType="1"/>
            </p:cNvSpPr>
            <p:nvPr/>
          </p:nvSpPr>
          <p:spPr bwMode="auto">
            <a:xfrm>
              <a:off x="5321300" y="960438"/>
              <a:ext cx="1588" cy="57150"/>
            </a:xfrm>
            <a:prstGeom prst="line">
              <a:avLst/>
            </a:prstGeom>
            <a:noFill/>
            <a:ln w="4763">
              <a:solidFill>
                <a:srgbClr val="000000"/>
              </a:solidFill>
              <a:round/>
              <a:headEnd/>
              <a:tailEnd/>
            </a:ln>
          </p:spPr>
          <p:txBody>
            <a:bodyPr/>
            <a:lstStyle/>
            <a:p>
              <a:endParaRPr lang="de-DE"/>
            </a:p>
          </p:txBody>
        </p:sp>
        <p:sp>
          <p:nvSpPr>
            <p:cNvPr id="84007" name="Line 36"/>
            <p:cNvSpPr>
              <a:spLocks noChangeShapeType="1"/>
            </p:cNvSpPr>
            <p:nvPr/>
          </p:nvSpPr>
          <p:spPr bwMode="auto">
            <a:xfrm flipV="1">
              <a:off x="5795963" y="2901950"/>
              <a:ext cx="1587" cy="57150"/>
            </a:xfrm>
            <a:prstGeom prst="line">
              <a:avLst/>
            </a:prstGeom>
            <a:noFill/>
            <a:ln w="4763">
              <a:solidFill>
                <a:srgbClr val="000000"/>
              </a:solidFill>
              <a:round/>
              <a:headEnd/>
              <a:tailEnd/>
            </a:ln>
          </p:spPr>
          <p:txBody>
            <a:bodyPr/>
            <a:lstStyle/>
            <a:p>
              <a:endParaRPr lang="de-DE"/>
            </a:p>
          </p:txBody>
        </p:sp>
        <p:sp>
          <p:nvSpPr>
            <p:cNvPr id="84008" name="Line 37"/>
            <p:cNvSpPr>
              <a:spLocks noChangeShapeType="1"/>
            </p:cNvSpPr>
            <p:nvPr/>
          </p:nvSpPr>
          <p:spPr bwMode="auto">
            <a:xfrm>
              <a:off x="5795963" y="960438"/>
              <a:ext cx="1587" cy="57150"/>
            </a:xfrm>
            <a:prstGeom prst="line">
              <a:avLst/>
            </a:prstGeom>
            <a:noFill/>
            <a:ln w="4763">
              <a:solidFill>
                <a:srgbClr val="000000"/>
              </a:solidFill>
              <a:round/>
              <a:headEnd/>
              <a:tailEnd/>
            </a:ln>
          </p:spPr>
          <p:txBody>
            <a:bodyPr/>
            <a:lstStyle/>
            <a:p>
              <a:endParaRPr lang="de-DE"/>
            </a:p>
          </p:txBody>
        </p:sp>
        <p:sp>
          <p:nvSpPr>
            <p:cNvPr id="84009" name="Line 38"/>
            <p:cNvSpPr>
              <a:spLocks noChangeShapeType="1"/>
            </p:cNvSpPr>
            <p:nvPr/>
          </p:nvSpPr>
          <p:spPr bwMode="auto">
            <a:xfrm flipV="1">
              <a:off x="6272213" y="2901950"/>
              <a:ext cx="1587" cy="57150"/>
            </a:xfrm>
            <a:prstGeom prst="line">
              <a:avLst/>
            </a:prstGeom>
            <a:noFill/>
            <a:ln w="4763">
              <a:solidFill>
                <a:srgbClr val="000000"/>
              </a:solidFill>
              <a:round/>
              <a:headEnd/>
              <a:tailEnd/>
            </a:ln>
          </p:spPr>
          <p:txBody>
            <a:bodyPr/>
            <a:lstStyle/>
            <a:p>
              <a:endParaRPr lang="de-DE"/>
            </a:p>
          </p:txBody>
        </p:sp>
        <p:sp>
          <p:nvSpPr>
            <p:cNvPr id="84010" name="Line 39"/>
            <p:cNvSpPr>
              <a:spLocks noChangeShapeType="1"/>
            </p:cNvSpPr>
            <p:nvPr/>
          </p:nvSpPr>
          <p:spPr bwMode="auto">
            <a:xfrm>
              <a:off x="6272213" y="960438"/>
              <a:ext cx="1587" cy="57150"/>
            </a:xfrm>
            <a:prstGeom prst="line">
              <a:avLst/>
            </a:prstGeom>
            <a:noFill/>
            <a:ln w="4763">
              <a:solidFill>
                <a:srgbClr val="000000"/>
              </a:solidFill>
              <a:round/>
              <a:headEnd/>
              <a:tailEnd/>
            </a:ln>
          </p:spPr>
          <p:txBody>
            <a:bodyPr/>
            <a:lstStyle/>
            <a:p>
              <a:endParaRPr lang="de-DE"/>
            </a:p>
          </p:txBody>
        </p:sp>
        <p:sp>
          <p:nvSpPr>
            <p:cNvPr id="84011" name="Line 40"/>
            <p:cNvSpPr>
              <a:spLocks noChangeShapeType="1"/>
            </p:cNvSpPr>
            <p:nvPr/>
          </p:nvSpPr>
          <p:spPr bwMode="auto">
            <a:xfrm flipV="1">
              <a:off x="6746875" y="2901950"/>
              <a:ext cx="1588" cy="57150"/>
            </a:xfrm>
            <a:prstGeom prst="line">
              <a:avLst/>
            </a:prstGeom>
            <a:noFill/>
            <a:ln w="4763">
              <a:solidFill>
                <a:srgbClr val="000000"/>
              </a:solidFill>
              <a:round/>
              <a:headEnd/>
              <a:tailEnd/>
            </a:ln>
          </p:spPr>
          <p:txBody>
            <a:bodyPr/>
            <a:lstStyle/>
            <a:p>
              <a:endParaRPr lang="de-DE"/>
            </a:p>
          </p:txBody>
        </p:sp>
        <p:sp>
          <p:nvSpPr>
            <p:cNvPr id="84012" name="Line 41"/>
            <p:cNvSpPr>
              <a:spLocks noChangeShapeType="1"/>
            </p:cNvSpPr>
            <p:nvPr/>
          </p:nvSpPr>
          <p:spPr bwMode="auto">
            <a:xfrm>
              <a:off x="6746875" y="960438"/>
              <a:ext cx="1588" cy="57150"/>
            </a:xfrm>
            <a:prstGeom prst="line">
              <a:avLst/>
            </a:prstGeom>
            <a:noFill/>
            <a:ln w="4763">
              <a:solidFill>
                <a:srgbClr val="000000"/>
              </a:solidFill>
              <a:round/>
              <a:headEnd/>
              <a:tailEnd/>
            </a:ln>
          </p:spPr>
          <p:txBody>
            <a:bodyPr/>
            <a:lstStyle/>
            <a:p>
              <a:endParaRPr lang="de-DE"/>
            </a:p>
          </p:txBody>
        </p:sp>
        <p:sp>
          <p:nvSpPr>
            <p:cNvPr id="84013" name="Line 42"/>
            <p:cNvSpPr>
              <a:spLocks noChangeShapeType="1"/>
            </p:cNvSpPr>
            <p:nvPr/>
          </p:nvSpPr>
          <p:spPr bwMode="auto">
            <a:xfrm flipV="1">
              <a:off x="7223125" y="2901950"/>
              <a:ext cx="1588" cy="57150"/>
            </a:xfrm>
            <a:prstGeom prst="line">
              <a:avLst/>
            </a:prstGeom>
            <a:noFill/>
            <a:ln w="4763">
              <a:solidFill>
                <a:srgbClr val="000000"/>
              </a:solidFill>
              <a:round/>
              <a:headEnd/>
              <a:tailEnd/>
            </a:ln>
          </p:spPr>
          <p:txBody>
            <a:bodyPr/>
            <a:lstStyle/>
            <a:p>
              <a:endParaRPr lang="de-DE"/>
            </a:p>
          </p:txBody>
        </p:sp>
        <p:sp>
          <p:nvSpPr>
            <p:cNvPr id="84014" name="Line 43"/>
            <p:cNvSpPr>
              <a:spLocks noChangeShapeType="1"/>
            </p:cNvSpPr>
            <p:nvPr/>
          </p:nvSpPr>
          <p:spPr bwMode="auto">
            <a:xfrm>
              <a:off x="7223125" y="960438"/>
              <a:ext cx="1588" cy="57150"/>
            </a:xfrm>
            <a:prstGeom prst="line">
              <a:avLst/>
            </a:prstGeom>
            <a:noFill/>
            <a:ln w="4763">
              <a:solidFill>
                <a:srgbClr val="000000"/>
              </a:solidFill>
              <a:round/>
              <a:headEnd/>
              <a:tailEnd/>
            </a:ln>
          </p:spPr>
          <p:txBody>
            <a:bodyPr/>
            <a:lstStyle/>
            <a:p>
              <a:endParaRPr lang="de-DE"/>
            </a:p>
          </p:txBody>
        </p:sp>
        <p:sp>
          <p:nvSpPr>
            <p:cNvPr id="84015" name="Line 44"/>
            <p:cNvSpPr>
              <a:spLocks noChangeShapeType="1"/>
            </p:cNvSpPr>
            <p:nvPr/>
          </p:nvSpPr>
          <p:spPr bwMode="auto">
            <a:xfrm flipV="1">
              <a:off x="7697788" y="2901950"/>
              <a:ext cx="1587" cy="57150"/>
            </a:xfrm>
            <a:prstGeom prst="line">
              <a:avLst/>
            </a:prstGeom>
            <a:noFill/>
            <a:ln w="4763">
              <a:solidFill>
                <a:srgbClr val="000000"/>
              </a:solidFill>
              <a:round/>
              <a:headEnd/>
              <a:tailEnd/>
            </a:ln>
          </p:spPr>
          <p:txBody>
            <a:bodyPr/>
            <a:lstStyle/>
            <a:p>
              <a:endParaRPr lang="de-DE"/>
            </a:p>
          </p:txBody>
        </p:sp>
        <p:sp>
          <p:nvSpPr>
            <p:cNvPr id="84016" name="Line 45"/>
            <p:cNvSpPr>
              <a:spLocks noChangeShapeType="1"/>
            </p:cNvSpPr>
            <p:nvPr/>
          </p:nvSpPr>
          <p:spPr bwMode="auto">
            <a:xfrm>
              <a:off x="7697788" y="960438"/>
              <a:ext cx="1587" cy="57150"/>
            </a:xfrm>
            <a:prstGeom prst="line">
              <a:avLst/>
            </a:prstGeom>
            <a:noFill/>
            <a:ln w="4763">
              <a:solidFill>
                <a:srgbClr val="000000"/>
              </a:solidFill>
              <a:round/>
              <a:headEnd/>
              <a:tailEnd/>
            </a:ln>
          </p:spPr>
          <p:txBody>
            <a:bodyPr/>
            <a:lstStyle/>
            <a:p>
              <a:endParaRPr lang="de-DE"/>
            </a:p>
          </p:txBody>
        </p:sp>
        <p:sp>
          <p:nvSpPr>
            <p:cNvPr id="84017" name="Line 46"/>
            <p:cNvSpPr>
              <a:spLocks noChangeShapeType="1"/>
            </p:cNvSpPr>
            <p:nvPr/>
          </p:nvSpPr>
          <p:spPr bwMode="auto">
            <a:xfrm flipV="1">
              <a:off x="8174038" y="2901950"/>
              <a:ext cx="1587" cy="57150"/>
            </a:xfrm>
            <a:prstGeom prst="line">
              <a:avLst/>
            </a:prstGeom>
            <a:noFill/>
            <a:ln w="4763">
              <a:solidFill>
                <a:srgbClr val="000000"/>
              </a:solidFill>
              <a:round/>
              <a:headEnd/>
              <a:tailEnd/>
            </a:ln>
          </p:spPr>
          <p:txBody>
            <a:bodyPr/>
            <a:lstStyle/>
            <a:p>
              <a:endParaRPr lang="de-DE"/>
            </a:p>
          </p:txBody>
        </p:sp>
        <p:sp>
          <p:nvSpPr>
            <p:cNvPr id="84018" name="Line 47"/>
            <p:cNvSpPr>
              <a:spLocks noChangeShapeType="1"/>
            </p:cNvSpPr>
            <p:nvPr/>
          </p:nvSpPr>
          <p:spPr bwMode="auto">
            <a:xfrm>
              <a:off x="8174038" y="960438"/>
              <a:ext cx="1587" cy="57150"/>
            </a:xfrm>
            <a:prstGeom prst="line">
              <a:avLst/>
            </a:prstGeom>
            <a:noFill/>
            <a:ln w="4763">
              <a:solidFill>
                <a:srgbClr val="000000"/>
              </a:solidFill>
              <a:round/>
              <a:headEnd/>
              <a:tailEnd/>
            </a:ln>
          </p:spPr>
          <p:txBody>
            <a:bodyPr/>
            <a:lstStyle/>
            <a:p>
              <a:endParaRPr lang="de-DE"/>
            </a:p>
          </p:txBody>
        </p:sp>
        <p:sp>
          <p:nvSpPr>
            <p:cNvPr id="84019" name="Freeform 48"/>
            <p:cNvSpPr>
              <a:spLocks noEditPoints="1"/>
            </p:cNvSpPr>
            <p:nvPr/>
          </p:nvSpPr>
          <p:spPr bwMode="auto">
            <a:xfrm>
              <a:off x="5292725" y="2987675"/>
              <a:ext cx="60325" cy="98425"/>
            </a:xfrm>
            <a:custGeom>
              <a:avLst/>
              <a:gdLst>
                <a:gd name="T0" fmla="*/ 0 w 75"/>
                <a:gd name="T1" fmla="*/ 2147483647 h 123"/>
                <a:gd name="T2" fmla="*/ 2147483647 w 75"/>
                <a:gd name="T3" fmla="*/ 2147483647 h 123"/>
                <a:gd name="T4" fmla="*/ 2147483647 w 75"/>
                <a:gd name="T5" fmla="*/ 2147483647 h 123"/>
                <a:gd name="T6" fmla="*/ 2147483647 w 75"/>
                <a:gd name="T7" fmla="*/ 2147483647 h 123"/>
                <a:gd name="T8" fmla="*/ 2147483647 w 75"/>
                <a:gd name="T9" fmla="*/ 2147483647 h 123"/>
                <a:gd name="T10" fmla="*/ 2147483647 w 75"/>
                <a:gd name="T11" fmla="*/ 2147483647 h 123"/>
                <a:gd name="T12" fmla="*/ 2147483647 w 75"/>
                <a:gd name="T13" fmla="*/ 2147483647 h 123"/>
                <a:gd name="T14" fmla="*/ 2147483647 w 75"/>
                <a:gd name="T15" fmla="*/ 0 h 123"/>
                <a:gd name="T16" fmla="*/ 2147483647 w 75"/>
                <a:gd name="T17" fmla="*/ 0 h 123"/>
                <a:gd name="T18" fmla="*/ 2147483647 w 75"/>
                <a:gd name="T19" fmla="*/ 2147483647 h 123"/>
                <a:gd name="T20" fmla="*/ 2147483647 w 75"/>
                <a:gd name="T21" fmla="*/ 2147483647 h 123"/>
                <a:gd name="T22" fmla="*/ 2147483647 w 75"/>
                <a:gd name="T23" fmla="*/ 2147483647 h 123"/>
                <a:gd name="T24" fmla="*/ 2147483647 w 75"/>
                <a:gd name="T25" fmla="*/ 2147483647 h 123"/>
                <a:gd name="T26" fmla="*/ 2147483647 w 75"/>
                <a:gd name="T27" fmla="*/ 2147483647 h 123"/>
                <a:gd name="T28" fmla="*/ 2147483647 w 75"/>
                <a:gd name="T29" fmla="*/ 2147483647 h 123"/>
                <a:gd name="T30" fmla="*/ 2147483647 w 75"/>
                <a:gd name="T31" fmla="*/ 2147483647 h 123"/>
                <a:gd name="T32" fmla="*/ 2147483647 w 75"/>
                <a:gd name="T33" fmla="*/ 2147483647 h 123"/>
                <a:gd name="T34" fmla="*/ 2147483647 w 75"/>
                <a:gd name="T35" fmla="*/ 2147483647 h 123"/>
                <a:gd name="T36" fmla="*/ 2147483647 w 75"/>
                <a:gd name="T37" fmla="*/ 2147483647 h 123"/>
                <a:gd name="T38" fmla="*/ 2147483647 w 75"/>
                <a:gd name="T39" fmla="*/ 2147483647 h 123"/>
                <a:gd name="T40" fmla="*/ 2147483647 w 75"/>
                <a:gd name="T41" fmla="*/ 2147483647 h 123"/>
                <a:gd name="T42" fmla="*/ 2147483647 w 75"/>
                <a:gd name="T43" fmla="*/ 2147483647 h 123"/>
                <a:gd name="T44" fmla="*/ 2147483647 w 75"/>
                <a:gd name="T45" fmla="*/ 2147483647 h 123"/>
                <a:gd name="T46" fmla="*/ 2147483647 w 75"/>
                <a:gd name="T47" fmla="*/ 2147483647 h 123"/>
                <a:gd name="T48" fmla="*/ 2147483647 w 75"/>
                <a:gd name="T49" fmla="*/ 2147483647 h 123"/>
                <a:gd name="T50" fmla="*/ 2147483647 w 75"/>
                <a:gd name="T51" fmla="*/ 2147483647 h 123"/>
                <a:gd name="T52" fmla="*/ 0 w 75"/>
                <a:gd name="T53" fmla="*/ 2147483647 h 123"/>
                <a:gd name="T54" fmla="*/ 2147483647 w 75"/>
                <a:gd name="T55" fmla="*/ 2147483647 h 123"/>
                <a:gd name="T56" fmla="*/ 2147483647 w 75"/>
                <a:gd name="T57" fmla="*/ 2147483647 h 123"/>
                <a:gd name="T58" fmla="*/ 2147483647 w 75"/>
                <a:gd name="T59" fmla="*/ 2147483647 h 123"/>
                <a:gd name="T60" fmla="*/ 2147483647 w 75"/>
                <a:gd name="T61" fmla="*/ 2147483647 h 123"/>
                <a:gd name="T62" fmla="*/ 2147483647 w 75"/>
                <a:gd name="T63" fmla="*/ 2147483647 h 123"/>
                <a:gd name="T64" fmla="*/ 2147483647 w 75"/>
                <a:gd name="T65" fmla="*/ 2147483647 h 123"/>
                <a:gd name="T66" fmla="*/ 2147483647 w 75"/>
                <a:gd name="T67" fmla="*/ 2147483647 h 123"/>
                <a:gd name="T68" fmla="*/ 2147483647 w 75"/>
                <a:gd name="T69" fmla="*/ 2147483647 h 123"/>
                <a:gd name="T70" fmla="*/ 2147483647 w 75"/>
                <a:gd name="T71" fmla="*/ 2147483647 h 123"/>
                <a:gd name="T72" fmla="*/ 2147483647 w 75"/>
                <a:gd name="T73" fmla="*/ 2147483647 h 123"/>
                <a:gd name="T74" fmla="*/ 2147483647 w 75"/>
                <a:gd name="T75" fmla="*/ 2147483647 h 123"/>
                <a:gd name="T76" fmla="*/ 2147483647 w 75"/>
                <a:gd name="T77" fmla="*/ 2147483647 h 123"/>
                <a:gd name="T78" fmla="*/ 2147483647 w 75"/>
                <a:gd name="T79" fmla="*/ 2147483647 h 123"/>
                <a:gd name="T80" fmla="*/ 2147483647 w 75"/>
                <a:gd name="T81" fmla="*/ 2147483647 h 123"/>
                <a:gd name="T82" fmla="*/ 2147483647 w 75"/>
                <a:gd name="T83" fmla="*/ 2147483647 h 123"/>
                <a:gd name="T84" fmla="*/ 2147483647 w 75"/>
                <a:gd name="T85" fmla="*/ 2147483647 h 123"/>
                <a:gd name="T86" fmla="*/ 2147483647 w 75"/>
                <a:gd name="T87" fmla="*/ 2147483647 h 123"/>
                <a:gd name="T88" fmla="*/ 2147483647 w 75"/>
                <a:gd name="T89" fmla="*/ 2147483647 h 123"/>
                <a:gd name="T90" fmla="*/ 2147483647 w 75"/>
                <a:gd name="T91" fmla="*/ 2147483647 h 123"/>
                <a:gd name="T92" fmla="*/ 2147483647 w 75"/>
                <a:gd name="T93" fmla="*/ 2147483647 h 123"/>
                <a:gd name="T94" fmla="*/ 2147483647 w 75"/>
                <a:gd name="T95" fmla="*/ 2147483647 h 123"/>
                <a:gd name="T96" fmla="*/ 2147483647 w 75"/>
                <a:gd name="T97" fmla="*/ 2147483647 h 123"/>
                <a:gd name="T98" fmla="*/ 2147483647 w 75"/>
                <a:gd name="T99" fmla="*/ 2147483647 h 123"/>
                <a:gd name="T100" fmla="*/ 2147483647 w 75"/>
                <a:gd name="T101" fmla="*/ 2147483647 h 123"/>
                <a:gd name="T102" fmla="*/ 2147483647 w 75"/>
                <a:gd name="T103" fmla="*/ 2147483647 h 123"/>
                <a:gd name="T104" fmla="*/ 2147483647 w 75"/>
                <a:gd name="T105" fmla="*/ 2147483647 h 123"/>
                <a:gd name="T106" fmla="*/ 2147483647 w 75"/>
                <a:gd name="T107" fmla="*/ 2147483647 h 123"/>
                <a:gd name="T108" fmla="*/ 2147483647 w 75"/>
                <a:gd name="T109" fmla="*/ 2147483647 h 123"/>
                <a:gd name="T110" fmla="*/ 2147483647 w 75"/>
                <a:gd name="T111" fmla="*/ 2147483647 h 1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5"/>
                <a:gd name="T169" fmla="*/ 0 h 123"/>
                <a:gd name="T170" fmla="*/ 75 w 75"/>
                <a:gd name="T171" fmla="*/ 123 h 1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5" h="123">
                  <a:moveTo>
                    <a:pt x="0" y="62"/>
                  </a:moveTo>
                  <a:lnTo>
                    <a:pt x="2" y="44"/>
                  </a:lnTo>
                  <a:lnTo>
                    <a:pt x="6" y="28"/>
                  </a:lnTo>
                  <a:lnTo>
                    <a:pt x="11" y="17"/>
                  </a:lnTo>
                  <a:lnTo>
                    <a:pt x="17" y="10"/>
                  </a:lnTo>
                  <a:lnTo>
                    <a:pt x="23" y="6"/>
                  </a:lnTo>
                  <a:lnTo>
                    <a:pt x="27" y="1"/>
                  </a:lnTo>
                  <a:lnTo>
                    <a:pt x="33" y="0"/>
                  </a:lnTo>
                  <a:lnTo>
                    <a:pt x="39" y="0"/>
                  </a:lnTo>
                  <a:lnTo>
                    <a:pt x="50" y="3"/>
                  </a:lnTo>
                  <a:lnTo>
                    <a:pt x="62" y="13"/>
                  </a:lnTo>
                  <a:lnTo>
                    <a:pt x="69" y="26"/>
                  </a:lnTo>
                  <a:lnTo>
                    <a:pt x="74" y="42"/>
                  </a:lnTo>
                  <a:lnTo>
                    <a:pt x="75" y="60"/>
                  </a:lnTo>
                  <a:lnTo>
                    <a:pt x="74" y="79"/>
                  </a:lnTo>
                  <a:lnTo>
                    <a:pt x="69" y="95"/>
                  </a:lnTo>
                  <a:lnTo>
                    <a:pt x="65" y="104"/>
                  </a:lnTo>
                  <a:lnTo>
                    <a:pt x="61" y="111"/>
                  </a:lnTo>
                  <a:lnTo>
                    <a:pt x="55" y="117"/>
                  </a:lnTo>
                  <a:lnTo>
                    <a:pt x="49" y="120"/>
                  </a:lnTo>
                  <a:lnTo>
                    <a:pt x="43" y="123"/>
                  </a:lnTo>
                  <a:lnTo>
                    <a:pt x="37" y="123"/>
                  </a:lnTo>
                  <a:lnTo>
                    <a:pt x="27" y="122"/>
                  </a:lnTo>
                  <a:lnTo>
                    <a:pt x="18" y="114"/>
                  </a:lnTo>
                  <a:lnTo>
                    <a:pt x="9" y="103"/>
                  </a:lnTo>
                  <a:lnTo>
                    <a:pt x="3" y="85"/>
                  </a:lnTo>
                  <a:lnTo>
                    <a:pt x="0" y="62"/>
                  </a:lnTo>
                  <a:close/>
                  <a:moveTo>
                    <a:pt x="17" y="64"/>
                  </a:moveTo>
                  <a:lnTo>
                    <a:pt x="18" y="86"/>
                  </a:lnTo>
                  <a:lnTo>
                    <a:pt x="23" y="104"/>
                  </a:lnTo>
                  <a:lnTo>
                    <a:pt x="25" y="110"/>
                  </a:lnTo>
                  <a:lnTo>
                    <a:pt x="30" y="114"/>
                  </a:lnTo>
                  <a:lnTo>
                    <a:pt x="33" y="117"/>
                  </a:lnTo>
                  <a:lnTo>
                    <a:pt x="37" y="117"/>
                  </a:lnTo>
                  <a:lnTo>
                    <a:pt x="42" y="116"/>
                  </a:lnTo>
                  <a:lnTo>
                    <a:pt x="47" y="113"/>
                  </a:lnTo>
                  <a:lnTo>
                    <a:pt x="50" y="110"/>
                  </a:lnTo>
                  <a:lnTo>
                    <a:pt x="53" y="106"/>
                  </a:lnTo>
                  <a:lnTo>
                    <a:pt x="55" y="100"/>
                  </a:lnTo>
                  <a:lnTo>
                    <a:pt x="58" y="81"/>
                  </a:lnTo>
                  <a:lnTo>
                    <a:pt x="59" y="56"/>
                  </a:lnTo>
                  <a:lnTo>
                    <a:pt x="58" y="38"/>
                  </a:lnTo>
                  <a:lnTo>
                    <a:pt x="55" y="22"/>
                  </a:lnTo>
                  <a:lnTo>
                    <a:pt x="52" y="16"/>
                  </a:lnTo>
                  <a:lnTo>
                    <a:pt x="49" y="12"/>
                  </a:lnTo>
                  <a:lnTo>
                    <a:pt x="46" y="9"/>
                  </a:lnTo>
                  <a:lnTo>
                    <a:pt x="43" y="6"/>
                  </a:lnTo>
                  <a:lnTo>
                    <a:pt x="39" y="6"/>
                  </a:lnTo>
                  <a:lnTo>
                    <a:pt x="34" y="6"/>
                  </a:lnTo>
                  <a:lnTo>
                    <a:pt x="31" y="7"/>
                  </a:lnTo>
                  <a:lnTo>
                    <a:pt x="28" y="10"/>
                  </a:lnTo>
                  <a:lnTo>
                    <a:pt x="24" y="16"/>
                  </a:lnTo>
                  <a:lnTo>
                    <a:pt x="21" y="23"/>
                  </a:lnTo>
                  <a:lnTo>
                    <a:pt x="20" y="34"/>
                  </a:lnTo>
                  <a:lnTo>
                    <a:pt x="18" y="48"/>
                  </a:lnTo>
                  <a:lnTo>
                    <a:pt x="17" y="64"/>
                  </a:lnTo>
                  <a:close/>
                </a:path>
              </a:pathLst>
            </a:custGeom>
            <a:solidFill>
              <a:srgbClr val="000000"/>
            </a:solidFill>
            <a:ln w="0">
              <a:solidFill>
                <a:srgbClr val="000000"/>
              </a:solidFill>
              <a:round/>
              <a:headEnd/>
              <a:tailEnd/>
            </a:ln>
          </p:spPr>
          <p:txBody>
            <a:bodyPr/>
            <a:lstStyle/>
            <a:p>
              <a:endParaRPr lang="de-DE"/>
            </a:p>
          </p:txBody>
        </p:sp>
        <p:sp>
          <p:nvSpPr>
            <p:cNvPr id="84020" name="Freeform 49"/>
            <p:cNvSpPr>
              <a:spLocks/>
            </p:cNvSpPr>
            <p:nvPr/>
          </p:nvSpPr>
          <p:spPr bwMode="auto">
            <a:xfrm>
              <a:off x="5732463" y="2987675"/>
              <a:ext cx="53975" cy="98425"/>
            </a:xfrm>
            <a:custGeom>
              <a:avLst/>
              <a:gdLst>
                <a:gd name="T0" fmla="*/ 2147483647 w 67"/>
                <a:gd name="T1" fmla="*/ 2147483647 h 123"/>
                <a:gd name="T2" fmla="*/ 2147483647 w 67"/>
                <a:gd name="T3" fmla="*/ 2147483647 h 123"/>
                <a:gd name="T4" fmla="*/ 2147483647 w 67"/>
                <a:gd name="T5" fmla="*/ 0 h 123"/>
                <a:gd name="T6" fmla="*/ 2147483647 w 67"/>
                <a:gd name="T7" fmla="*/ 0 h 123"/>
                <a:gd name="T8" fmla="*/ 2147483647 w 67"/>
                <a:gd name="T9" fmla="*/ 2147483647 h 123"/>
                <a:gd name="T10" fmla="*/ 2147483647 w 67"/>
                <a:gd name="T11" fmla="*/ 2147483647 h 123"/>
                <a:gd name="T12" fmla="*/ 2147483647 w 67"/>
                <a:gd name="T13" fmla="*/ 2147483647 h 123"/>
                <a:gd name="T14" fmla="*/ 2147483647 w 67"/>
                <a:gd name="T15" fmla="*/ 2147483647 h 123"/>
                <a:gd name="T16" fmla="*/ 2147483647 w 67"/>
                <a:gd name="T17" fmla="*/ 2147483647 h 123"/>
                <a:gd name="T18" fmla="*/ 2147483647 w 67"/>
                <a:gd name="T19" fmla="*/ 2147483647 h 123"/>
                <a:gd name="T20" fmla="*/ 2147483647 w 67"/>
                <a:gd name="T21" fmla="*/ 2147483647 h 123"/>
                <a:gd name="T22" fmla="*/ 2147483647 w 67"/>
                <a:gd name="T23" fmla="*/ 2147483647 h 123"/>
                <a:gd name="T24" fmla="*/ 2147483647 w 67"/>
                <a:gd name="T25" fmla="*/ 2147483647 h 123"/>
                <a:gd name="T26" fmla="*/ 2147483647 w 67"/>
                <a:gd name="T27" fmla="*/ 2147483647 h 123"/>
                <a:gd name="T28" fmla="*/ 2147483647 w 67"/>
                <a:gd name="T29" fmla="*/ 2147483647 h 123"/>
                <a:gd name="T30" fmla="*/ 0 w 67"/>
                <a:gd name="T31" fmla="*/ 2147483647 h 123"/>
                <a:gd name="T32" fmla="*/ 2147483647 w 67"/>
                <a:gd name="T33" fmla="*/ 2147483647 h 123"/>
                <a:gd name="T34" fmla="*/ 2147483647 w 67"/>
                <a:gd name="T35" fmla="*/ 2147483647 h 123"/>
                <a:gd name="T36" fmla="*/ 2147483647 w 67"/>
                <a:gd name="T37" fmla="*/ 2147483647 h 123"/>
                <a:gd name="T38" fmla="*/ 2147483647 w 67"/>
                <a:gd name="T39" fmla="*/ 2147483647 h 123"/>
                <a:gd name="T40" fmla="*/ 2147483647 w 67"/>
                <a:gd name="T41" fmla="*/ 2147483647 h 123"/>
                <a:gd name="T42" fmla="*/ 2147483647 w 67"/>
                <a:gd name="T43" fmla="*/ 2147483647 h 123"/>
                <a:gd name="T44" fmla="*/ 2147483647 w 67"/>
                <a:gd name="T45" fmla="*/ 2147483647 h 123"/>
                <a:gd name="T46" fmla="*/ 2147483647 w 67"/>
                <a:gd name="T47" fmla="*/ 2147483647 h 123"/>
                <a:gd name="T48" fmla="*/ 2147483647 w 67"/>
                <a:gd name="T49" fmla="*/ 2147483647 h 123"/>
                <a:gd name="T50" fmla="*/ 2147483647 w 67"/>
                <a:gd name="T51" fmla="*/ 2147483647 h 123"/>
                <a:gd name="T52" fmla="*/ 2147483647 w 67"/>
                <a:gd name="T53" fmla="*/ 2147483647 h 123"/>
                <a:gd name="T54" fmla="*/ 2147483647 w 67"/>
                <a:gd name="T55" fmla="*/ 2147483647 h 123"/>
                <a:gd name="T56" fmla="*/ 2147483647 w 67"/>
                <a:gd name="T57" fmla="*/ 2147483647 h 123"/>
                <a:gd name="T58" fmla="*/ 2147483647 w 67"/>
                <a:gd name="T59" fmla="*/ 2147483647 h 123"/>
                <a:gd name="T60" fmla="*/ 2147483647 w 67"/>
                <a:gd name="T61" fmla="*/ 2147483647 h 123"/>
                <a:gd name="T62" fmla="*/ 2147483647 w 67"/>
                <a:gd name="T63" fmla="*/ 2147483647 h 123"/>
                <a:gd name="T64" fmla="*/ 2147483647 w 67"/>
                <a:gd name="T65" fmla="*/ 2147483647 h 123"/>
                <a:gd name="T66" fmla="*/ 2147483647 w 67"/>
                <a:gd name="T67" fmla="*/ 2147483647 h 123"/>
                <a:gd name="T68" fmla="*/ 2147483647 w 67"/>
                <a:gd name="T69" fmla="*/ 2147483647 h 123"/>
                <a:gd name="T70" fmla="*/ 2147483647 w 67"/>
                <a:gd name="T71" fmla="*/ 2147483647 h 123"/>
                <a:gd name="T72" fmla="*/ 2147483647 w 67"/>
                <a:gd name="T73" fmla="*/ 2147483647 h 1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
                <a:gd name="T112" fmla="*/ 0 h 123"/>
                <a:gd name="T113" fmla="*/ 67 w 67"/>
                <a:gd name="T114" fmla="*/ 123 h 1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 h="123">
                  <a:moveTo>
                    <a:pt x="3" y="23"/>
                  </a:moveTo>
                  <a:lnTo>
                    <a:pt x="6" y="16"/>
                  </a:lnTo>
                  <a:lnTo>
                    <a:pt x="10" y="10"/>
                  </a:lnTo>
                  <a:lnTo>
                    <a:pt x="15" y="6"/>
                  </a:lnTo>
                  <a:lnTo>
                    <a:pt x="21" y="3"/>
                  </a:lnTo>
                  <a:lnTo>
                    <a:pt x="28" y="0"/>
                  </a:lnTo>
                  <a:lnTo>
                    <a:pt x="35" y="0"/>
                  </a:lnTo>
                  <a:lnTo>
                    <a:pt x="41" y="0"/>
                  </a:lnTo>
                  <a:lnTo>
                    <a:pt x="47" y="1"/>
                  </a:lnTo>
                  <a:lnTo>
                    <a:pt x="53" y="4"/>
                  </a:lnTo>
                  <a:lnTo>
                    <a:pt x="57" y="9"/>
                  </a:lnTo>
                  <a:lnTo>
                    <a:pt x="60" y="13"/>
                  </a:lnTo>
                  <a:lnTo>
                    <a:pt x="62" y="19"/>
                  </a:lnTo>
                  <a:lnTo>
                    <a:pt x="63" y="23"/>
                  </a:lnTo>
                  <a:lnTo>
                    <a:pt x="59" y="37"/>
                  </a:lnTo>
                  <a:lnTo>
                    <a:pt x="45" y="51"/>
                  </a:lnTo>
                  <a:lnTo>
                    <a:pt x="53" y="54"/>
                  </a:lnTo>
                  <a:lnTo>
                    <a:pt x="59" y="59"/>
                  </a:lnTo>
                  <a:lnTo>
                    <a:pt x="63" y="63"/>
                  </a:lnTo>
                  <a:lnTo>
                    <a:pt x="66" y="69"/>
                  </a:lnTo>
                  <a:lnTo>
                    <a:pt x="67" y="75"/>
                  </a:lnTo>
                  <a:lnTo>
                    <a:pt x="67" y="82"/>
                  </a:lnTo>
                  <a:lnTo>
                    <a:pt x="66" y="97"/>
                  </a:lnTo>
                  <a:lnTo>
                    <a:pt x="59" y="109"/>
                  </a:lnTo>
                  <a:lnTo>
                    <a:pt x="48" y="117"/>
                  </a:lnTo>
                  <a:lnTo>
                    <a:pt x="37" y="122"/>
                  </a:lnTo>
                  <a:lnTo>
                    <a:pt x="21" y="123"/>
                  </a:lnTo>
                  <a:lnTo>
                    <a:pt x="15" y="123"/>
                  </a:lnTo>
                  <a:lnTo>
                    <a:pt x="9" y="122"/>
                  </a:lnTo>
                  <a:lnTo>
                    <a:pt x="4" y="120"/>
                  </a:lnTo>
                  <a:lnTo>
                    <a:pt x="1" y="117"/>
                  </a:lnTo>
                  <a:lnTo>
                    <a:pt x="0" y="114"/>
                  </a:lnTo>
                  <a:lnTo>
                    <a:pt x="1" y="111"/>
                  </a:lnTo>
                  <a:lnTo>
                    <a:pt x="3" y="110"/>
                  </a:lnTo>
                  <a:lnTo>
                    <a:pt x="4" y="109"/>
                  </a:lnTo>
                  <a:lnTo>
                    <a:pt x="7" y="109"/>
                  </a:lnTo>
                  <a:lnTo>
                    <a:pt x="10" y="109"/>
                  </a:lnTo>
                  <a:lnTo>
                    <a:pt x="12" y="109"/>
                  </a:lnTo>
                  <a:lnTo>
                    <a:pt x="15" y="110"/>
                  </a:lnTo>
                  <a:lnTo>
                    <a:pt x="19" y="111"/>
                  </a:lnTo>
                  <a:lnTo>
                    <a:pt x="23" y="114"/>
                  </a:lnTo>
                  <a:lnTo>
                    <a:pt x="26" y="114"/>
                  </a:lnTo>
                  <a:lnTo>
                    <a:pt x="29" y="116"/>
                  </a:lnTo>
                  <a:lnTo>
                    <a:pt x="32" y="116"/>
                  </a:lnTo>
                  <a:lnTo>
                    <a:pt x="38" y="114"/>
                  </a:lnTo>
                  <a:lnTo>
                    <a:pt x="44" y="113"/>
                  </a:lnTo>
                  <a:lnTo>
                    <a:pt x="48" y="109"/>
                  </a:lnTo>
                  <a:lnTo>
                    <a:pt x="51" y="104"/>
                  </a:lnTo>
                  <a:lnTo>
                    <a:pt x="54" y="98"/>
                  </a:lnTo>
                  <a:lnTo>
                    <a:pt x="54" y="92"/>
                  </a:lnTo>
                  <a:lnTo>
                    <a:pt x="54" y="85"/>
                  </a:lnTo>
                  <a:lnTo>
                    <a:pt x="51" y="78"/>
                  </a:lnTo>
                  <a:lnTo>
                    <a:pt x="50" y="73"/>
                  </a:lnTo>
                  <a:lnTo>
                    <a:pt x="47" y="70"/>
                  </a:lnTo>
                  <a:lnTo>
                    <a:pt x="43" y="67"/>
                  </a:lnTo>
                  <a:lnTo>
                    <a:pt x="37" y="64"/>
                  </a:lnTo>
                  <a:lnTo>
                    <a:pt x="31" y="62"/>
                  </a:lnTo>
                  <a:lnTo>
                    <a:pt x="23" y="62"/>
                  </a:lnTo>
                  <a:lnTo>
                    <a:pt x="21" y="62"/>
                  </a:lnTo>
                  <a:lnTo>
                    <a:pt x="21" y="60"/>
                  </a:lnTo>
                  <a:lnTo>
                    <a:pt x="28" y="57"/>
                  </a:lnTo>
                  <a:lnTo>
                    <a:pt x="35" y="54"/>
                  </a:lnTo>
                  <a:lnTo>
                    <a:pt x="41" y="50"/>
                  </a:lnTo>
                  <a:lnTo>
                    <a:pt x="45" y="44"/>
                  </a:lnTo>
                  <a:lnTo>
                    <a:pt x="48" y="38"/>
                  </a:lnTo>
                  <a:lnTo>
                    <a:pt x="50" y="31"/>
                  </a:lnTo>
                  <a:lnTo>
                    <a:pt x="48" y="25"/>
                  </a:lnTo>
                  <a:lnTo>
                    <a:pt x="47" y="20"/>
                  </a:lnTo>
                  <a:lnTo>
                    <a:pt x="44" y="16"/>
                  </a:lnTo>
                  <a:lnTo>
                    <a:pt x="40" y="13"/>
                  </a:lnTo>
                  <a:lnTo>
                    <a:pt x="34" y="12"/>
                  </a:lnTo>
                  <a:lnTo>
                    <a:pt x="29" y="10"/>
                  </a:lnTo>
                  <a:lnTo>
                    <a:pt x="16" y="15"/>
                  </a:lnTo>
                  <a:lnTo>
                    <a:pt x="6" y="25"/>
                  </a:lnTo>
                  <a:lnTo>
                    <a:pt x="3" y="23"/>
                  </a:lnTo>
                  <a:close/>
                </a:path>
              </a:pathLst>
            </a:custGeom>
            <a:solidFill>
              <a:srgbClr val="000000"/>
            </a:solidFill>
            <a:ln w="0">
              <a:solidFill>
                <a:srgbClr val="000000"/>
              </a:solidFill>
              <a:round/>
              <a:headEnd/>
              <a:tailEnd/>
            </a:ln>
          </p:spPr>
          <p:txBody>
            <a:bodyPr/>
            <a:lstStyle/>
            <a:p>
              <a:endParaRPr lang="de-DE"/>
            </a:p>
          </p:txBody>
        </p:sp>
        <p:sp>
          <p:nvSpPr>
            <p:cNvPr id="84021" name="Freeform 50"/>
            <p:cNvSpPr>
              <a:spLocks noEditPoints="1"/>
            </p:cNvSpPr>
            <p:nvPr/>
          </p:nvSpPr>
          <p:spPr bwMode="auto">
            <a:xfrm>
              <a:off x="5803900" y="2987675"/>
              <a:ext cx="60325" cy="98425"/>
            </a:xfrm>
            <a:custGeom>
              <a:avLst/>
              <a:gdLst>
                <a:gd name="T0" fmla="*/ 0 w 75"/>
                <a:gd name="T1" fmla="*/ 2147483647 h 123"/>
                <a:gd name="T2" fmla="*/ 2147483647 w 75"/>
                <a:gd name="T3" fmla="*/ 2147483647 h 123"/>
                <a:gd name="T4" fmla="*/ 2147483647 w 75"/>
                <a:gd name="T5" fmla="*/ 2147483647 h 123"/>
                <a:gd name="T6" fmla="*/ 2147483647 w 75"/>
                <a:gd name="T7" fmla="*/ 2147483647 h 123"/>
                <a:gd name="T8" fmla="*/ 2147483647 w 75"/>
                <a:gd name="T9" fmla="*/ 2147483647 h 123"/>
                <a:gd name="T10" fmla="*/ 2147483647 w 75"/>
                <a:gd name="T11" fmla="*/ 2147483647 h 123"/>
                <a:gd name="T12" fmla="*/ 2147483647 w 75"/>
                <a:gd name="T13" fmla="*/ 2147483647 h 123"/>
                <a:gd name="T14" fmla="*/ 2147483647 w 75"/>
                <a:gd name="T15" fmla="*/ 0 h 123"/>
                <a:gd name="T16" fmla="*/ 2147483647 w 75"/>
                <a:gd name="T17" fmla="*/ 0 h 123"/>
                <a:gd name="T18" fmla="*/ 2147483647 w 75"/>
                <a:gd name="T19" fmla="*/ 2147483647 h 123"/>
                <a:gd name="T20" fmla="*/ 2147483647 w 75"/>
                <a:gd name="T21" fmla="*/ 2147483647 h 123"/>
                <a:gd name="T22" fmla="*/ 2147483647 w 75"/>
                <a:gd name="T23" fmla="*/ 2147483647 h 123"/>
                <a:gd name="T24" fmla="*/ 2147483647 w 75"/>
                <a:gd name="T25" fmla="*/ 2147483647 h 123"/>
                <a:gd name="T26" fmla="*/ 2147483647 w 75"/>
                <a:gd name="T27" fmla="*/ 2147483647 h 123"/>
                <a:gd name="T28" fmla="*/ 2147483647 w 75"/>
                <a:gd name="T29" fmla="*/ 2147483647 h 123"/>
                <a:gd name="T30" fmla="*/ 2147483647 w 75"/>
                <a:gd name="T31" fmla="*/ 2147483647 h 123"/>
                <a:gd name="T32" fmla="*/ 2147483647 w 75"/>
                <a:gd name="T33" fmla="*/ 2147483647 h 123"/>
                <a:gd name="T34" fmla="*/ 2147483647 w 75"/>
                <a:gd name="T35" fmla="*/ 2147483647 h 123"/>
                <a:gd name="T36" fmla="*/ 2147483647 w 75"/>
                <a:gd name="T37" fmla="*/ 2147483647 h 123"/>
                <a:gd name="T38" fmla="*/ 2147483647 w 75"/>
                <a:gd name="T39" fmla="*/ 2147483647 h 123"/>
                <a:gd name="T40" fmla="*/ 2147483647 w 75"/>
                <a:gd name="T41" fmla="*/ 2147483647 h 123"/>
                <a:gd name="T42" fmla="*/ 2147483647 w 75"/>
                <a:gd name="T43" fmla="*/ 2147483647 h 123"/>
                <a:gd name="T44" fmla="*/ 2147483647 w 75"/>
                <a:gd name="T45" fmla="*/ 2147483647 h 123"/>
                <a:gd name="T46" fmla="*/ 2147483647 w 75"/>
                <a:gd name="T47" fmla="*/ 2147483647 h 123"/>
                <a:gd name="T48" fmla="*/ 2147483647 w 75"/>
                <a:gd name="T49" fmla="*/ 2147483647 h 123"/>
                <a:gd name="T50" fmla="*/ 2147483647 w 75"/>
                <a:gd name="T51" fmla="*/ 2147483647 h 123"/>
                <a:gd name="T52" fmla="*/ 0 w 75"/>
                <a:gd name="T53" fmla="*/ 2147483647 h 123"/>
                <a:gd name="T54" fmla="*/ 2147483647 w 75"/>
                <a:gd name="T55" fmla="*/ 2147483647 h 123"/>
                <a:gd name="T56" fmla="*/ 2147483647 w 75"/>
                <a:gd name="T57" fmla="*/ 2147483647 h 123"/>
                <a:gd name="T58" fmla="*/ 2147483647 w 75"/>
                <a:gd name="T59" fmla="*/ 2147483647 h 123"/>
                <a:gd name="T60" fmla="*/ 2147483647 w 75"/>
                <a:gd name="T61" fmla="*/ 2147483647 h 123"/>
                <a:gd name="T62" fmla="*/ 2147483647 w 75"/>
                <a:gd name="T63" fmla="*/ 2147483647 h 123"/>
                <a:gd name="T64" fmla="*/ 2147483647 w 75"/>
                <a:gd name="T65" fmla="*/ 2147483647 h 123"/>
                <a:gd name="T66" fmla="*/ 2147483647 w 75"/>
                <a:gd name="T67" fmla="*/ 2147483647 h 123"/>
                <a:gd name="T68" fmla="*/ 2147483647 w 75"/>
                <a:gd name="T69" fmla="*/ 2147483647 h 123"/>
                <a:gd name="T70" fmla="*/ 2147483647 w 75"/>
                <a:gd name="T71" fmla="*/ 2147483647 h 123"/>
                <a:gd name="T72" fmla="*/ 2147483647 w 75"/>
                <a:gd name="T73" fmla="*/ 2147483647 h 123"/>
                <a:gd name="T74" fmla="*/ 2147483647 w 75"/>
                <a:gd name="T75" fmla="*/ 2147483647 h 123"/>
                <a:gd name="T76" fmla="*/ 2147483647 w 75"/>
                <a:gd name="T77" fmla="*/ 2147483647 h 123"/>
                <a:gd name="T78" fmla="*/ 2147483647 w 75"/>
                <a:gd name="T79" fmla="*/ 2147483647 h 123"/>
                <a:gd name="T80" fmla="*/ 2147483647 w 75"/>
                <a:gd name="T81" fmla="*/ 2147483647 h 123"/>
                <a:gd name="T82" fmla="*/ 2147483647 w 75"/>
                <a:gd name="T83" fmla="*/ 2147483647 h 123"/>
                <a:gd name="T84" fmla="*/ 2147483647 w 75"/>
                <a:gd name="T85" fmla="*/ 2147483647 h 123"/>
                <a:gd name="T86" fmla="*/ 2147483647 w 75"/>
                <a:gd name="T87" fmla="*/ 2147483647 h 123"/>
                <a:gd name="T88" fmla="*/ 2147483647 w 75"/>
                <a:gd name="T89" fmla="*/ 2147483647 h 123"/>
                <a:gd name="T90" fmla="*/ 2147483647 w 75"/>
                <a:gd name="T91" fmla="*/ 2147483647 h 123"/>
                <a:gd name="T92" fmla="*/ 2147483647 w 75"/>
                <a:gd name="T93" fmla="*/ 2147483647 h 123"/>
                <a:gd name="T94" fmla="*/ 2147483647 w 75"/>
                <a:gd name="T95" fmla="*/ 2147483647 h 123"/>
                <a:gd name="T96" fmla="*/ 2147483647 w 75"/>
                <a:gd name="T97" fmla="*/ 2147483647 h 123"/>
                <a:gd name="T98" fmla="*/ 2147483647 w 75"/>
                <a:gd name="T99" fmla="*/ 2147483647 h 123"/>
                <a:gd name="T100" fmla="*/ 2147483647 w 75"/>
                <a:gd name="T101" fmla="*/ 2147483647 h 123"/>
                <a:gd name="T102" fmla="*/ 2147483647 w 75"/>
                <a:gd name="T103" fmla="*/ 2147483647 h 123"/>
                <a:gd name="T104" fmla="*/ 2147483647 w 75"/>
                <a:gd name="T105" fmla="*/ 2147483647 h 123"/>
                <a:gd name="T106" fmla="*/ 2147483647 w 75"/>
                <a:gd name="T107" fmla="*/ 2147483647 h 123"/>
                <a:gd name="T108" fmla="*/ 2147483647 w 75"/>
                <a:gd name="T109" fmla="*/ 2147483647 h 123"/>
                <a:gd name="T110" fmla="*/ 2147483647 w 75"/>
                <a:gd name="T111" fmla="*/ 2147483647 h 1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5"/>
                <a:gd name="T169" fmla="*/ 0 h 123"/>
                <a:gd name="T170" fmla="*/ 75 w 75"/>
                <a:gd name="T171" fmla="*/ 123 h 1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5" h="123">
                  <a:moveTo>
                    <a:pt x="0" y="62"/>
                  </a:moveTo>
                  <a:lnTo>
                    <a:pt x="1" y="44"/>
                  </a:lnTo>
                  <a:lnTo>
                    <a:pt x="6" y="28"/>
                  </a:lnTo>
                  <a:lnTo>
                    <a:pt x="10" y="17"/>
                  </a:lnTo>
                  <a:lnTo>
                    <a:pt x="15" y="10"/>
                  </a:lnTo>
                  <a:lnTo>
                    <a:pt x="22" y="6"/>
                  </a:lnTo>
                  <a:lnTo>
                    <a:pt x="26" y="1"/>
                  </a:lnTo>
                  <a:lnTo>
                    <a:pt x="32" y="0"/>
                  </a:lnTo>
                  <a:lnTo>
                    <a:pt x="37" y="0"/>
                  </a:lnTo>
                  <a:lnTo>
                    <a:pt x="50" y="3"/>
                  </a:lnTo>
                  <a:lnTo>
                    <a:pt x="62" y="13"/>
                  </a:lnTo>
                  <a:lnTo>
                    <a:pt x="69" y="26"/>
                  </a:lnTo>
                  <a:lnTo>
                    <a:pt x="73" y="42"/>
                  </a:lnTo>
                  <a:lnTo>
                    <a:pt x="75" y="60"/>
                  </a:lnTo>
                  <a:lnTo>
                    <a:pt x="73" y="79"/>
                  </a:lnTo>
                  <a:lnTo>
                    <a:pt x="69" y="95"/>
                  </a:lnTo>
                  <a:lnTo>
                    <a:pt x="65" y="104"/>
                  </a:lnTo>
                  <a:lnTo>
                    <a:pt x="60" y="111"/>
                  </a:lnTo>
                  <a:lnTo>
                    <a:pt x="54" y="117"/>
                  </a:lnTo>
                  <a:lnTo>
                    <a:pt x="48" y="120"/>
                  </a:lnTo>
                  <a:lnTo>
                    <a:pt x="43" y="123"/>
                  </a:lnTo>
                  <a:lnTo>
                    <a:pt x="37" y="123"/>
                  </a:lnTo>
                  <a:lnTo>
                    <a:pt x="26" y="122"/>
                  </a:lnTo>
                  <a:lnTo>
                    <a:pt x="18" y="114"/>
                  </a:lnTo>
                  <a:lnTo>
                    <a:pt x="9" y="103"/>
                  </a:lnTo>
                  <a:lnTo>
                    <a:pt x="1" y="85"/>
                  </a:lnTo>
                  <a:lnTo>
                    <a:pt x="0" y="62"/>
                  </a:lnTo>
                  <a:close/>
                  <a:moveTo>
                    <a:pt x="16" y="64"/>
                  </a:moveTo>
                  <a:lnTo>
                    <a:pt x="18" y="86"/>
                  </a:lnTo>
                  <a:lnTo>
                    <a:pt x="22" y="104"/>
                  </a:lnTo>
                  <a:lnTo>
                    <a:pt x="25" y="110"/>
                  </a:lnTo>
                  <a:lnTo>
                    <a:pt x="28" y="114"/>
                  </a:lnTo>
                  <a:lnTo>
                    <a:pt x="32" y="117"/>
                  </a:lnTo>
                  <a:lnTo>
                    <a:pt x="37" y="117"/>
                  </a:lnTo>
                  <a:lnTo>
                    <a:pt x="41" y="116"/>
                  </a:lnTo>
                  <a:lnTo>
                    <a:pt x="47" y="113"/>
                  </a:lnTo>
                  <a:lnTo>
                    <a:pt x="50" y="110"/>
                  </a:lnTo>
                  <a:lnTo>
                    <a:pt x="51" y="106"/>
                  </a:lnTo>
                  <a:lnTo>
                    <a:pt x="54" y="100"/>
                  </a:lnTo>
                  <a:lnTo>
                    <a:pt x="57" y="81"/>
                  </a:lnTo>
                  <a:lnTo>
                    <a:pt x="57" y="56"/>
                  </a:lnTo>
                  <a:lnTo>
                    <a:pt x="57" y="38"/>
                  </a:lnTo>
                  <a:lnTo>
                    <a:pt x="54" y="22"/>
                  </a:lnTo>
                  <a:lnTo>
                    <a:pt x="51" y="16"/>
                  </a:lnTo>
                  <a:lnTo>
                    <a:pt x="48" y="12"/>
                  </a:lnTo>
                  <a:lnTo>
                    <a:pt x="45" y="9"/>
                  </a:lnTo>
                  <a:lnTo>
                    <a:pt x="43" y="6"/>
                  </a:lnTo>
                  <a:lnTo>
                    <a:pt x="37" y="6"/>
                  </a:lnTo>
                  <a:lnTo>
                    <a:pt x="34" y="6"/>
                  </a:lnTo>
                  <a:lnTo>
                    <a:pt x="31" y="7"/>
                  </a:lnTo>
                  <a:lnTo>
                    <a:pt x="26" y="10"/>
                  </a:lnTo>
                  <a:lnTo>
                    <a:pt x="23" y="16"/>
                  </a:lnTo>
                  <a:lnTo>
                    <a:pt x="21" y="23"/>
                  </a:lnTo>
                  <a:lnTo>
                    <a:pt x="19" y="34"/>
                  </a:lnTo>
                  <a:lnTo>
                    <a:pt x="18" y="48"/>
                  </a:lnTo>
                  <a:lnTo>
                    <a:pt x="16" y="64"/>
                  </a:lnTo>
                  <a:close/>
                </a:path>
              </a:pathLst>
            </a:custGeom>
            <a:solidFill>
              <a:srgbClr val="000000"/>
            </a:solidFill>
            <a:ln w="0">
              <a:solidFill>
                <a:srgbClr val="000000"/>
              </a:solidFill>
              <a:round/>
              <a:headEnd/>
              <a:tailEnd/>
            </a:ln>
          </p:spPr>
          <p:txBody>
            <a:bodyPr/>
            <a:lstStyle/>
            <a:p>
              <a:endParaRPr lang="de-DE"/>
            </a:p>
          </p:txBody>
        </p:sp>
        <p:sp>
          <p:nvSpPr>
            <p:cNvPr id="84022" name="Freeform 51"/>
            <p:cNvSpPr>
              <a:spLocks noEditPoints="1"/>
            </p:cNvSpPr>
            <p:nvPr/>
          </p:nvSpPr>
          <p:spPr bwMode="auto">
            <a:xfrm>
              <a:off x="6207125" y="2987675"/>
              <a:ext cx="60325" cy="98425"/>
            </a:xfrm>
            <a:custGeom>
              <a:avLst/>
              <a:gdLst>
                <a:gd name="T0" fmla="*/ 2147483647 w 75"/>
                <a:gd name="T1" fmla="*/ 2147483647 h 123"/>
                <a:gd name="T2" fmla="*/ 2147483647 w 75"/>
                <a:gd name="T3" fmla="*/ 2147483647 h 123"/>
                <a:gd name="T4" fmla="*/ 2147483647 w 75"/>
                <a:gd name="T5" fmla="*/ 2147483647 h 123"/>
                <a:gd name="T6" fmla="*/ 2147483647 w 75"/>
                <a:gd name="T7" fmla="*/ 2147483647 h 123"/>
                <a:gd name="T8" fmla="*/ 2147483647 w 75"/>
                <a:gd name="T9" fmla="*/ 2147483647 h 123"/>
                <a:gd name="T10" fmla="*/ 2147483647 w 75"/>
                <a:gd name="T11" fmla="*/ 2147483647 h 123"/>
                <a:gd name="T12" fmla="*/ 2147483647 w 75"/>
                <a:gd name="T13" fmla="*/ 2147483647 h 123"/>
                <a:gd name="T14" fmla="*/ 2147483647 w 75"/>
                <a:gd name="T15" fmla="*/ 2147483647 h 123"/>
                <a:gd name="T16" fmla="*/ 2147483647 w 75"/>
                <a:gd name="T17" fmla="*/ 2147483647 h 123"/>
                <a:gd name="T18" fmla="*/ 2147483647 w 75"/>
                <a:gd name="T19" fmla="*/ 2147483647 h 123"/>
                <a:gd name="T20" fmla="*/ 2147483647 w 75"/>
                <a:gd name="T21" fmla="*/ 2147483647 h 123"/>
                <a:gd name="T22" fmla="*/ 2147483647 w 75"/>
                <a:gd name="T23" fmla="*/ 2147483647 h 123"/>
                <a:gd name="T24" fmla="*/ 2147483647 w 75"/>
                <a:gd name="T25" fmla="*/ 2147483647 h 123"/>
                <a:gd name="T26" fmla="*/ 0 w 75"/>
                <a:gd name="T27" fmla="*/ 2147483647 h 123"/>
                <a:gd name="T28" fmla="*/ 2147483647 w 75"/>
                <a:gd name="T29" fmla="*/ 2147483647 h 123"/>
                <a:gd name="T30" fmla="*/ 2147483647 w 75"/>
                <a:gd name="T31" fmla="*/ 2147483647 h 123"/>
                <a:gd name="T32" fmla="*/ 2147483647 w 75"/>
                <a:gd name="T33" fmla="*/ 2147483647 h 123"/>
                <a:gd name="T34" fmla="*/ 2147483647 w 75"/>
                <a:gd name="T35" fmla="*/ 0 h 123"/>
                <a:gd name="T36" fmla="*/ 2147483647 w 75"/>
                <a:gd name="T37" fmla="*/ 0 h 123"/>
                <a:gd name="T38" fmla="*/ 2147483647 w 75"/>
                <a:gd name="T39" fmla="*/ 2147483647 h 123"/>
                <a:gd name="T40" fmla="*/ 2147483647 w 75"/>
                <a:gd name="T41" fmla="*/ 2147483647 h 123"/>
                <a:gd name="T42" fmla="*/ 2147483647 w 75"/>
                <a:gd name="T43" fmla="*/ 2147483647 h 123"/>
                <a:gd name="T44" fmla="*/ 2147483647 w 75"/>
                <a:gd name="T45" fmla="*/ 2147483647 h 123"/>
                <a:gd name="T46" fmla="*/ 2147483647 w 75"/>
                <a:gd name="T47" fmla="*/ 2147483647 h 123"/>
                <a:gd name="T48" fmla="*/ 2147483647 w 75"/>
                <a:gd name="T49" fmla="*/ 2147483647 h 123"/>
                <a:gd name="T50" fmla="*/ 2147483647 w 75"/>
                <a:gd name="T51" fmla="*/ 2147483647 h 123"/>
                <a:gd name="T52" fmla="*/ 2147483647 w 75"/>
                <a:gd name="T53" fmla="*/ 2147483647 h 123"/>
                <a:gd name="T54" fmla="*/ 2147483647 w 75"/>
                <a:gd name="T55" fmla="*/ 2147483647 h 123"/>
                <a:gd name="T56" fmla="*/ 2147483647 w 75"/>
                <a:gd name="T57" fmla="*/ 2147483647 h 123"/>
                <a:gd name="T58" fmla="*/ 2147483647 w 75"/>
                <a:gd name="T59" fmla="*/ 2147483647 h 123"/>
                <a:gd name="T60" fmla="*/ 2147483647 w 75"/>
                <a:gd name="T61" fmla="*/ 2147483647 h 123"/>
                <a:gd name="T62" fmla="*/ 2147483647 w 75"/>
                <a:gd name="T63" fmla="*/ 2147483647 h 123"/>
                <a:gd name="T64" fmla="*/ 2147483647 w 75"/>
                <a:gd name="T65" fmla="*/ 2147483647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23"/>
                <a:gd name="T101" fmla="*/ 75 w 75"/>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23">
                  <a:moveTo>
                    <a:pt x="73" y="0"/>
                  </a:moveTo>
                  <a:lnTo>
                    <a:pt x="73" y="3"/>
                  </a:lnTo>
                  <a:lnTo>
                    <a:pt x="66" y="4"/>
                  </a:lnTo>
                  <a:lnTo>
                    <a:pt x="60" y="6"/>
                  </a:lnTo>
                  <a:lnTo>
                    <a:pt x="54" y="7"/>
                  </a:lnTo>
                  <a:lnTo>
                    <a:pt x="47" y="12"/>
                  </a:lnTo>
                  <a:lnTo>
                    <a:pt x="40" y="19"/>
                  </a:lnTo>
                  <a:lnTo>
                    <a:pt x="34" y="26"/>
                  </a:lnTo>
                  <a:lnTo>
                    <a:pt x="28" y="34"/>
                  </a:lnTo>
                  <a:lnTo>
                    <a:pt x="23" y="44"/>
                  </a:lnTo>
                  <a:lnTo>
                    <a:pt x="20" y="54"/>
                  </a:lnTo>
                  <a:lnTo>
                    <a:pt x="34" y="48"/>
                  </a:lnTo>
                  <a:lnTo>
                    <a:pt x="45" y="47"/>
                  </a:lnTo>
                  <a:lnTo>
                    <a:pt x="53" y="47"/>
                  </a:lnTo>
                  <a:lnTo>
                    <a:pt x="60" y="51"/>
                  </a:lnTo>
                  <a:lnTo>
                    <a:pt x="66" y="56"/>
                  </a:lnTo>
                  <a:lnTo>
                    <a:pt x="73" y="67"/>
                  </a:lnTo>
                  <a:lnTo>
                    <a:pt x="75" y="81"/>
                  </a:lnTo>
                  <a:lnTo>
                    <a:pt x="73" y="95"/>
                  </a:lnTo>
                  <a:lnTo>
                    <a:pt x="66" y="109"/>
                  </a:lnTo>
                  <a:lnTo>
                    <a:pt x="54" y="120"/>
                  </a:lnTo>
                  <a:lnTo>
                    <a:pt x="38" y="123"/>
                  </a:lnTo>
                  <a:lnTo>
                    <a:pt x="29" y="122"/>
                  </a:lnTo>
                  <a:lnTo>
                    <a:pt x="23" y="120"/>
                  </a:lnTo>
                  <a:lnTo>
                    <a:pt x="18" y="116"/>
                  </a:lnTo>
                  <a:lnTo>
                    <a:pt x="7" y="104"/>
                  </a:lnTo>
                  <a:lnTo>
                    <a:pt x="3" y="89"/>
                  </a:lnTo>
                  <a:lnTo>
                    <a:pt x="0" y="75"/>
                  </a:lnTo>
                  <a:lnTo>
                    <a:pt x="1" y="59"/>
                  </a:lnTo>
                  <a:lnTo>
                    <a:pt x="7" y="44"/>
                  </a:lnTo>
                  <a:lnTo>
                    <a:pt x="15" y="31"/>
                  </a:lnTo>
                  <a:lnTo>
                    <a:pt x="25" y="19"/>
                  </a:lnTo>
                  <a:lnTo>
                    <a:pt x="32" y="12"/>
                  </a:lnTo>
                  <a:lnTo>
                    <a:pt x="41" y="7"/>
                  </a:lnTo>
                  <a:lnTo>
                    <a:pt x="48" y="3"/>
                  </a:lnTo>
                  <a:lnTo>
                    <a:pt x="59" y="0"/>
                  </a:lnTo>
                  <a:lnTo>
                    <a:pt x="69" y="0"/>
                  </a:lnTo>
                  <a:lnTo>
                    <a:pt x="73" y="0"/>
                  </a:lnTo>
                  <a:close/>
                  <a:moveTo>
                    <a:pt x="19" y="62"/>
                  </a:moveTo>
                  <a:lnTo>
                    <a:pt x="18" y="69"/>
                  </a:lnTo>
                  <a:lnTo>
                    <a:pt x="18" y="75"/>
                  </a:lnTo>
                  <a:lnTo>
                    <a:pt x="18" y="81"/>
                  </a:lnTo>
                  <a:lnTo>
                    <a:pt x="18" y="89"/>
                  </a:lnTo>
                  <a:lnTo>
                    <a:pt x="20" y="98"/>
                  </a:lnTo>
                  <a:lnTo>
                    <a:pt x="22" y="104"/>
                  </a:lnTo>
                  <a:lnTo>
                    <a:pt x="25" y="110"/>
                  </a:lnTo>
                  <a:lnTo>
                    <a:pt x="29" y="113"/>
                  </a:lnTo>
                  <a:lnTo>
                    <a:pt x="32" y="116"/>
                  </a:lnTo>
                  <a:lnTo>
                    <a:pt x="35" y="117"/>
                  </a:lnTo>
                  <a:lnTo>
                    <a:pt x="40" y="117"/>
                  </a:lnTo>
                  <a:lnTo>
                    <a:pt x="44" y="117"/>
                  </a:lnTo>
                  <a:lnTo>
                    <a:pt x="48" y="114"/>
                  </a:lnTo>
                  <a:lnTo>
                    <a:pt x="53" y="110"/>
                  </a:lnTo>
                  <a:lnTo>
                    <a:pt x="56" y="106"/>
                  </a:lnTo>
                  <a:lnTo>
                    <a:pt x="57" y="98"/>
                  </a:lnTo>
                  <a:lnTo>
                    <a:pt x="59" y="91"/>
                  </a:lnTo>
                  <a:lnTo>
                    <a:pt x="57" y="76"/>
                  </a:lnTo>
                  <a:lnTo>
                    <a:pt x="53" y="64"/>
                  </a:lnTo>
                  <a:lnTo>
                    <a:pt x="50" y="60"/>
                  </a:lnTo>
                  <a:lnTo>
                    <a:pt x="45" y="57"/>
                  </a:lnTo>
                  <a:lnTo>
                    <a:pt x="41" y="54"/>
                  </a:lnTo>
                  <a:lnTo>
                    <a:pt x="37" y="54"/>
                  </a:lnTo>
                  <a:lnTo>
                    <a:pt x="34" y="54"/>
                  </a:lnTo>
                  <a:lnTo>
                    <a:pt x="29" y="56"/>
                  </a:lnTo>
                  <a:lnTo>
                    <a:pt x="26" y="57"/>
                  </a:lnTo>
                  <a:lnTo>
                    <a:pt x="23" y="59"/>
                  </a:lnTo>
                  <a:lnTo>
                    <a:pt x="19" y="62"/>
                  </a:lnTo>
                  <a:close/>
                </a:path>
              </a:pathLst>
            </a:custGeom>
            <a:solidFill>
              <a:srgbClr val="000000"/>
            </a:solidFill>
            <a:ln w="0">
              <a:solidFill>
                <a:srgbClr val="000000"/>
              </a:solidFill>
              <a:round/>
              <a:headEnd/>
              <a:tailEnd/>
            </a:ln>
          </p:spPr>
          <p:txBody>
            <a:bodyPr/>
            <a:lstStyle/>
            <a:p>
              <a:endParaRPr lang="de-DE"/>
            </a:p>
          </p:txBody>
        </p:sp>
        <p:sp>
          <p:nvSpPr>
            <p:cNvPr id="84023" name="Freeform 52"/>
            <p:cNvSpPr>
              <a:spLocks noEditPoints="1"/>
            </p:cNvSpPr>
            <p:nvPr/>
          </p:nvSpPr>
          <p:spPr bwMode="auto">
            <a:xfrm>
              <a:off x="6280150" y="2987675"/>
              <a:ext cx="58738" cy="98425"/>
            </a:xfrm>
            <a:custGeom>
              <a:avLst/>
              <a:gdLst>
                <a:gd name="T0" fmla="*/ 0 w 75"/>
                <a:gd name="T1" fmla="*/ 2147483647 h 123"/>
                <a:gd name="T2" fmla="*/ 2147483647 w 75"/>
                <a:gd name="T3" fmla="*/ 2147483647 h 123"/>
                <a:gd name="T4" fmla="*/ 2147483647 w 75"/>
                <a:gd name="T5" fmla="*/ 2147483647 h 123"/>
                <a:gd name="T6" fmla="*/ 2147483647 w 75"/>
                <a:gd name="T7" fmla="*/ 2147483647 h 123"/>
                <a:gd name="T8" fmla="*/ 2147483647 w 75"/>
                <a:gd name="T9" fmla="*/ 2147483647 h 123"/>
                <a:gd name="T10" fmla="*/ 2147483647 w 75"/>
                <a:gd name="T11" fmla="*/ 2147483647 h 123"/>
                <a:gd name="T12" fmla="*/ 2147483647 w 75"/>
                <a:gd name="T13" fmla="*/ 2147483647 h 123"/>
                <a:gd name="T14" fmla="*/ 2147483647 w 75"/>
                <a:gd name="T15" fmla="*/ 0 h 123"/>
                <a:gd name="T16" fmla="*/ 2147483647 w 75"/>
                <a:gd name="T17" fmla="*/ 0 h 123"/>
                <a:gd name="T18" fmla="*/ 2147483647 w 75"/>
                <a:gd name="T19" fmla="*/ 2147483647 h 123"/>
                <a:gd name="T20" fmla="*/ 2147483647 w 75"/>
                <a:gd name="T21" fmla="*/ 2147483647 h 123"/>
                <a:gd name="T22" fmla="*/ 2147483647 w 75"/>
                <a:gd name="T23" fmla="*/ 2147483647 h 123"/>
                <a:gd name="T24" fmla="*/ 2147483647 w 75"/>
                <a:gd name="T25" fmla="*/ 2147483647 h 123"/>
                <a:gd name="T26" fmla="*/ 2147483647 w 75"/>
                <a:gd name="T27" fmla="*/ 2147483647 h 123"/>
                <a:gd name="T28" fmla="*/ 2147483647 w 75"/>
                <a:gd name="T29" fmla="*/ 2147483647 h 123"/>
                <a:gd name="T30" fmla="*/ 2147483647 w 75"/>
                <a:gd name="T31" fmla="*/ 2147483647 h 123"/>
                <a:gd name="T32" fmla="*/ 2147483647 w 75"/>
                <a:gd name="T33" fmla="*/ 2147483647 h 123"/>
                <a:gd name="T34" fmla="*/ 2147483647 w 75"/>
                <a:gd name="T35" fmla="*/ 2147483647 h 123"/>
                <a:gd name="T36" fmla="*/ 2147483647 w 75"/>
                <a:gd name="T37" fmla="*/ 2147483647 h 123"/>
                <a:gd name="T38" fmla="*/ 2147483647 w 75"/>
                <a:gd name="T39" fmla="*/ 2147483647 h 123"/>
                <a:gd name="T40" fmla="*/ 2147483647 w 75"/>
                <a:gd name="T41" fmla="*/ 2147483647 h 123"/>
                <a:gd name="T42" fmla="*/ 2147483647 w 75"/>
                <a:gd name="T43" fmla="*/ 2147483647 h 123"/>
                <a:gd name="T44" fmla="*/ 2147483647 w 75"/>
                <a:gd name="T45" fmla="*/ 2147483647 h 123"/>
                <a:gd name="T46" fmla="*/ 2147483647 w 75"/>
                <a:gd name="T47" fmla="*/ 2147483647 h 123"/>
                <a:gd name="T48" fmla="*/ 2147483647 w 75"/>
                <a:gd name="T49" fmla="*/ 2147483647 h 123"/>
                <a:gd name="T50" fmla="*/ 2147483647 w 75"/>
                <a:gd name="T51" fmla="*/ 2147483647 h 123"/>
                <a:gd name="T52" fmla="*/ 0 w 75"/>
                <a:gd name="T53" fmla="*/ 2147483647 h 123"/>
                <a:gd name="T54" fmla="*/ 2147483647 w 75"/>
                <a:gd name="T55" fmla="*/ 2147483647 h 123"/>
                <a:gd name="T56" fmla="*/ 2147483647 w 75"/>
                <a:gd name="T57" fmla="*/ 2147483647 h 123"/>
                <a:gd name="T58" fmla="*/ 2147483647 w 75"/>
                <a:gd name="T59" fmla="*/ 2147483647 h 123"/>
                <a:gd name="T60" fmla="*/ 2147483647 w 75"/>
                <a:gd name="T61" fmla="*/ 2147483647 h 123"/>
                <a:gd name="T62" fmla="*/ 2147483647 w 75"/>
                <a:gd name="T63" fmla="*/ 2147483647 h 123"/>
                <a:gd name="T64" fmla="*/ 2147483647 w 75"/>
                <a:gd name="T65" fmla="*/ 2147483647 h 123"/>
                <a:gd name="T66" fmla="*/ 2147483647 w 75"/>
                <a:gd name="T67" fmla="*/ 2147483647 h 123"/>
                <a:gd name="T68" fmla="*/ 2147483647 w 75"/>
                <a:gd name="T69" fmla="*/ 2147483647 h 123"/>
                <a:gd name="T70" fmla="*/ 2147483647 w 75"/>
                <a:gd name="T71" fmla="*/ 2147483647 h 123"/>
                <a:gd name="T72" fmla="*/ 2147483647 w 75"/>
                <a:gd name="T73" fmla="*/ 2147483647 h 123"/>
                <a:gd name="T74" fmla="*/ 2147483647 w 75"/>
                <a:gd name="T75" fmla="*/ 2147483647 h 123"/>
                <a:gd name="T76" fmla="*/ 2147483647 w 75"/>
                <a:gd name="T77" fmla="*/ 2147483647 h 123"/>
                <a:gd name="T78" fmla="*/ 2147483647 w 75"/>
                <a:gd name="T79" fmla="*/ 2147483647 h 123"/>
                <a:gd name="T80" fmla="*/ 2147483647 w 75"/>
                <a:gd name="T81" fmla="*/ 2147483647 h 123"/>
                <a:gd name="T82" fmla="*/ 2147483647 w 75"/>
                <a:gd name="T83" fmla="*/ 2147483647 h 123"/>
                <a:gd name="T84" fmla="*/ 2147483647 w 75"/>
                <a:gd name="T85" fmla="*/ 2147483647 h 123"/>
                <a:gd name="T86" fmla="*/ 2147483647 w 75"/>
                <a:gd name="T87" fmla="*/ 2147483647 h 123"/>
                <a:gd name="T88" fmla="*/ 2147483647 w 75"/>
                <a:gd name="T89" fmla="*/ 2147483647 h 123"/>
                <a:gd name="T90" fmla="*/ 2147483647 w 75"/>
                <a:gd name="T91" fmla="*/ 2147483647 h 123"/>
                <a:gd name="T92" fmla="*/ 2147483647 w 75"/>
                <a:gd name="T93" fmla="*/ 2147483647 h 123"/>
                <a:gd name="T94" fmla="*/ 2147483647 w 75"/>
                <a:gd name="T95" fmla="*/ 2147483647 h 123"/>
                <a:gd name="T96" fmla="*/ 2147483647 w 75"/>
                <a:gd name="T97" fmla="*/ 2147483647 h 123"/>
                <a:gd name="T98" fmla="*/ 2147483647 w 75"/>
                <a:gd name="T99" fmla="*/ 2147483647 h 123"/>
                <a:gd name="T100" fmla="*/ 2147483647 w 75"/>
                <a:gd name="T101" fmla="*/ 2147483647 h 123"/>
                <a:gd name="T102" fmla="*/ 2147483647 w 75"/>
                <a:gd name="T103" fmla="*/ 2147483647 h 123"/>
                <a:gd name="T104" fmla="*/ 2147483647 w 75"/>
                <a:gd name="T105" fmla="*/ 2147483647 h 123"/>
                <a:gd name="T106" fmla="*/ 2147483647 w 75"/>
                <a:gd name="T107" fmla="*/ 2147483647 h 123"/>
                <a:gd name="T108" fmla="*/ 2147483647 w 75"/>
                <a:gd name="T109" fmla="*/ 2147483647 h 123"/>
                <a:gd name="T110" fmla="*/ 2147483647 w 75"/>
                <a:gd name="T111" fmla="*/ 2147483647 h 1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5"/>
                <a:gd name="T169" fmla="*/ 0 h 123"/>
                <a:gd name="T170" fmla="*/ 75 w 75"/>
                <a:gd name="T171" fmla="*/ 123 h 1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5" h="123">
                  <a:moveTo>
                    <a:pt x="0" y="62"/>
                  </a:moveTo>
                  <a:lnTo>
                    <a:pt x="1" y="44"/>
                  </a:lnTo>
                  <a:lnTo>
                    <a:pt x="6" y="28"/>
                  </a:lnTo>
                  <a:lnTo>
                    <a:pt x="10" y="17"/>
                  </a:lnTo>
                  <a:lnTo>
                    <a:pt x="15" y="10"/>
                  </a:lnTo>
                  <a:lnTo>
                    <a:pt x="21" y="6"/>
                  </a:lnTo>
                  <a:lnTo>
                    <a:pt x="26" y="1"/>
                  </a:lnTo>
                  <a:lnTo>
                    <a:pt x="32" y="0"/>
                  </a:lnTo>
                  <a:lnTo>
                    <a:pt x="37" y="0"/>
                  </a:lnTo>
                  <a:lnTo>
                    <a:pt x="50" y="3"/>
                  </a:lnTo>
                  <a:lnTo>
                    <a:pt x="62" y="13"/>
                  </a:lnTo>
                  <a:lnTo>
                    <a:pt x="69" y="26"/>
                  </a:lnTo>
                  <a:lnTo>
                    <a:pt x="73" y="42"/>
                  </a:lnTo>
                  <a:lnTo>
                    <a:pt x="75" y="60"/>
                  </a:lnTo>
                  <a:lnTo>
                    <a:pt x="73" y="79"/>
                  </a:lnTo>
                  <a:lnTo>
                    <a:pt x="69" y="95"/>
                  </a:lnTo>
                  <a:lnTo>
                    <a:pt x="65" y="104"/>
                  </a:lnTo>
                  <a:lnTo>
                    <a:pt x="59" y="111"/>
                  </a:lnTo>
                  <a:lnTo>
                    <a:pt x="54" y="117"/>
                  </a:lnTo>
                  <a:lnTo>
                    <a:pt x="48" y="120"/>
                  </a:lnTo>
                  <a:lnTo>
                    <a:pt x="43" y="123"/>
                  </a:lnTo>
                  <a:lnTo>
                    <a:pt x="37" y="123"/>
                  </a:lnTo>
                  <a:lnTo>
                    <a:pt x="26" y="122"/>
                  </a:lnTo>
                  <a:lnTo>
                    <a:pt x="16" y="114"/>
                  </a:lnTo>
                  <a:lnTo>
                    <a:pt x="9" y="103"/>
                  </a:lnTo>
                  <a:lnTo>
                    <a:pt x="1" y="85"/>
                  </a:lnTo>
                  <a:lnTo>
                    <a:pt x="0" y="62"/>
                  </a:lnTo>
                  <a:close/>
                  <a:moveTo>
                    <a:pt x="16" y="64"/>
                  </a:moveTo>
                  <a:lnTo>
                    <a:pt x="18" y="86"/>
                  </a:lnTo>
                  <a:lnTo>
                    <a:pt x="22" y="104"/>
                  </a:lnTo>
                  <a:lnTo>
                    <a:pt x="25" y="110"/>
                  </a:lnTo>
                  <a:lnTo>
                    <a:pt x="28" y="114"/>
                  </a:lnTo>
                  <a:lnTo>
                    <a:pt x="32" y="117"/>
                  </a:lnTo>
                  <a:lnTo>
                    <a:pt x="37" y="117"/>
                  </a:lnTo>
                  <a:lnTo>
                    <a:pt x="41" y="116"/>
                  </a:lnTo>
                  <a:lnTo>
                    <a:pt x="45" y="113"/>
                  </a:lnTo>
                  <a:lnTo>
                    <a:pt x="48" y="110"/>
                  </a:lnTo>
                  <a:lnTo>
                    <a:pt x="51" y="106"/>
                  </a:lnTo>
                  <a:lnTo>
                    <a:pt x="54" y="100"/>
                  </a:lnTo>
                  <a:lnTo>
                    <a:pt x="57" y="81"/>
                  </a:lnTo>
                  <a:lnTo>
                    <a:pt x="57" y="56"/>
                  </a:lnTo>
                  <a:lnTo>
                    <a:pt x="56" y="38"/>
                  </a:lnTo>
                  <a:lnTo>
                    <a:pt x="53" y="22"/>
                  </a:lnTo>
                  <a:lnTo>
                    <a:pt x="51" y="16"/>
                  </a:lnTo>
                  <a:lnTo>
                    <a:pt x="48" y="12"/>
                  </a:lnTo>
                  <a:lnTo>
                    <a:pt x="45" y="9"/>
                  </a:lnTo>
                  <a:lnTo>
                    <a:pt x="41" y="6"/>
                  </a:lnTo>
                  <a:lnTo>
                    <a:pt x="37" y="6"/>
                  </a:lnTo>
                  <a:lnTo>
                    <a:pt x="34" y="6"/>
                  </a:lnTo>
                  <a:lnTo>
                    <a:pt x="29" y="7"/>
                  </a:lnTo>
                  <a:lnTo>
                    <a:pt x="26" y="10"/>
                  </a:lnTo>
                  <a:lnTo>
                    <a:pt x="23" y="16"/>
                  </a:lnTo>
                  <a:lnTo>
                    <a:pt x="21" y="23"/>
                  </a:lnTo>
                  <a:lnTo>
                    <a:pt x="19" y="34"/>
                  </a:lnTo>
                  <a:lnTo>
                    <a:pt x="16" y="48"/>
                  </a:lnTo>
                  <a:lnTo>
                    <a:pt x="16" y="64"/>
                  </a:lnTo>
                  <a:close/>
                </a:path>
              </a:pathLst>
            </a:custGeom>
            <a:solidFill>
              <a:srgbClr val="000000"/>
            </a:solidFill>
            <a:ln w="0">
              <a:solidFill>
                <a:srgbClr val="000000"/>
              </a:solidFill>
              <a:round/>
              <a:headEnd/>
              <a:tailEnd/>
            </a:ln>
          </p:spPr>
          <p:txBody>
            <a:bodyPr/>
            <a:lstStyle/>
            <a:p>
              <a:endParaRPr lang="de-DE"/>
            </a:p>
          </p:txBody>
        </p:sp>
        <p:sp>
          <p:nvSpPr>
            <p:cNvPr id="84024" name="Freeform 53"/>
            <p:cNvSpPr>
              <a:spLocks noEditPoints="1"/>
            </p:cNvSpPr>
            <p:nvPr/>
          </p:nvSpPr>
          <p:spPr bwMode="auto">
            <a:xfrm>
              <a:off x="6683375" y="2987675"/>
              <a:ext cx="58738" cy="98425"/>
            </a:xfrm>
            <a:custGeom>
              <a:avLst/>
              <a:gdLst>
                <a:gd name="T0" fmla="*/ 2147483647 w 75"/>
                <a:gd name="T1" fmla="*/ 2147483647 h 123"/>
                <a:gd name="T2" fmla="*/ 2147483647 w 75"/>
                <a:gd name="T3" fmla="*/ 2147483647 h 123"/>
                <a:gd name="T4" fmla="*/ 2147483647 w 75"/>
                <a:gd name="T5" fmla="*/ 2147483647 h 123"/>
                <a:gd name="T6" fmla="*/ 2147483647 w 75"/>
                <a:gd name="T7" fmla="*/ 2147483647 h 123"/>
                <a:gd name="T8" fmla="*/ 2147483647 w 75"/>
                <a:gd name="T9" fmla="*/ 2147483647 h 123"/>
                <a:gd name="T10" fmla="*/ 2147483647 w 75"/>
                <a:gd name="T11" fmla="*/ 2147483647 h 123"/>
                <a:gd name="T12" fmla="*/ 2147483647 w 75"/>
                <a:gd name="T13" fmla="*/ 2147483647 h 123"/>
                <a:gd name="T14" fmla="*/ 2147483647 w 75"/>
                <a:gd name="T15" fmla="*/ 2147483647 h 123"/>
                <a:gd name="T16" fmla="*/ 2147483647 w 75"/>
                <a:gd name="T17" fmla="*/ 2147483647 h 123"/>
                <a:gd name="T18" fmla="*/ 2147483647 w 75"/>
                <a:gd name="T19" fmla="*/ 2147483647 h 123"/>
                <a:gd name="T20" fmla="*/ 2147483647 w 75"/>
                <a:gd name="T21" fmla="*/ 2147483647 h 123"/>
                <a:gd name="T22" fmla="*/ 2147483647 w 75"/>
                <a:gd name="T23" fmla="*/ 2147483647 h 123"/>
                <a:gd name="T24" fmla="*/ 2147483647 w 75"/>
                <a:gd name="T25" fmla="*/ 2147483647 h 123"/>
                <a:gd name="T26" fmla="*/ 2147483647 w 75"/>
                <a:gd name="T27" fmla="*/ 2147483647 h 123"/>
                <a:gd name="T28" fmla="*/ 2147483647 w 75"/>
                <a:gd name="T29" fmla="*/ 2147483647 h 123"/>
                <a:gd name="T30" fmla="*/ 2147483647 w 75"/>
                <a:gd name="T31" fmla="*/ 2147483647 h 123"/>
                <a:gd name="T32" fmla="*/ 0 w 75"/>
                <a:gd name="T33" fmla="*/ 2147483647 h 123"/>
                <a:gd name="T34" fmla="*/ 2147483647 w 75"/>
                <a:gd name="T35" fmla="*/ 2147483647 h 123"/>
                <a:gd name="T36" fmla="*/ 2147483647 w 75"/>
                <a:gd name="T37" fmla="*/ 2147483647 h 123"/>
                <a:gd name="T38" fmla="*/ 2147483647 w 75"/>
                <a:gd name="T39" fmla="*/ 2147483647 h 123"/>
                <a:gd name="T40" fmla="*/ 2147483647 w 75"/>
                <a:gd name="T41" fmla="*/ 0 h 123"/>
                <a:gd name="T42" fmla="*/ 2147483647 w 75"/>
                <a:gd name="T43" fmla="*/ 2147483647 h 123"/>
                <a:gd name="T44" fmla="*/ 2147483647 w 75"/>
                <a:gd name="T45" fmla="*/ 2147483647 h 123"/>
                <a:gd name="T46" fmla="*/ 2147483647 w 75"/>
                <a:gd name="T47" fmla="*/ 2147483647 h 123"/>
                <a:gd name="T48" fmla="*/ 2147483647 w 75"/>
                <a:gd name="T49" fmla="*/ 2147483647 h 123"/>
                <a:gd name="T50" fmla="*/ 2147483647 w 75"/>
                <a:gd name="T51" fmla="*/ 2147483647 h 123"/>
                <a:gd name="T52" fmla="*/ 2147483647 w 75"/>
                <a:gd name="T53" fmla="*/ 2147483647 h 123"/>
                <a:gd name="T54" fmla="*/ 2147483647 w 75"/>
                <a:gd name="T55" fmla="*/ 2147483647 h 123"/>
                <a:gd name="T56" fmla="*/ 2147483647 w 75"/>
                <a:gd name="T57" fmla="*/ 2147483647 h 123"/>
                <a:gd name="T58" fmla="*/ 2147483647 w 75"/>
                <a:gd name="T59" fmla="*/ 2147483647 h 123"/>
                <a:gd name="T60" fmla="*/ 2147483647 w 75"/>
                <a:gd name="T61" fmla="*/ 2147483647 h 123"/>
                <a:gd name="T62" fmla="*/ 2147483647 w 75"/>
                <a:gd name="T63" fmla="*/ 2147483647 h 123"/>
                <a:gd name="T64" fmla="*/ 2147483647 w 75"/>
                <a:gd name="T65" fmla="*/ 2147483647 h 123"/>
                <a:gd name="T66" fmla="*/ 2147483647 w 75"/>
                <a:gd name="T67" fmla="*/ 2147483647 h 123"/>
                <a:gd name="T68" fmla="*/ 2147483647 w 75"/>
                <a:gd name="T69" fmla="*/ 2147483647 h 123"/>
                <a:gd name="T70" fmla="*/ 2147483647 w 75"/>
                <a:gd name="T71" fmla="*/ 2147483647 h 123"/>
                <a:gd name="T72" fmla="*/ 2147483647 w 75"/>
                <a:gd name="T73" fmla="*/ 2147483647 h 123"/>
                <a:gd name="T74" fmla="*/ 2147483647 w 75"/>
                <a:gd name="T75" fmla="*/ 2147483647 h 123"/>
                <a:gd name="T76" fmla="*/ 2147483647 w 75"/>
                <a:gd name="T77" fmla="*/ 2147483647 h 123"/>
                <a:gd name="T78" fmla="*/ 2147483647 w 75"/>
                <a:gd name="T79" fmla="*/ 2147483647 h 123"/>
                <a:gd name="T80" fmla="*/ 2147483647 w 75"/>
                <a:gd name="T81" fmla="*/ 2147483647 h 123"/>
                <a:gd name="T82" fmla="*/ 2147483647 w 75"/>
                <a:gd name="T83" fmla="*/ 2147483647 h 123"/>
                <a:gd name="T84" fmla="*/ 2147483647 w 75"/>
                <a:gd name="T85" fmla="*/ 2147483647 h 123"/>
                <a:gd name="T86" fmla="*/ 2147483647 w 75"/>
                <a:gd name="T87" fmla="*/ 2147483647 h 123"/>
                <a:gd name="T88" fmla="*/ 2147483647 w 75"/>
                <a:gd name="T89" fmla="*/ 2147483647 h 123"/>
                <a:gd name="T90" fmla="*/ 2147483647 w 75"/>
                <a:gd name="T91" fmla="*/ 2147483647 h 123"/>
                <a:gd name="T92" fmla="*/ 2147483647 w 75"/>
                <a:gd name="T93" fmla="*/ 2147483647 h 123"/>
                <a:gd name="T94" fmla="*/ 2147483647 w 75"/>
                <a:gd name="T95" fmla="*/ 2147483647 h 123"/>
                <a:gd name="T96" fmla="*/ 2147483647 w 75"/>
                <a:gd name="T97" fmla="*/ 2147483647 h 123"/>
                <a:gd name="T98" fmla="*/ 2147483647 w 75"/>
                <a:gd name="T99" fmla="*/ 2147483647 h 123"/>
                <a:gd name="T100" fmla="*/ 2147483647 w 75"/>
                <a:gd name="T101" fmla="*/ 2147483647 h 123"/>
                <a:gd name="T102" fmla="*/ 2147483647 w 75"/>
                <a:gd name="T103" fmla="*/ 2147483647 h 123"/>
                <a:gd name="T104" fmla="*/ 2147483647 w 75"/>
                <a:gd name="T105" fmla="*/ 2147483647 h 123"/>
                <a:gd name="T106" fmla="*/ 2147483647 w 75"/>
                <a:gd name="T107" fmla="*/ 2147483647 h 123"/>
                <a:gd name="T108" fmla="*/ 2147483647 w 75"/>
                <a:gd name="T109" fmla="*/ 2147483647 h 123"/>
                <a:gd name="T110" fmla="*/ 2147483647 w 75"/>
                <a:gd name="T111" fmla="*/ 2147483647 h 123"/>
                <a:gd name="T112" fmla="*/ 2147483647 w 75"/>
                <a:gd name="T113" fmla="*/ 2147483647 h 123"/>
                <a:gd name="T114" fmla="*/ 2147483647 w 75"/>
                <a:gd name="T115" fmla="*/ 2147483647 h 123"/>
                <a:gd name="T116" fmla="*/ 2147483647 w 75"/>
                <a:gd name="T117" fmla="*/ 2147483647 h 1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5"/>
                <a:gd name="T178" fmla="*/ 0 h 123"/>
                <a:gd name="T179" fmla="*/ 75 w 75"/>
                <a:gd name="T180" fmla="*/ 123 h 12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5" h="123">
                  <a:moveTo>
                    <a:pt x="3" y="123"/>
                  </a:moveTo>
                  <a:lnTo>
                    <a:pt x="3" y="122"/>
                  </a:lnTo>
                  <a:lnTo>
                    <a:pt x="10" y="120"/>
                  </a:lnTo>
                  <a:lnTo>
                    <a:pt x="18" y="119"/>
                  </a:lnTo>
                  <a:lnTo>
                    <a:pt x="23" y="116"/>
                  </a:lnTo>
                  <a:lnTo>
                    <a:pt x="31" y="111"/>
                  </a:lnTo>
                  <a:lnTo>
                    <a:pt x="37" y="104"/>
                  </a:lnTo>
                  <a:lnTo>
                    <a:pt x="42" y="97"/>
                  </a:lnTo>
                  <a:lnTo>
                    <a:pt x="50" y="82"/>
                  </a:lnTo>
                  <a:lnTo>
                    <a:pt x="56" y="67"/>
                  </a:lnTo>
                  <a:lnTo>
                    <a:pt x="42" y="75"/>
                  </a:lnTo>
                  <a:lnTo>
                    <a:pt x="31" y="76"/>
                  </a:lnTo>
                  <a:lnTo>
                    <a:pt x="23" y="75"/>
                  </a:lnTo>
                  <a:lnTo>
                    <a:pt x="16" y="72"/>
                  </a:lnTo>
                  <a:lnTo>
                    <a:pt x="9" y="67"/>
                  </a:lnTo>
                  <a:lnTo>
                    <a:pt x="3" y="56"/>
                  </a:lnTo>
                  <a:lnTo>
                    <a:pt x="0" y="41"/>
                  </a:lnTo>
                  <a:lnTo>
                    <a:pt x="3" y="26"/>
                  </a:lnTo>
                  <a:lnTo>
                    <a:pt x="9" y="15"/>
                  </a:lnTo>
                  <a:lnTo>
                    <a:pt x="22" y="3"/>
                  </a:lnTo>
                  <a:lnTo>
                    <a:pt x="38" y="0"/>
                  </a:lnTo>
                  <a:lnTo>
                    <a:pt x="51" y="3"/>
                  </a:lnTo>
                  <a:lnTo>
                    <a:pt x="63" y="12"/>
                  </a:lnTo>
                  <a:lnTo>
                    <a:pt x="72" y="28"/>
                  </a:lnTo>
                  <a:lnTo>
                    <a:pt x="75" y="48"/>
                  </a:lnTo>
                  <a:lnTo>
                    <a:pt x="73" y="67"/>
                  </a:lnTo>
                  <a:lnTo>
                    <a:pt x="66" y="85"/>
                  </a:lnTo>
                  <a:lnTo>
                    <a:pt x="54" y="101"/>
                  </a:lnTo>
                  <a:lnTo>
                    <a:pt x="38" y="114"/>
                  </a:lnTo>
                  <a:lnTo>
                    <a:pt x="23" y="120"/>
                  </a:lnTo>
                  <a:lnTo>
                    <a:pt x="7" y="123"/>
                  </a:lnTo>
                  <a:lnTo>
                    <a:pt x="3" y="123"/>
                  </a:lnTo>
                  <a:close/>
                  <a:moveTo>
                    <a:pt x="57" y="62"/>
                  </a:moveTo>
                  <a:lnTo>
                    <a:pt x="57" y="54"/>
                  </a:lnTo>
                  <a:lnTo>
                    <a:pt x="59" y="48"/>
                  </a:lnTo>
                  <a:lnTo>
                    <a:pt x="59" y="44"/>
                  </a:lnTo>
                  <a:lnTo>
                    <a:pt x="57" y="35"/>
                  </a:lnTo>
                  <a:lnTo>
                    <a:pt x="56" y="25"/>
                  </a:lnTo>
                  <a:lnTo>
                    <a:pt x="54" y="19"/>
                  </a:lnTo>
                  <a:lnTo>
                    <a:pt x="51" y="15"/>
                  </a:lnTo>
                  <a:lnTo>
                    <a:pt x="48" y="10"/>
                  </a:lnTo>
                  <a:lnTo>
                    <a:pt x="44" y="7"/>
                  </a:lnTo>
                  <a:lnTo>
                    <a:pt x="41" y="6"/>
                  </a:lnTo>
                  <a:lnTo>
                    <a:pt x="37" y="6"/>
                  </a:lnTo>
                  <a:lnTo>
                    <a:pt x="31" y="6"/>
                  </a:lnTo>
                  <a:lnTo>
                    <a:pt x="26" y="9"/>
                  </a:lnTo>
                  <a:lnTo>
                    <a:pt x="23" y="12"/>
                  </a:lnTo>
                  <a:lnTo>
                    <a:pt x="20" y="17"/>
                  </a:lnTo>
                  <a:lnTo>
                    <a:pt x="18" y="25"/>
                  </a:lnTo>
                  <a:lnTo>
                    <a:pt x="18" y="32"/>
                  </a:lnTo>
                  <a:lnTo>
                    <a:pt x="19" y="48"/>
                  </a:lnTo>
                  <a:lnTo>
                    <a:pt x="25" y="62"/>
                  </a:lnTo>
                  <a:lnTo>
                    <a:pt x="29" y="66"/>
                  </a:lnTo>
                  <a:lnTo>
                    <a:pt x="34" y="67"/>
                  </a:lnTo>
                  <a:lnTo>
                    <a:pt x="38" y="69"/>
                  </a:lnTo>
                  <a:lnTo>
                    <a:pt x="42" y="69"/>
                  </a:lnTo>
                  <a:lnTo>
                    <a:pt x="47" y="67"/>
                  </a:lnTo>
                  <a:lnTo>
                    <a:pt x="53" y="64"/>
                  </a:lnTo>
                  <a:lnTo>
                    <a:pt x="57" y="62"/>
                  </a:lnTo>
                  <a:close/>
                </a:path>
              </a:pathLst>
            </a:custGeom>
            <a:solidFill>
              <a:srgbClr val="000000"/>
            </a:solidFill>
            <a:ln w="0">
              <a:solidFill>
                <a:srgbClr val="000000"/>
              </a:solidFill>
              <a:round/>
              <a:headEnd/>
              <a:tailEnd/>
            </a:ln>
          </p:spPr>
          <p:txBody>
            <a:bodyPr/>
            <a:lstStyle/>
            <a:p>
              <a:endParaRPr lang="de-DE"/>
            </a:p>
          </p:txBody>
        </p:sp>
        <p:sp>
          <p:nvSpPr>
            <p:cNvPr id="84025" name="Freeform 54"/>
            <p:cNvSpPr>
              <a:spLocks noEditPoints="1"/>
            </p:cNvSpPr>
            <p:nvPr/>
          </p:nvSpPr>
          <p:spPr bwMode="auto">
            <a:xfrm>
              <a:off x="6754813" y="2987675"/>
              <a:ext cx="60325" cy="98425"/>
            </a:xfrm>
            <a:custGeom>
              <a:avLst/>
              <a:gdLst>
                <a:gd name="T0" fmla="*/ 0 w 75"/>
                <a:gd name="T1" fmla="*/ 2147483647 h 123"/>
                <a:gd name="T2" fmla="*/ 2147483647 w 75"/>
                <a:gd name="T3" fmla="*/ 2147483647 h 123"/>
                <a:gd name="T4" fmla="*/ 2147483647 w 75"/>
                <a:gd name="T5" fmla="*/ 2147483647 h 123"/>
                <a:gd name="T6" fmla="*/ 2147483647 w 75"/>
                <a:gd name="T7" fmla="*/ 2147483647 h 123"/>
                <a:gd name="T8" fmla="*/ 2147483647 w 75"/>
                <a:gd name="T9" fmla="*/ 2147483647 h 123"/>
                <a:gd name="T10" fmla="*/ 2147483647 w 75"/>
                <a:gd name="T11" fmla="*/ 2147483647 h 123"/>
                <a:gd name="T12" fmla="*/ 2147483647 w 75"/>
                <a:gd name="T13" fmla="*/ 2147483647 h 123"/>
                <a:gd name="T14" fmla="*/ 2147483647 w 75"/>
                <a:gd name="T15" fmla="*/ 0 h 123"/>
                <a:gd name="T16" fmla="*/ 2147483647 w 75"/>
                <a:gd name="T17" fmla="*/ 0 h 123"/>
                <a:gd name="T18" fmla="*/ 2147483647 w 75"/>
                <a:gd name="T19" fmla="*/ 2147483647 h 123"/>
                <a:gd name="T20" fmla="*/ 2147483647 w 75"/>
                <a:gd name="T21" fmla="*/ 2147483647 h 123"/>
                <a:gd name="T22" fmla="*/ 2147483647 w 75"/>
                <a:gd name="T23" fmla="*/ 2147483647 h 123"/>
                <a:gd name="T24" fmla="*/ 2147483647 w 75"/>
                <a:gd name="T25" fmla="*/ 2147483647 h 123"/>
                <a:gd name="T26" fmla="*/ 2147483647 w 75"/>
                <a:gd name="T27" fmla="*/ 2147483647 h 123"/>
                <a:gd name="T28" fmla="*/ 2147483647 w 75"/>
                <a:gd name="T29" fmla="*/ 2147483647 h 123"/>
                <a:gd name="T30" fmla="*/ 2147483647 w 75"/>
                <a:gd name="T31" fmla="*/ 2147483647 h 123"/>
                <a:gd name="T32" fmla="*/ 2147483647 w 75"/>
                <a:gd name="T33" fmla="*/ 2147483647 h 123"/>
                <a:gd name="T34" fmla="*/ 2147483647 w 75"/>
                <a:gd name="T35" fmla="*/ 2147483647 h 123"/>
                <a:gd name="T36" fmla="*/ 2147483647 w 75"/>
                <a:gd name="T37" fmla="*/ 2147483647 h 123"/>
                <a:gd name="T38" fmla="*/ 2147483647 w 75"/>
                <a:gd name="T39" fmla="*/ 2147483647 h 123"/>
                <a:gd name="T40" fmla="*/ 2147483647 w 75"/>
                <a:gd name="T41" fmla="*/ 2147483647 h 123"/>
                <a:gd name="T42" fmla="*/ 2147483647 w 75"/>
                <a:gd name="T43" fmla="*/ 2147483647 h 123"/>
                <a:gd name="T44" fmla="*/ 2147483647 w 75"/>
                <a:gd name="T45" fmla="*/ 2147483647 h 123"/>
                <a:gd name="T46" fmla="*/ 2147483647 w 75"/>
                <a:gd name="T47" fmla="*/ 2147483647 h 123"/>
                <a:gd name="T48" fmla="*/ 2147483647 w 75"/>
                <a:gd name="T49" fmla="*/ 2147483647 h 123"/>
                <a:gd name="T50" fmla="*/ 2147483647 w 75"/>
                <a:gd name="T51" fmla="*/ 2147483647 h 123"/>
                <a:gd name="T52" fmla="*/ 0 w 75"/>
                <a:gd name="T53" fmla="*/ 2147483647 h 123"/>
                <a:gd name="T54" fmla="*/ 2147483647 w 75"/>
                <a:gd name="T55" fmla="*/ 2147483647 h 123"/>
                <a:gd name="T56" fmla="*/ 2147483647 w 75"/>
                <a:gd name="T57" fmla="*/ 2147483647 h 123"/>
                <a:gd name="T58" fmla="*/ 2147483647 w 75"/>
                <a:gd name="T59" fmla="*/ 2147483647 h 123"/>
                <a:gd name="T60" fmla="*/ 2147483647 w 75"/>
                <a:gd name="T61" fmla="*/ 2147483647 h 123"/>
                <a:gd name="T62" fmla="*/ 2147483647 w 75"/>
                <a:gd name="T63" fmla="*/ 2147483647 h 123"/>
                <a:gd name="T64" fmla="*/ 2147483647 w 75"/>
                <a:gd name="T65" fmla="*/ 2147483647 h 123"/>
                <a:gd name="T66" fmla="*/ 2147483647 w 75"/>
                <a:gd name="T67" fmla="*/ 2147483647 h 123"/>
                <a:gd name="T68" fmla="*/ 2147483647 w 75"/>
                <a:gd name="T69" fmla="*/ 2147483647 h 123"/>
                <a:gd name="T70" fmla="*/ 2147483647 w 75"/>
                <a:gd name="T71" fmla="*/ 2147483647 h 123"/>
                <a:gd name="T72" fmla="*/ 2147483647 w 75"/>
                <a:gd name="T73" fmla="*/ 2147483647 h 123"/>
                <a:gd name="T74" fmla="*/ 2147483647 w 75"/>
                <a:gd name="T75" fmla="*/ 2147483647 h 123"/>
                <a:gd name="T76" fmla="*/ 2147483647 w 75"/>
                <a:gd name="T77" fmla="*/ 2147483647 h 123"/>
                <a:gd name="T78" fmla="*/ 2147483647 w 75"/>
                <a:gd name="T79" fmla="*/ 2147483647 h 123"/>
                <a:gd name="T80" fmla="*/ 2147483647 w 75"/>
                <a:gd name="T81" fmla="*/ 2147483647 h 123"/>
                <a:gd name="T82" fmla="*/ 2147483647 w 75"/>
                <a:gd name="T83" fmla="*/ 2147483647 h 123"/>
                <a:gd name="T84" fmla="*/ 2147483647 w 75"/>
                <a:gd name="T85" fmla="*/ 2147483647 h 123"/>
                <a:gd name="T86" fmla="*/ 2147483647 w 75"/>
                <a:gd name="T87" fmla="*/ 2147483647 h 123"/>
                <a:gd name="T88" fmla="*/ 2147483647 w 75"/>
                <a:gd name="T89" fmla="*/ 2147483647 h 123"/>
                <a:gd name="T90" fmla="*/ 2147483647 w 75"/>
                <a:gd name="T91" fmla="*/ 2147483647 h 123"/>
                <a:gd name="T92" fmla="*/ 2147483647 w 75"/>
                <a:gd name="T93" fmla="*/ 2147483647 h 123"/>
                <a:gd name="T94" fmla="*/ 2147483647 w 75"/>
                <a:gd name="T95" fmla="*/ 2147483647 h 123"/>
                <a:gd name="T96" fmla="*/ 2147483647 w 75"/>
                <a:gd name="T97" fmla="*/ 2147483647 h 123"/>
                <a:gd name="T98" fmla="*/ 2147483647 w 75"/>
                <a:gd name="T99" fmla="*/ 2147483647 h 123"/>
                <a:gd name="T100" fmla="*/ 2147483647 w 75"/>
                <a:gd name="T101" fmla="*/ 2147483647 h 123"/>
                <a:gd name="T102" fmla="*/ 2147483647 w 75"/>
                <a:gd name="T103" fmla="*/ 2147483647 h 123"/>
                <a:gd name="T104" fmla="*/ 2147483647 w 75"/>
                <a:gd name="T105" fmla="*/ 2147483647 h 123"/>
                <a:gd name="T106" fmla="*/ 2147483647 w 75"/>
                <a:gd name="T107" fmla="*/ 2147483647 h 123"/>
                <a:gd name="T108" fmla="*/ 2147483647 w 75"/>
                <a:gd name="T109" fmla="*/ 2147483647 h 123"/>
                <a:gd name="T110" fmla="*/ 2147483647 w 75"/>
                <a:gd name="T111" fmla="*/ 2147483647 h 1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5"/>
                <a:gd name="T169" fmla="*/ 0 h 123"/>
                <a:gd name="T170" fmla="*/ 75 w 75"/>
                <a:gd name="T171" fmla="*/ 123 h 1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5" h="123">
                  <a:moveTo>
                    <a:pt x="0" y="62"/>
                  </a:moveTo>
                  <a:lnTo>
                    <a:pt x="1" y="44"/>
                  </a:lnTo>
                  <a:lnTo>
                    <a:pt x="6" y="28"/>
                  </a:lnTo>
                  <a:lnTo>
                    <a:pt x="10" y="17"/>
                  </a:lnTo>
                  <a:lnTo>
                    <a:pt x="15" y="10"/>
                  </a:lnTo>
                  <a:lnTo>
                    <a:pt x="22" y="6"/>
                  </a:lnTo>
                  <a:lnTo>
                    <a:pt x="26" y="1"/>
                  </a:lnTo>
                  <a:lnTo>
                    <a:pt x="32" y="0"/>
                  </a:lnTo>
                  <a:lnTo>
                    <a:pt x="37" y="0"/>
                  </a:lnTo>
                  <a:lnTo>
                    <a:pt x="50" y="3"/>
                  </a:lnTo>
                  <a:lnTo>
                    <a:pt x="62" y="13"/>
                  </a:lnTo>
                  <a:lnTo>
                    <a:pt x="69" y="26"/>
                  </a:lnTo>
                  <a:lnTo>
                    <a:pt x="73" y="42"/>
                  </a:lnTo>
                  <a:lnTo>
                    <a:pt x="75" y="60"/>
                  </a:lnTo>
                  <a:lnTo>
                    <a:pt x="73" y="79"/>
                  </a:lnTo>
                  <a:lnTo>
                    <a:pt x="69" y="95"/>
                  </a:lnTo>
                  <a:lnTo>
                    <a:pt x="65" y="104"/>
                  </a:lnTo>
                  <a:lnTo>
                    <a:pt x="60" y="111"/>
                  </a:lnTo>
                  <a:lnTo>
                    <a:pt x="54" y="117"/>
                  </a:lnTo>
                  <a:lnTo>
                    <a:pt x="48" y="120"/>
                  </a:lnTo>
                  <a:lnTo>
                    <a:pt x="43" y="123"/>
                  </a:lnTo>
                  <a:lnTo>
                    <a:pt x="37" y="123"/>
                  </a:lnTo>
                  <a:lnTo>
                    <a:pt x="26" y="122"/>
                  </a:lnTo>
                  <a:lnTo>
                    <a:pt x="16" y="114"/>
                  </a:lnTo>
                  <a:lnTo>
                    <a:pt x="9" y="103"/>
                  </a:lnTo>
                  <a:lnTo>
                    <a:pt x="1" y="85"/>
                  </a:lnTo>
                  <a:lnTo>
                    <a:pt x="0" y="62"/>
                  </a:lnTo>
                  <a:close/>
                  <a:moveTo>
                    <a:pt x="16" y="64"/>
                  </a:moveTo>
                  <a:lnTo>
                    <a:pt x="18" y="86"/>
                  </a:lnTo>
                  <a:lnTo>
                    <a:pt x="22" y="104"/>
                  </a:lnTo>
                  <a:lnTo>
                    <a:pt x="25" y="110"/>
                  </a:lnTo>
                  <a:lnTo>
                    <a:pt x="28" y="114"/>
                  </a:lnTo>
                  <a:lnTo>
                    <a:pt x="32" y="117"/>
                  </a:lnTo>
                  <a:lnTo>
                    <a:pt x="37" y="117"/>
                  </a:lnTo>
                  <a:lnTo>
                    <a:pt x="41" y="116"/>
                  </a:lnTo>
                  <a:lnTo>
                    <a:pt x="45" y="113"/>
                  </a:lnTo>
                  <a:lnTo>
                    <a:pt x="50" y="110"/>
                  </a:lnTo>
                  <a:lnTo>
                    <a:pt x="51" y="106"/>
                  </a:lnTo>
                  <a:lnTo>
                    <a:pt x="54" y="100"/>
                  </a:lnTo>
                  <a:lnTo>
                    <a:pt x="57" y="81"/>
                  </a:lnTo>
                  <a:lnTo>
                    <a:pt x="57" y="56"/>
                  </a:lnTo>
                  <a:lnTo>
                    <a:pt x="57" y="38"/>
                  </a:lnTo>
                  <a:lnTo>
                    <a:pt x="53" y="22"/>
                  </a:lnTo>
                  <a:lnTo>
                    <a:pt x="51" y="16"/>
                  </a:lnTo>
                  <a:lnTo>
                    <a:pt x="48" y="12"/>
                  </a:lnTo>
                  <a:lnTo>
                    <a:pt x="45" y="9"/>
                  </a:lnTo>
                  <a:lnTo>
                    <a:pt x="41" y="6"/>
                  </a:lnTo>
                  <a:lnTo>
                    <a:pt x="37" y="6"/>
                  </a:lnTo>
                  <a:lnTo>
                    <a:pt x="34" y="6"/>
                  </a:lnTo>
                  <a:lnTo>
                    <a:pt x="29" y="7"/>
                  </a:lnTo>
                  <a:lnTo>
                    <a:pt x="26" y="10"/>
                  </a:lnTo>
                  <a:lnTo>
                    <a:pt x="23" y="16"/>
                  </a:lnTo>
                  <a:lnTo>
                    <a:pt x="20" y="23"/>
                  </a:lnTo>
                  <a:lnTo>
                    <a:pt x="19" y="34"/>
                  </a:lnTo>
                  <a:lnTo>
                    <a:pt x="18" y="48"/>
                  </a:lnTo>
                  <a:lnTo>
                    <a:pt x="16" y="64"/>
                  </a:lnTo>
                  <a:close/>
                </a:path>
              </a:pathLst>
            </a:custGeom>
            <a:solidFill>
              <a:srgbClr val="000000"/>
            </a:solidFill>
            <a:ln w="0">
              <a:solidFill>
                <a:srgbClr val="000000"/>
              </a:solidFill>
              <a:round/>
              <a:headEnd/>
              <a:tailEnd/>
            </a:ln>
          </p:spPr>
          <p:txBody>
            <a:bodyPr/>
            <a:lstStyle/>
            <a:p>
              <a:endParaRPr lang="de-DE"/>
            </a:p>
          </p:txBody>
        </p:sp>
        <p:sp>
          <p:nvSpPr>
            <p:cNvPr id="84026" name="Freeform 55"/>
            <p:cNvSpPr>
              <a:spLocks/>
            </p:cNvSpPr>
            <p:nvPr/>
          </p:nvSpPr>
          <p:spPr bwMode="auto">
            <a:xfrm>
              <a:off x="7134225" y="2987675"/>
              <a:ext cx="36513" cy="96838"/>
            </a:xfrm>
            <a:custGeom>
              <a:avLst/>
              <a:gdLst>
                <a:gd name="T0" fmla="*/ 0 w 46"/>
                <a:gd name="T1" fmla="*/ 2147483647 h 122"/>
                <a:gd name="T2" fmla="*/ 2147483647 w 46"/>
                <a:gd name="T3" fmla="*/ 0 h 122"/>
                <a:gd name="T4" fmla="*/ 2147483647 w 46"/>
                <a:gd name="T5" fmla="*/ 0 h 122"/>
                <a:gd name="T6" fmla="*/ 2147483647 w 46"/>
                <a:gd name="T7" fmla="*/ 2147483647 h 122"/>
                <a:gd name="T8" fmla="*/ 2147483647 w 46"/>
                <a:gd name="T9" fmla="*/ 2147483647 h 122"/>
                <a:gd name="T10" fmla="*/ 2147483647 w 46"/>
                <a:gd name="T11" fmla="*/ 2147483647 h 122"/>
                <a:gd name="T12" fmla="*/ 2147483647 w 46"/>
                <a:gd name="T13" fmla="*/ 2147483647 h 122"/>
                <a:gd name="T14" fmla="*/ 2147483647 w 46"/>
                <a:gd name="T15" fmla="*/ 2147483647 h 122"/>
                <a:gd name="T16" fmla="*/ 2147483647 w 46"/>
                <a:gd name="T17" fmla="*/ 2147483647 h 122"/>
                <a:gd name="T18" fmla="*/ 2147483647 w 46"/>
                <a:gd name="T19" fmla="*/ 2147483647 h 122"/>
                <a:gd name="T20" fmla="*/ 2147483647 w 46"/>
                <a:gd name="T21" fmla="*/ 2147483647 h 122"/>
                <a:gd name="T22" fmla="*/ 2147483647 w 46"/>
                <a:gd name="T23" fmla="*/ 2147483647 h 122"/>
                <a:gd name="T24" fmla="*/ 2147483647 w 46"/>
                <a:gd name="T25" fmla="*/ 2147483647 h 122"/>
                <a:gd name="T26" fmla="*/ 2147483647 w 46"/>
                <a:gd name="T27" fmla="*/ 2147483647 h 122"/>
                <a:gd name="T28" fmla="*/ 2147483647 w 46"/>
                <a:gd name="T29" fmla="*/ 2147483647 h 122"/>
                <a:gd name="T30" fmla="*/ 2147483647 w 46"/>
                <a:gd name="T31" fmla="*/ 2147483647 h 122"/>
                <a:gd name="T32" fmla="*/ 2147483647 w 46"/>
                <a:gd name="T33" fmla="*/ 2147483647 h 122"/>
                <a:gd name="T34" fmla="*/ 2147483647 w 46"/>
                <a:gd name="T35" fmla="*/ 2147483647 h 122"/>
                <a:gd name="T36" fmla="*/ 2147483647 w 46"/>
                <a:gd name="T37" fmla="*/ 2147483647 h 122"/>
                <a:gd name="T38" fmla="*/ 2147483647 w 46"/>
                <a:gd name="T39" fmla="*/ 2147483647 h 122"/>
                <a:gd name="T40" fmla="*/ 2147483647 w 46"/>
                <a:gd name="T41" fmla="*/ 2147483647 h 122"/>
                <a:gd name="T42" fmla="*/ 2147483647 w 46"/>
                <a:gd name="T43" fmla="*/ 2147483647 h 122"/>
                <a:gd name="T44" fmla="*/ 2147483647 w 46"/>
                <a:gd name="T45" fmla="*/ 2147483647 h 122"/>
                <a:gd name="T46" fmla="*/ 2147483647 w 46"/>
                <a:gd name="T47" fmla="*/ 2147483647 h 122"/>
                <a:gd name="T48" fmla="*/ 2147483647 w 46"/>
                <a:gd name="T49" fmla="*/ 2147483647 h 122"/>
                <a:gd name="T50" fmla="*/ 2147483647 w 46"/>
                <a:gd name="T51" fmla="*/ 2147483647 h 122"/>
                <a:gd name="T52" fmla="*/ 2147483647 w 46"/>
                <a:gd name="T53" fmla="*/ 2147483647 h 122"/>
                <a:gd name="T54" fmla="*/ 2147483647 w 46"/>
                <a:gd name="T55" fmla="*/ 2147483647 h 122"/>
                <a:gd name="T56" fmla="*/ 2147483647 w 46"/>
                <a:gd name="T57" fmla="*/ 2147483647 h 122"/>
                <a:gd name="T58" fmla="*/ 2147483647 w 46"/>
                <a:gd name="T59" fmla="*/ 2147483647 h 122"/>
                <a:gd name="T60" fmla="*/ 2147483647 w 46"/>
                <a:gd name="T61" fmla="*/ 2147483647 h 122"/>
                <a:gd name="T62" fmla="*/ 2147483647 w 46"/>
                <a:gd name="T63" fmla="*/ 2147483647 h 122"/>
                <a:gd name="T64" fmla="*/ 0 w 46"/>
                <a:gd name="T65" fmla="*/ 2147483647 h 122"/>
                <a:gd name="T66" fmla="*/ 0 w 46"/>
                <a:gd name="T67" fmla="*/ 2147483647 h 1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
                <a:gd name="T103" fmla="*/ 0 h 122"/>
                <a:gd name="T104" fmla="*/ 46 w 46"/>
                <a:gd name="T105" fmla="*/ 122 h 1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 h="122">
                  <a:moveTo>
                    <a:pt x="0" y="13"/>
                  </a:moveTo>
                  <a:lnTo>
                    <a:pt x="28" y="0"/>
                  </a:lnTo>
                  <a:lnTo>
                    <a:pt x="31" y="0"/>
                  </a:lnTo>
                  <a:lnTo>
                    <a:pt x="31" y="101"/>
                  </a:lnTo>
                  <a:lnTo>
                    <a:pt x="31" y="107"/>
                  </a:lnTo>
                  <a:lnTo>
                    <a:pt x="31" y="111"/>
                  </a:lnTo>
                  <a:lnTo>
                    <a:pt x="32" y="114"/>
                  </a:lnTo>
                  <a:lnTo>
                    <a:pt x="34" y="116"/>
                  </a:lnTo>
                  <a:lnTo>
                    <a:pt x="35" y="117"/>
                  </a:lnTo>
                  <a:lnTo>
                    <a:pt x="38" y="119"/>
                  </a:lnTo>
                  <a:lnTo>
                    <a:pt x="41" y="119"/>
                  </a:lnTo>
                  <a:lnTo>
                    <a:pt x="46" y="119"/>
                  </a:lnTo>
                  <a:lnTo>
                    <a:pt x="46" y="122"/>
                  </a:lnTo>
                  <a:lnTo>
                    <a:pt x="2" y="122"/>
                  </a:lnTo>
                  <a:lnTo>
                    <a:pt x="2" y="119"/>
                  </a:lnTo>
                  <a:lnTo>
                    <a:pt x="6" y="119"/>
                  </a:lnTo>
                  <a:lnTo>
                    <a:pt x="10" y="119"/>
                  </a:lnTo>
                  <a:lnTo>
                    <a:pt x="12" y="117"/>
                  </a:lnTo>
                  <a:lnTo>
                    <a:pt x="13" y="116"/>
                  </a:lnTo>
                  <a:lnTo>
                    <a:pt x="15" y="114"/>
                  </a:lnTo>
                  <a:lnTo>
                    <a:pt x="16" y="111"/>
                  </a:lnTo>
                  <a:lnTo>
                    <a:pt x="16" y="107"/>
                  </a:lnTo>
                  <a:lnTo>
                    <a:pt x="16" y="101"/>
                  </a:lnTo>
                  <a:lnTo>
                    <a:pt x="16" y="34"/>
                  </a:lnTo>
                  <a:lnTo>
                    <a:pt x="16" y="26"/>
                  </a:lnTo>
                  <a:lnTo>
                    <a:pt x="16" y="20"/>
                  </a:lnTo>
                  <a:lnTo>
                    <a:pt x="15" y="17"/>
                  </a:lnTo>
                  <a:lnTo>
                    <a:pt x="15" y="15"/>
                  </a:lnTo>
                  <a:lnTo>
                    <a:pt x="13" y="13"/>
                  </a:lnTo>
                  <a:lnTo>
                    <a:pt x="12" y="12"/>
                  </a:lnTo>
                  <a:lnTo>
                    <a:pt x="9" y="12"/>
                  </a:lnTo>
                  <a:lnTo>
                    <a:pt x="6" y="13"/>
                  </a:lnTo>
                  <a:lnTo>
                    <a:pt x="0" y="15"/>
                  </a:lnTo>
                  <a:lnTo>
                    <a:pt x="0" y="13"/>
                  </a:lnTo>
                  <a:close/>
                </a:path>
              </a:pathLst>
            </a:custGeom>
            <a:solidFill>
              <a:srgbClr val="000000"/>
            </a:solidFill>
            <a:ln w="0">
              <a:solidFill>
                <a:srgbClr val="000000"/>
              </a:solidFill>
              <a:round/>
              <a:headEnd/>
              <a:tailEnd/>
            </a:ln>
          </p:spPr>
          <p:txBody>
            <a:bodyPr/>
            <a:lstStyle/>
            <a:p>
              <a:endParaRPr lang="de-DE"/>
            </a:p>
          </p:txBody>
        </p:sp>
        <p:sp>
          <p:nvSpPr>
            <p:cNvPr id="84027" name="Freeform 56"/>
            <p:cNvSpPr>
              <a:spLocks/>
            </p:cNvSpPr>
            <p:nvPr/>
          </p:nvSpPr>
          <p:spPr bwMode="auto">
            <a:xfrm>
              <a:off x="7191375" y="2987675"/>
              <a:ext cx="63500" cy="96838"/>
            </a:xfrm>
            <a:custGeom>
              <a:avLst/>
              <a:gdLst>
                <a:gd name="T0" fmla="*/ 2147483647 w 79"/>
                <a:gd name="T1" fmla="*/ 2147483647 h 122"/>
                <a:gd name="T2" fmla="*/ 2147483647 w 79"/>
                <a:gd name="T3" fmla="*/ 2147483647 h 122"/>
                <a:gd name="T4" fmla="*/ 0 w 79"/>
                <a:gd name="T5" fmla="*/ 2147483647 h 122"/>
                <a:gd name="T6" fmla="*/ 0 w 79"/>
                <a:gd name="T7" fmla="*/ 2147483647 h 122"/>
                <a:gd name="T8" fmla="*/ 2147483647 w 79"/>
                <a:gd name="T9" fmla="*/ 2147483647 h 122"/>
                <a:gd name="T10" fmla="*/ 2147483647 w 79"/>
                <a:gd name="T11" fmla="*/ 2147483647 h 122"/>
                <a:gd name="T12" fmla="*/ 2147483647 w 79"/>
                <a:gd name="T13" fmla="*/ 2147483647 h 122"/>
                <a:gd name="T14" fmla="*/ 2147483647 w 79"/>
                <a:gd name="T15" fmla="*/ 2147483647 h 122"/>
                <a:gd name="T16" fmla="*/ 2147483647 w 79"/>
                <a:gd name="T17" fmla="*/ 2147483647 h 122"/>
                <a:gd name="T18" fmla="*/ 2147483647 w 79"/>
                <a:gd name="T19" fmla="*/ 2147483647 h 122"/>
                <a:gd name="T20" fmla="*/ 2147483647 w 79"/>
                <a:gd name="T21" fmla="*/ 2147483647 h 122"/>
                <a:gd name="T22" fmla="*/ 2147483647 w 79"/>
                <a:gd name="T23" fmla="*/ 2147483647 h 122"/>
                <a:gd name="T24" fmla="*/ 2147483647 w 79"/>
                <a:gd name="T25" fmla="*/ 2147483647 h 122"/>
                <a:gd name="T26" fmla="*/ 2147483647 w 79"/>
                <a:gd name="T27" fmla="*/ 2147483647 h 122"/>
                <a:gd name="T28" fmla="*/ 2147483647 w 79"/>
                <a:gd name="T29" fmla="*/ 2147483647 h 122"/>
                <a:gd name="T30" fmla="*/ 2147483647 w 79"/>
                <a:gd name="T31" fmla="*/ 2147483647 h 122"/>
                <a:gd name="T32" fmla="*/ 2147483647 w 79"/>
                <a:gd name="T33" fmla="*/ 2147483647 h 122"/>
                <a:gd name="T34" fmla="*/ 2147483647 w 79"/>
                <a:gd name="T35" fmla="*/ 2147483647 h 122"/>
                <a:gd name="T36" fmla="*/ 2147483647 w 79"/>
                <a:gd name="T37" fmla="*/ 2147483647 h 122"/>
                <a:gd name="T38" fmla="*/ 2147483647 w 79"/>
                <a:gd name="T39" fmla="*/ 2147483647 h 122"/>
                <a:gd name="T40" fmla="*/ 2147483647 w 79"/>
                <a:gd name="T41" fmla="*/ 2147483647 h 122"/>
                <a:gd name="T42" fmla="*/ 2147483647 w 79"/>
                <a:gd name="T43" fmla="*/ 2147483647 h 122"/>
                <a:gd name="T44" fmla="*/ 2147483647 w 79"/>
                <a:gd name="T45" fmla="*/ 2147483647 h 122"/>
                <a:gd name="T46" fmla="*/ 2147483647 w 79"/>
                <a:gd name="T47" fmla="*/ 2147483647 h 122"/>
                <a:gd name="T48" fmla="*/ 2147483647 w 79"/>
                <a:gd name="T49" fmla="*/ 2147483647 h 122"/>
                <a:gd name="T50" fmla="*/ 2147483647 w 79"/>
                <a:gd name="T51" fmla="*/ 2147483647 h 122"/>
                <a:gd name="T52" fmla="*/ 2147483647 w 79"/>
                <a:gd name="T53" fmla="*/ 0 h 122"/>
                <a:gd name="T54" fmla="*/ 2147483647 w 79"/>
                <a:gd name="T55" fmla="*/ 0 h 122"/>
                <a:gd name="T56" fmla="*/ 2147483647 w 79"/>
                <a:gd name="T57" fmla="*/ 2147483647 h 122"/>
                <a:gd name="T58" fmla="*/ 2147483647 w 79"/>
                <a:gd name="T59" fmla="*/ 2147483647 h 122"/>
                <a:gd name="T60" fmla="*/ 2147483647 w 79"/>
                <a:gd name="T61" fmla="*/ 2147483647 h 122"/>
                <a:gd name="T62" fmla="*/ 2147483647 w 79"/>
                <a:gd name="T63" fmla="*/ 2147483647 h 122"/>
                <a:gd name="T64" fmla="*/ 2147483647 w 79"/>
                <a:gd name="T65" fmla="*/ 2147483647 h 122"/>
                <a:gd name="T66" fmla="*/ 2147483647 w 79"/>
                <a:gd name="T67" fmla="*/ 2147483647 h 122"/>
                <a:gd name="T68" fmla="*/ 2147483647 w 79"/>
                <a:gd name="T69" fmla="*/ 2147483647 h 122"/>
                <a:gd name="T70" fmla="*/ 2147483647 w 79"/>
                <a:gd name="T71" fmla="*/ 2147483647 h 122"/>
                <a:gd name="T72" fmla="*/ 2147483647 w 79"/>
                <a:gd name="T73" fmla="*/ 2147483647 h 122"/>
                <a:gd name="T74" fmla="*/ 2147483647 w 79"/>
                <a:gd name="T75" fmla="*/ 2147483647 h 122"/>
                <a:gd name="T76" fmla="*/ 2147483647 w 79"/>
                <a:gd name="T77" fmla="*/ 2147483647 h 122"/>
                <a:gd name="T78" fmla="*/ 2147483647 w 79"/>
                <a:gd name="T79" fmla="*/ 2147483647 h 122"/>
                <a:gd name="T80" fmla="*/ 2147483647 w 79"/>
                <a:gd name="T81" fmla="*/ 2147483647 h 122"/>
                <a:gd name="T82" fmla="*/ 2147483647 w 79"/>
                <a:gd name="T83" fmla="*/ 2147483647 h 122"/>
                <a:gd name="T84" fmla="*/ 2147483647 w 79"/>
                <a:gd name="T85" fmla="*/ 2147483647 h 122"/>
                <a:gd name="T86" fmla="*/ 2147483647 w 79"/>
                <a:gd name="T87" fmla="*/ 2147483647 h 122"/>
                <a:gd name="T88" fmla="*/ 2147483647 w 79"/>
                <a:gd name="T89" fmla="*/ 2147483647 h 122"/>
                <a:gd name="T90" fmla="*/ 2147483647 w 79"/>
                <a:gd name="T91" fmla="*/ 2147483647 h 122"/>
                <a:gd name="T92" fmla="*/ 2147483647 w 79"/>
                <a:gd name="T93" fmla="*/ 2147483647 h 122"/>
                <a:gd name="T94" fmla="*/ 2147483647 w 79"/>
                <a:gd name="T95" fmla="*/ 2147483647 h 122"/>
                <a:gd name="T96" fmla="*/ 2147483647 w 79"/>
                <a:gd name="T97" fmla="*/ 2147483647 h 122"/>
                <a:gd name="T98" fmla="*/ 2147483647 w 79"/>
                <a:gd name="T99" fmla="*/ 2147483647 h 1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9"/>
                <a:gd name="T151" fmla="*/ 0 h 122"/>
                <a:gd name="T152" fmla="*/ 79 w 79"/>
                <a:gd name="T153" fmla="*/ 122 h 1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9" h="122">
                  <a:moveTo>
                    <a:pt x="79" y="98"/>
                  </a:moveTo>
                  <a:lnTo>
                    <a:pt x="70" y="122"/>
                  </a:lnTo>
                  <a:lnTo>
                    <a:pt x="0" y="122"/>
                  </a:lnTo>
                  <a:lnTo>
                    <a:pt x="0" y="119"/>
                  </a:lnTo>
                  <a:lnTo>
                    <a:pt x="19" y="100"/>
                  </a:lnTo>
                  <a:lnTo>
                    <a:pt x="34" y="85"/>
                  </a:lnTo>
                  <a:lnTo>
                    <a:pt x="44" y="72"/>
                  </a:lnTo>
                  <a:lnTo>
                    <a:pt x="54" y="54"/>
                  </a:lnTo>
                  <a:lnTo>
                    <a:pt x="57" y="40"/>
                  </a:lnTo>
                  <a:lnTo>
                    <a:pt x="56" y="32"/>
                  </a:lnTo>
                  <a:lnTo>
                    <a:pt x="54" y="25"/>
                  </a:lnTo>
                  <a:lnTo>
                    <a:pt x="50" y="20"/>
                  </a:lnTo>
                  <a:lnTo>
                    <a:pt x="44" y="16"/>
                  </a:lnTo>
                  <a:lnTo>
                    <a:pt x="38" y="13"/>
                  </a:lnTo>
                  <a:lnTo>
                    <a:pt x="32" y="13"/>
                  </a:lnTo>
                  <a:lnTo>
                    <a:pt x="26" y="13"/>
                  </a:lnTo>
                  <a:lnTo>
                    <a:pt x="22" y="15"/>
                  </a:lnTo>
                  <a:lnTo>
                    <a:pt x="16" y="17"/>
                  </a:lnTo>
                  <a:lnTo>
                    <a:pt x="12" y="22"/>
                  </a:lnTo>
                  <a:lnTo>
                    <a:pt x="9" y="26"/>
                  </a:lnTo>
                  <a:lnTo>
                    <a:pt x="6" y="34"/>
                  </a:lnTo>
                  <a:lnTo>
                    <a:pt x="3" y="34"/>
                  </a:lnTo>
                  <a:lnTo>
                    <a:pt x="6" y="19"/>
                  </a:lnTo>
                  <a:lnTo>
                    <a:pt x="13" y="9"/>
                  </a:lnTo>
                  <a:lnTo>
                    <a:pt x="19" y="4"/>
                  </a:lnTo>
                  <a:lnTo>
                    <a:pt x="25" y="1"/>
                  </a:lnTo>
                  <a:lnTo>
                    <a:pt x="31" y="0"/>
                  </a:lnTo>
                  <a:lnTo>
                    <a:pt x="37" y="0"/>
                  </a:lnTo>
                  <a:lnTo>
                    <a:pt x="51" y="1"/>
                  </a:lnTo>
                  <a:lnTo>
                    <a:pt x="62" y="9"/>
                  </a:lnTo>
                  <a:lnTo>
                    <a:pt x="66" y="13"/>
                  </a:lnTo>
                  <a:lnTo>
                    <a:pt x="69" y="19"/>
                  </a:lnTo>
                  <a:lnTo>
                    <a:pt x="70" y="25"/>
                  </a:lnTo>
                  <a:lnTo>
                    <a:pt x="72" y="31"/>
                  </a:lnTo>
                  <a:lnTo>
                    <a:pt x="70" y="40"/>
                  </a:lnTo>
                  <a:lnTo>
                    <a:pt x="68" y="50"/>
                  </a:lnTo>
                  <a:lnTo>
                    <a:pt x="59" y="64"/>
                  </a:lnTo>
                  <a:lnTo>
                    <a:pt x="46" y="79"/>
                  </a:lnTo>
                  <a:lnTo>
                    <a:pt x="34" y="92"/>
                  </a:lnTo>
                  <a:lnTo>
                    <a:pt x="23" y="103"/>
                  </a:lnTo>
                  <a:lnTo>
                    <a:pt x="18" y="109"/>
                  </a:lnTo>
                  <a:lnTo>
                    <a:pt x="50" y="109"/>
                  </a:lnTo>
                  <a:lnTo>
                    <a:pt x="56" y="109"/>
                  </a:lnTo>
                  <a:lnTo>
                    <a:pt x="60" y="109"/>
                  </a:lnTo>
                  <a:lnTo>
                    <a:pt x="63" y="107"/>
                  </a:lnTo>
                  <a:lnTo>
                    <a:pt x="66" y="107"/>
                  </a:lnTo>
                  <a:lnTo>
                    <a:pt x="70" y="104"/>
                  </a:lnTo>
                  <a:lnTo>
                    <a:pt x="73" y="103"/>
                  </a:lnTo>
                  <a:lnTo>
                    <a:pt x="75" y="98"/>
                  </a:lnTo>
                  <a:lnTo>
                    <a:pt x="79" y="98"/>
                  </a:lnTo>
                  <a:close/>
                </a:path>
              </a:pathLst>
            </a:custGeom>
            <a:solidFill>
              <a:srgbClr val="000000"/>
            </a:solidFill>
            <a:ln w="0">
              <a:solidFill>
                <a:srgbClr val="000000"/>
              </a:solidFill>
              <a:round/>
              <a:headEnd/>
              <a:tailEnd/>
            </a:ln>
          </p:spPr>
          <p:txBody>
            <a:bodyPr/>
            <a:lstStyle/>
            <a:p>
              <a:endParaRPr lang="de-DE"/>
            </a:p>
          </p:txBody>
        </p:sp>
        <p:sp>
          <p:nvSpPr>
            <p:cNvPr id="84028" name="Freeform 57"/>
            <p:cNvSpPr>
              <a:spLocks noEditPoints="1"/>
            </p:cNvSpPr>
            <p:nvPr/>
          </p:nvSpPr>
          <p:spPr bwMode="auto">
            <a:xfrm>
              <a:off x="7265988" y="2987675"/>
              <a:ext cx="58737" cy="98425"/>
            </a:xfrm>
            <a:custGeom>
              <a:avLst/>
              <a:gdLst>
                <a:gd name="T0" fmla="*/ 0 w 75"/>
                <a:gd name="T1" fmla="*/ 2147483647 h 123"/>
                <a:gd name="T2" fmla="*/ 2147483647 w 75"/>
                <a:gd name="T3" fmla="*/ 2147483647 h 123"/>
                <a:gd name="T4" fmla="*/ 2147483647 w 75"/>
                <a:gd name="T5" fmla="*/ 2147483647 h 123"/>
                <a:gd name="T6" fmla="*/ 2147483647 w 75"/>
                <a:gd name="T7" fmla="*/ 2147483647 h 123"/>
                <a:gd name="T8" fmla="*/ 2147483647 w 75"/>
                <a:gd name="T9" fmla="*/ 2147483647 h 123"/>
                <a:gd name="T10" fmla="*/ 2147483647 w 75"/>
                <a:gd name="T11" fmla="*/ 2147483647 h 123"/>
                <a:gd name="T12" fmla="*/ 2147483647 w 75"/>
                <a:gd name="T13" fmla="*/ 2147483647 h 123"/>
                <a:gd name="T14" fmla="*/ 2147483647 w 75"/>
                <a:gd name="T15" fmla="*/ 0 h 123"/>
                <a:gd name="T16" fmla="*/ 2147483647 w 75"/>
                <a:gd name="T17" fmla="*/ 0 h 123"/>
                <a:gd name="T18" fmla="*/ 2147483647 w 75"/>
                <a:gd name="T19" fmla="*/ 2147483647 h 123"/>
                <a:gd name="T20" fmla="*/ 2147483647 w 75"/>
                <a:gd name="T21" fmla="*/ 2147483647 h 123"/>
                <a:gd name="T22" fmla="*/ 2147483647 w 75"/>
                <a:gd name="T23" fmla="*/ 2147483647 h 123"/>
                <a:gd name="T24" fmla="*/ 2147483647 w 75"/>
                <a:gd name="T25" fmla="*/ 2147483647 h 123"/>
                <a:gd name="T26" fmla="*/ 2147483647 w 75"/>
                <a:gd name="T27" fmla="*/ 2147483647 h 123"/>
                <a:gd name="T28" fmla="*/ 2147483647 w 75"/>
                <a:gd name="T29" fmla="*/ 2147483647 h 123"/>
                <a:gd name="T30" fmla="*/ 2147483647 w 75"/>
                <a:gd name="T31" fmla="*/ 2147483647 h 123"/>
                <a:gd name="T32" fmla="*/ 2147483647 w 75"/>
                <a:gd name="T33" fmla="*/ 2147483647 h 123"/>
                <a:gd name="T34" fmla="*/ 2147483647 w 75"/>
                <a:gd name="T35" fmla="*/ 2147483647 h 123"/>
                <a:gd name="T36" fmla="*/ 2147483647 w 75"/>
                <a:gd name="T37" fmla="*/ 2147483647 h 123"/>
                <a:gd name="T38" fmla="*/ 2147483647 w 75"/>
                <a:gd name="T39" fmla="*/ 2147483647 h 123"/>
                <a:gd name="T40" fmla="*/ 2147483647 w 75"/>
                <a:gd name="T41" fmla="*/ 2147483647 h 123"/>
                <a:gd name="T42" fmla="*/ 2147483647 w 75"/>
                <a:gd name="T43" fmla="*/ 2147483647 h 123"/>
                <a:gd name="T44" fmla="*/ 2147483647 w 75"/>
                <a:gd name="T45" fmla="*/ 2147483647 h 123"/>
                <a:gd name="T46" fmla="*/ 2147483647 w 75"/>
                <a:gd name="T47" fmla="*/ 2147483647 h 123"/>
                <a:gd name="T48" fmla="*/ 2147483647 w 75"/>
                <a:gd name="T49" fmla="*/ 2147483647 h 123"/>
                <a:gd name="T50" fmla="*/ 2147483647 w 75"/>
                <a:gd name="T51" fmla="*/ 2147483647 h 123"/>
                <a:gd name="T52" fmla="*/ 0 w 75"/>
                <a:gd name="T53" fmla="*/ 2147483647 h 123"/>
                <a:gd name="T54" fmla="*/ 2147483647 w 75"/>
                <a:gd name="T55" fmla="*/ 2147483647 h 123"/>
                <a:gd name="T56" fmla="*/ 2147483647 w 75"/>
                <a:gd name="T57" fmla="*/ 2147483647 h 123"/>
                <a:gd name="T58" fmla="*/ 2147483647 w 75"/>
                <a:gd name="T59" fmla="*/ 2147483647 h 123"/>
                <a:gd name="T60" fmla="*/ 2147483647 w 75"/>
                <a:gd name="T61" fmla="*/ 2147483647 h 123"/>
                <a:gd name="T62" fmla="*/ 2147483647 w 75"/>
                <a:gd name="T63" fmla="*/ 2147483647 h 123"/>
                <a:gd name="T64" fmla="*/ 2147483647 w 75"/>
                <a:gd name="T65" fmla="*/ 2147483647 h 123"/>
                <a:gd name="T66" fmla="*/ 2147483647 w 75"/>
                <a:gd name="T67" fmla="*/ 2147483647 h 123"/>
                <a:gd name="T68" fmla="*/ 2147483647 w 75"/>
                <a:gd name="T69" fmla="*/ 2147483647 h 123"/>
                <a:gd name="T70" fmla="*/ 2147483647 w 75"/>
                <a:gd name="T71" fmla="*/ 2147483647 h 123"/>
                <a:gd name="T72" fmla="*/ 2147483647 w 75"/>
                <a:gd name="T73" fmla="*/ 2147483647 h 123"/>
                <a:gd name="T74" fmla="*/ 2147483647 w 75"/>
                <a:gd name="T75" fmla="*/ 2147483647 h 123"/>
                <a:gd name="T76" fmla="*/ 2147483647 w 75"/>
                <a:gd name="T77" fmla="*/ 2147483647 h 123"/>
                <a:gd name="T78" fmla="*/ 2147483647 w 75"/>
                <a:gd name="T79" fmla="*/ 2147483647 h 123"/>
                <a:gd name="T80" fmla="*/ 2147483647 w 75"/>
                <a:gd name="T81" fmla="*/ 2147483647 h 123"/>
                <a:gd name="T82" fmla="*/ 2147483647 w 75"/>
                <a:gd name="T83" fmla="*/ 2147483647 h 123"/>
                <a:gd name="T84" fmla="*/ 2147483647 w 75"/>
                <a:gd name="T85" fmla="*/ 2147483647 h 123"/>
                <a:gd name="T86" fmla="*/ 2147483647 w 75"/>
                <a:gd name="T87" fmla="*/ 2147483647 h 123"/>
                <a:gd name="T88" fmla="*/ 2147483647 w 75"/>
                <a:gd name="T89" fmla="*/ 2147483647 h 123"/>
                <a:gd name="T90" fmla="*/ 2147483647 w 75"/>
                <a:gd name="T91" fmla="*/ 2147483647 h 123"/>
                <a:gd name="T92" fmla="*/ 2147483647 w 75"/>
                <a:gd name="T93" fmla="*/ 2147483647 h 123"/>
                <a:gd name="T94" fmla="*/ 2147483647 w 75"/>
                <a:gd name="T95" fmla="*/ 2147483647 h 123"/>
                <a:gd name="T96" fmla="*/ 2147483647 w 75"/>
                <a:gd name="T97" fmla="*/ 2147483647 h 123"/>
                <a:gd name="T98" fmla="*/ 2147483647 w 75"/>
                <a:gd name="T99" fmla="*/ 2147483647 h 123"/>
                <a:gd name="T100" fmla="*/ 2147483647 w 75"/>
                <a:gd name="T101" fmla="*/ 2147483647 h 123"/>
                <a:gd name="T102" fmla="*/ 2147483647 w 75"/>
                <a:gd name="T103" fmla="*/ 2147483647 h 123"/>
                <a:gd name="T104" fmla="*/ 2147483647 w 75"/>
                <a:gd name="T105" fmla="*/ 2147483647 h 123"/>
                <a:gd name="T106" fmla="*/ 2147483647 w 75"/>
                <a:gd name="T107" fmla="*/ 2147483647 h 123"/>
                <a:gd name="T108" fmla="*/ 2147483647 w 75"/>
                <a:gd name="T109" fmla="*/ 2147483647 h 123"/>
                <a:gd name="T110" fmla="*/ 2147483647 w 75"/>
                <a:gd name="T111" fmla="*/ 2147483647 h 1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5"/>
                <a:gd name="T169" fmla="*/ 0 h 123"/>
                <a:gd name="T170" fmla="*/ 75 w 75"/>
                <a:gd name="T171" fmla="*/ 123 h 1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5" h="123">
                  <a:moveTo>
                    <a:pt x="0" y="62"/>
                  </a:moveTo>
                  <a:lnTo>
                    <a:pt x="1" y="44"/>
                  </a:lnTo>
                  <a:lnTo>
                    <a:pt x="6" y="28"/>
                  </a:lnTo>
                  <a:lnTo>
                    <a:pt x="10" y="17"/>
                  </a:lnTo>
                  <a:lnTo>
                    <a:pt x="16" y="10"/>
                  </a:lnTo>
                  <a:lnTo>
                    <a:pt x="22" y="6"/>
                  </a:lnTo>
                  <a:lnTo>
                    <a:pt x="28" y="1"/>
                  </a:lnTo>
                  <a:lnTo>
                    <a:pt x="32" y="0"/>
                  </a:lnTo>
                  <a:lnTo>
                    <a:pt x="38" y="0"/>
                  </a:lnTo>
                  <a:lnTo>
                    <a:pt x="51" y="3"/>
                  </a:lnTo>
                  <a:lnTo>
                    <a:pt x="62" y="13"/>
                  </a:lnTo>
                  <a:lnTo>
                    <a:pt x="69" y="26"/>
                  </a:lnTo>
                  <a:lnTo>
                    <a:pt x="73" y="42"/>
                  </a:lnTo>
                  <a:lnTo>
                    <a:pt x="75" y="60"/>
                  </a:lnTo>
                  <a:lnTo>
                    <a:pt x="73" y="79"/>
                  </a:lnTo>
                  <a:lnTo>
                    <a:pt x="69" y="95"/>
                  </a:lnTo>
                  <a:lnTo>
                    <a:pt x="65" y="104"/>
                  </a:lnTo>
                  <a:lnTo>
                    <a:pt x="60" y="111"/>
                  </a:lnTo>
                  <a:lnTo>
                    <a:pt x="54" y="117"/>
                  </a:lnTo>
                  <a:lnTo>
                    <a:pt x="48" y="120"/>
                  </a:lnTo>
                  <a:lnTo>
                    <a:pt x="43" y="123"/>
                  </a:lnTo>
                  <a:lnTo>
                    <a:pt x="37" y="123"/>
                  </a:lnTo>
                  <a:lnTo>
                    <a:pt x="26" y="122"/>
                  </a:lnTo>
                  <a:lnTo>
                    <a:pt x="18" y="114"/>
                  </a:lnTo>
                  <a:lnTo>
                    <a:pt x="10" y="103"/>
                  </a:lnTo>
                  <a:lnTo>
                    <a:pt x="3" y="85"/>
                  </a:lnTo>
                  <a:lnTo>
                    <a:pt x="0" y="62"/>
                  </a:lnTo>
                  <a:close/>
                  <a:moveTo>
                    <a:pt x="18" y="64"/>
                  </a:moveTo>
                  <a:lnTo>
                    <a:pt x="19" y="86"/>
                  </a:lnTo>
                  <a:lnTo>
                    <a:pt x="23" y="104"/>
                  </a:lnTo>
                  <a:lnTo>
                    <a:pt x="26" y="110"/>
                  </a:lnTo>
                  <a:lnTo>
                    <a:pt x="29" y="114"/>
                  </a:lnTo>
                  <a:lnTo>
                    <a:pt x="32" y="117"/>
                  </a:lnTo>
                  <a:lnTo>
                    <a:pt x="38" y="117"/>
                  </a:lnTo>
                  <a:lnTo>
                    <a:pt x="43" y="116"/>
                  </a:lnTo>
                  <a:lnTo>
                    <a:pt x="47" y="113"/>
                  </a:lnTo>
                  <a:lnTo>
                    <a:pt x="50" y="110"/>
                  </a:lnTo>
                  <a:lnTo>
                    <a:pt x="53" y="106"/>
                  </a:lnTo>
                  <a:lnTo>
                    <a:pt x="54" y="100"/>
                  </a:lnTo>
                  <a:lnTo>
                    <a:pt x="57" y="81"/>
                  </a:lnTo>
                  <a:lnTo>
                    <a:pt x="59" y="56"/>
                  </a:lnTo>
                  <a:lnTo>
                    <a:pt x="57" y="38"/>
                  </a:lnTo>
                  <a:lnTo>
                    <a:pt x="54" y="22"/>
                  </a:lnTo>
                  <a:lnTo>
                    <a:pt x="53" y="16"/>
                  </a:lnTo>
                  <a:lnTo>
                    <a:pt x="50" y="12"/>
                  </a:lnTo>
                  <a:lnTo>
                    <a:pt x="47" y="9"/>
                  </a:lnTo>
                  <a:lnTo>
                    <a:pt x="43" y="6"/>
                  </a:lnTo>
                  <a:lnTo>
                    <a:pt x="38" y="6"/>
                  </a:lnTo>
                  <a:lnTo>
                    <a:pt x="34" y="6"/>
                  </a:lnTo>
                  <a:lnTo>
                    <a:pt x="31" y="7"/>
                  </a:lnTo>
                  <a:lnTo>
                    <a:pt x="28" y="10"/>
                  </a:lnTo>
                  <a:lnTo>
                    <a:pt x="23" y="16"/>
                  </a:lnTo>
                  <a:lnTo>
                    <a:pt x="22" y="23"/>
                  </a:lnTo>
                  <a:lnTo>
                    <a:pt x="19" y="34"/>
                  </a:lnTo>
                  <a:lnTo>
                    <a:pt x="18" y="48"/>
                  </a:lnTo>
                  <a:lnTo>
                    <a:pt x="18" y="64"/>
                  </a:lnTo>
                  <a:close/>
                </a:path>
              </a:pathLst>
            </a:custGeom>
            <a:solidFill>
              <a:srgbClr val="000000"/>
            </a:solidFill>
            <a:ln w="0">
              <a:solidFill>
                <a:srgbClr val="000000"/>
              </a:solidFill>
              <a:round/>
              <a:headEnd/>
              <a:tailEnd/>
            </a:ln>
          </p:spPr>
          <p:txBody>
            <a:bodyPr/>
            <a:lstStyle/>
            <a:p>
              <a:endParaRPr lang="de-DE"/>
            </a:p>
          </p:txBody>
        </p:sp>
        <p:sp>
          <p:nvSpPr>
            <p:cNvPr id="84029" name="Freeform 58"/>
            <p:cNvSpPr>
              <a:spLocks/>
            </p:cNvSpPr>
            <p:nvPr/>
          </p:nvSpPr>
          <p:spPr bwMode="auto">
            <a:xfrm>
              <a:off x="7610475" y="2989263"/>
              <a:ext cx="36513" cy="96837"/>
            </a:xfrm>
            <a:custGeom>
              <a:avLst/>
              <a:gdLst>
                <a:gd name="T0" fmla="*/ 0 w 47"/>
                <a:gd name="T1" fmla="*/ 2147483647 h 122"/>
                <a:gd name="T2" fmla="*/ 2147483647 w 47"/>
                <a:gd name="T3" fmla="*/ 0 h 122"/>
                <a:gd name="T4" fmla="*/ 2147483647 w 47"/>
                <a:gd name="T5" fmla="*/ 0 h 122"/>
                <a:gd name="T6" fmla="*/ 2147483647 w 47"/>
                <a:gd name="T7" fmla="*/ 2147483647 h 122"/>
                <a:gd name="T8" fmla="*/ 2147483647 w 47"/>
                <a:gd name="T9" fmla="*/ 2147483647 h 122"/>
                <a:gd name="T10" fmla="*/ 2147483647 w 47"/>
                <a:gd name="T11" fmla="*/ 2147483647 h 122"/>
                <a:gd name="T12" fmla="*/ 2147483647 w 47"/>
                <a:gd name="T13" fmla="*/ 2147483647 h 122"/>
                <a:gd name="T14" fmla="*/ 2147483647 w 47"/>
                <a:gd name="T15" fmla="*/ 2147483647 h 122"/>
                <a:gd name="T16" fmla="*/ 2147483647 w 47"/>
                <a:gd name="T17" fmla="*/ 2147483647 h 122"/>
                <a:gd name="T18" fmla="*/ 2147483647 w 47"/>
                <a:gd name="T19" fmla="*/ 2147483647 h 122"/>
                <a:gd name="T20" fmla="*/ 2147483647 w 47"/>
                <a:gd name="T21" fmla="*/ 2147483647 h 122"/>
                <a:gd name="T22" fmla="*/ 2147483647 w 47"/>
                <a:gd name="T23" fmla="*/ 2147483647 h 122"/>
                <a:gd name="T24" fmla="*/ 2147483647 w 47"/>
                <a:gd name="T25" fmla="*/ 2147483647 h 122"/>
                <a:gd name="T26" fmla="*/ 2147483647 w 47"/>
                <a:gd name="T27" fmla="*/ 2147483647 h 122"/>
                <a:gd name="T28" fmla="*/ 2147483647 w 47"/>
                <a:gd name="T29" fmla="*/ 2147483647 h 122"/>
                <a:gd name="T30" fmla="*/ 2147483647 w 47"/>
                <a:gd name="T31" fmla="*/ 2147483647 h 122"/>
                <a:gd name="T32" fmla="*/ 2147483647 w 47"/>
                <a:gd name="T33" fmla="*/ 2147483647 h 122"/>
                <a:gd name="T34" fmla="*/ 2147483647 w 47"/>
                <a:gd name="T35" fmla="*/ 2147483647 h 122"/>
                <a:gd name="T36" fmla="*/ 2147483647 w 47"/>
                <a:gd name="T37" fmla="*/ 2147483647 h 122"/>
                <a:gd name="T38" fmla="*/ 2147483647 w 47"/>
                <a:gd name="T39" fmla="*/ 2147483647 h 122"/>
                <a:gd name="T40" fmla="*/ 2147483647 w 47"/>
                <a:gd name="T41" fmla="*/ 2147483647 h 122"/>
                <a:gd name="T42" fmla="*/ 2147483647 w 47"/>
                <a:gd name="T43" fmla="*/ 2147483647 h 122"/>
                <a:gd name="T44" fmla="*/ 2147483647 w 47"/>
                <a:gd name="T45" fmla="*/ 2147483647 h 122"/>
                <a:gd name="T46" fmla="*/ 2147483647 w 47"/>
                <a:gd name="T47" fmla="*/ 2147483647 h 122"/>
                <a:gd name="T48" fmla="*/ 2147483647 w 47"/>
                <a:gd name="T49" fmla="*/ 2147483647 h 122"/>
                <a:gd name="T50" fmla="*/ 2147483647 w 47"/>
                <a:gd name="T51" fmla="*/ 2147483647 h 122"/>
                <a:gd name="T52" fmla="*/ 2147483647 w 47"/>
                <a:gd name="T53" fmla="*/ 2147483647 h 122"/>
                <a:gd name="T54" fmla="*/ 2147483647 w 47"/>
                <a:gd name="T55" fmla="*/ 2147483647 h 122"/>
                <a:gd name="T56" fmla="*/ 2147483647 w 47"/>
                <a:gd name="T57" fmla="*/ 2147483647 h 122"/>
                <a:gd name="T58" fmla="*/ 2147483647 w 47"/>
                <a:gd name="T59" fmla="*/ 2147483647 h 122"/>
                <a:gd name="T60" fmla="*/ 2147483647 w 47"/>
                <a:gd name="T61" fmla="*/ 2147483647 h 122"/>
                <a:gd name="T62" fmla="*/ 2147483647 w 47"/>
                <a:gd name="T63" fmla="*/ 2147483647 h 122"/>
                <a:gd name="T64" fmla="*/ 0 w 47"/>
                <a:gd name="T65" fmla="*/ 2147483647 h 122"/>
                <a:gd name="T66" fmla="*/ 0 w 47"/>
                <a:gd name="T67" fmla="*/ 2147483647 h 1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122"/>
                <a:gd name="T104" fmla="*/ 47 w 47"/>
                <a:gd name="T105" fmla="*/ 122 h 1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122">
                  <a:moveTo>
                    <a:pt x="0" y="14"/>
                  </a:moveTo>
                  <a:lnTo>
                    <a:pt x="28" y="0"/>
                  </a:lnTo>
                  <a:lnTo>
                    <a:pt x="31" y="0"/>
                  </a:lnTo>
                  <a:lnTo>
                    <a:pt x="31" y="102"/>
                  </a:lnTo>
                  <a:lnTo>
                    <a:pt x="31" y="108"/>
                  </a:lnTo>
                  <a:lnTo>
                    <a:pt x="32" y="112"/>
                  </a:lnTo>
                  <a:lnTo>
                    <a:pt x="32" y="115"/>
                  </a:lnTo>
                  <a:lnTo>
                    <a:pt x="34" y="116"/>
                  </a:lnTo>
                  <a:lnTo>
                    <a:pt x="35" y="118"/>
                  </a:lnTo>
                  <a:lnTo>
                    <a:pt x="38" y="119"/>
                  </a:lnTo>
                  <a:lnTo>
                    <a:pt x="41" y="119"/>
                  </a:lnTo>
                  <a:lnTo>
                    <a:pt x="47" y="119"/>
                  </a:lnTo>
                  <a:lnTo>
                    <a:pt x="47" y="122"/>
                  </a:lnTo>
                  <a:lnTo>
                    <a:pt x="2" y="122"/>
                  </a:lnTo>
                  <a:lnTo>
                    <a:pt x="2" y="119"/>
                  </a:lnTo>
                  <a:lnTo>
                    <a:pt x="6" y="119"/>
                  </a:lnTo>
                  <a:lnTo>
                    <a:pt x="10" y="119"/>
                  </a:lnTo>
                  <a:lnTo>
                    <a:pt x="12" y="118"/>
                  </a:lnTo>
                  <a:lnTo>
                    <a:pt x="15" y="116"/>
                  </a:lnTo>
                  <a:lnTo>
                    <a:pt x="15" y="115"/>
                  </a:lnTo>
                  <a:lnTo>
                    <a:pt x="16" y="112"/>
                  </a:lnTo>
                  <a:lnTo>
                    <a:pt x="16" y="108"/>
                  </a:lnTo>
                  <a:lnTo>
                    <a:pt x="16" y="102"/>
                  </a:lnTo>
                  <a:lnTo>
                    <a:pt x="16" y="34"/>
                  </a:lnTo>
                  <a:lnTo>
                    <a:pt x="16" y="27"/>
                  </a:lnTo>
                  <a:lnTo>
                    <a:pt x="16" y="21"/>
                  </a:lnTo>
                  <a:lnTo>
                    <a:pt x="16" y="18"/>
                  </a:lnTo>
                  <a:lnTo>
                    <a:pt x="15" y="15"/>
                  </a:lnTo>
                  <a:lnTo>
                    <a:pt x="13" y="14"/>
                  </a:lnTo>
                  <a:lnTo>
                    <a:pt x="12" y="12"/>
                  </a:lnTo>
                  <a:lnTo>
                    <a:pt x="9" y="12"/>
                  </a:lnTo>
                  <a:lnTo>
                    <a:pt x="6" y="14"/>
                  </a:lnTo>
                  <a:lnTo>
                    <a:pt x="0" y="15"/>
                  </a:lnTo>
                  <a:lnTo>
                    <a:pt x="0" y="14"/>
                  </a:lnTo>
                  <a:close/>
                </a:path>
              </a:pathLst>
            </a:custGeom>
            <a:solidFill>
              <a:srgbClr val="000000"/>
            </a:solidFill>
            <a:ln w="0">
              <a:solidFill>
                <a:srgbClr val="000000"/>
              </a:solidFill>
              <a:round/>
              <a:headEnd/>
              <a:tailEnd/>
            </a:ln>
          </p:spPr>
          <p:txBody>
            <a:bodyPr/>
            <a:lstStyle/>
            <a:p>
              <a:endParaRPr lang="de-DE"/>
            </a:p>
          </p:txBody>
        </p:sp>
        <p:sp>
          <p:nvSpPr>
            <p:cNvPr id="84030" name="Freeform 59"/>
            <p:cNvSpPr>
              <a:spLocks/>
            </p:cNvSpPr>
            <p:nvPr/>
          </p:nvSpPr>
          <p:spPr bwMode="auto">
            <a:xfrm>
              <a:off x="7670800" y="2989263"/>
              <a:ext cx="53975" cy="96837"/>
            </a:xfrm>
            <a:custGeom>
              <a:avLst/>
              <a:gdLst>
                <a:gd name="T0" fmla="*/ 2147483647 w 67"/>
                <a:gd name="T1" fmla="*/ 0 h 122"/>
                <a:gd name="T2" fmla="*/ 2147483647 w 67"/>
                <a:gd name="T3" fmla="*/ 2147483647 h 122"/>
                <a:gd name="T4" fmla="*/ 2147483647 w 67"/>
                <a:gd name="T5" fmla="*/ 2147483647 h 122"/>
                <a:gd name="T6" fmla="*/ 2147483647 w 67"/>
                <a:gd name="T7" fmla="*/ 2147483647 h 122"/>
                <a:gd name="T8" fmla="*/ 2147483647 w 67"/>
                <a:gd name="T9" fmla="*/ 2147483647 h 122"/>
                <a:gd name="T10" fmla="*/ 2147483647 w 67"/>
                <a:gd name="T11" fmla="*/ 2147483647 h 122"/>
                <a:gd name="T12" fmla="*/ 2147483647 w 67"/>
                <a:gd name="T13" fmla="*/ 2147483647 h 122"/>
                <a:gd name="T14" fmla="*/ 2147483647 w 67"/>
                <a:gd name="T15" fmla="*/ 2147483647 h 122"/>
                <a:gd name="T16" fmla="*/ 2147483647 w 67"/>
                <a:gd name="T17" fmla="*/ 2147483647 h 122"/>
                <a:gd name="T18" fmla="*/ 2147483647 w 67"/>
                <a:gd name="T19" fmla="*/ 2147483647 h 122"/>
                <a:gd name="T20" fmla="*/ 2147483647 w 67"/>
                <a:gd name="T21" fmla="*/ 2147483647 h 122"/>
                <a:gd name="T22" fmla="*/ 2147483647 w 67"/>
                <a:gd name="T23" fmla="*/ 2147483647 h 122"/>
                <a:gd name="T24" fmla="*/ 2147483647 w 67"/>
                <a:gd name="T25" fmla="*/ 2147483647 h 122"/>
                <a:gd name="T26" fmla="*/ 2147483647 w 67"/>
                <a:gd name="T27" fmla="*/ 2147483647 h 122"/>
                <a:gd name="T28" fmla="*/ 2147483647 w 67"/>
                <a:gd name="T29" fmla="*/ 2147483647 h 122"/>
                <a:gd name="T30" fmla="*/ 2147483647 w 67"/>
                <a:gd name="T31" fmla="*/ 2147483647 h 122"/>
                <a:gd name="T32" fmla="*/ 2147483647 w 67"/>
                <a:gd name="T33" fmla="*/ 2147483647 h 122"/>
                <a:gd name="T34" fmla="*/ 2147483647 w 67"/>
                <a:gd name="T35" fmla="*/ 2147483647 h 122"/>
                <a:gd name="T36" fmla="*/ 2147483647 w 67"/>
                <a:gd name="T37" fmla="*/ 2147483647 h 122"/>
                <a:gd name="T38" fmla="*/ 2147483647 w 67"/>
                <a:gd name="T39" fmla="*/ 2147483647 h 122"/>
                <a:gd name="T40" fmla="*/ 0 w 67"/>
                <a:gd name="T41" fmla="*/ 2147483647 h 122"/>
                <a:gd name="T42" fmla="*/ 2147483647 w 67"/>
                <a:gd name="T43" fmla="*/ 2147483647 h 122"/>
                <a:gd name="T44" fmla="*/ 2147483647 w 67"/>
                <a:gd name="T45" fmla="*/ 2147483647 h 122"/>
                <a:gd name="T46" fmla="*/ 2147483647 w 67"/>
                <a:gd name="T47" fmla="*/ 2147483647 h 122"/>
                <a:gd name="T48" fmla="*/ 2147483647 w 67"/>
                <a:gd name="T49" fmla="*/ 2147483647 h 122"/>
                <a:gd name="T50" fmla="*/ 2147483647 w 67"/>
                <a:gd name="T51" fmla="*/ 2147483647 h 122"/>
                <a:gd name="T52" fmla="*/ 2147483647 w 67"/>
                <a:gd name="T53" fmla="*/ 2147483647 h 122"/>
                <a:gd name="T54" fmla="*/ 2147483647 w 67"/>
                <a:gd name="T55" fmla="*/ 2147483647 h 122"/>
                <a:gd name="T56" fmla="*/ 2147483647 w 67"/>
                <a:gd name="T57" fmla="*/ 2147483647 h 122"/>
                <a:gd name="T58" fmla="*/ 2147483647 w 67"/>
                <a:gd name="T59" fmla="*/ 2147483647 h 122"/>
                <a:gd name="T60" fmla="*/ 2147483647 w 67"/>
                <a:gd name="T61" fmla="*/ 2147483647 h 122"/>
                <a:gd name="T62" fmla="*/ 2147483647 w 67"/>
                <a:gd name="T63" fmla="*/ 2147483647 h 122"/>
                <a:gd name="T64" fmla="*/ 2147483647 w 67"/>
                <a:gd name="T65" fmla="*/ 2147483647 h 122"/>
                <a:gd name="T66" fmla="*/ 2147483647 w 67"/>
                <a:gd name="T67" fmla="*/ 2147483647 h 122"/>
                <a:gd name="T68" fmla="*/ 2147483647 w 67"/>
                <a:gd name="T69" fmla="*/ 2147483647 h 122"/>
                <a:gd name="T70" fmla="*/ 2147483647 w 67"/>
                <a:gd name="T71" fmla="*/ 2147483647 h 122"/>
                <a:gd name="T72" fmla="*/ 2147483647 w 67"/>
                <a:gd name="T73" fmla="*/ 2147483647 h 122"/>
                <a:gd name="T74" fmla="*/ 2147483647 w 67"/>
                <a:gd name="T75" fmla="*/ 2147483647 h 122"/>
                <a:gd name="T76" fmla="*/ 2147483647 w 67"/>
                <a:gd name="T77" fmla="*/ 2147483647 h 122"/>
                <a:gd name="T78" fmla="*/ 2147483647 w 67"/>
                <a:gd name="T79" fmla="*/ 2147483647 h 122"/>
                <a:gd name="T80" fmla="*/ 2147483647 w 67"/>
                <a:gd name="T81" fmla="*/ 2147483647 h 122"/>
                <a:gd name="T82" fmla="*/ 2147483647 w 67"/>
                <a:gd name="T83" fmla="*/ 2147483647 h 122"/>
                <a:gd name="T84" fmla="*/ 2147483647 w 67"/>
                <a:gd name="T85" fmla="*/ 2147483647 h 122"/>
                <a:gd name="T86" fmla="*/ 2147483647 w 67"/>
                <a:gd name="T87" fmla="*/ 2147483647 h 122"/>
                <a:gd name="T88" fmla="*/ 2147483647 w 67"/>
                <a:gd name="T89" fmla="*/ 2147483647 h 122"/>
                <a:gd name="T90" fmla="*/ 2147483647 w 67"/>
                <a:gd name="T91" fmla="*/ 0 h 122"/>
                <a:gd name="T92" fmla="*/ 2147483647 w 67"/>
                <a:gd name="T93" fmla="*/ 0 h 1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7"/>
                <a:gd name="T142" fmla="*/ 0 h 122"/>
                <a:gd name="T143" fmla="*/ 67 w 67"/>
                <a:gd name="T144" fmla="*/ 122 h 1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7" h="122">
                  <a:moveTo>
                    <a:pt x="67" y="0"/>
                  </a:moveTo>
                  <a:lnTo>
                    <a:pt x="62" y="14"/>
                  </a:lnTo>
                  <a:lnTo>
                    <a:pt x="25" y="14"/>
                  </a:lnTo>
                  <a:lnTo>
                    <a:pt x="17" y="32"/>
                  </a:lnTo>
                  <a:lnTo>
                    <a:pt x="39" y="38"/>
                  </a:lnTo>
                  <a:lnTo>
                    <a:pt x="54" y="48"/>
                  </a:lnTo>
                  <a:lnTo>
                    <a:pt x="63" y="61"/>
                  </a:lnTo>
                  <a:lnTo>
                    <a:pt x="66" y="76"/>
                  </a:lnTo>
                  <a:lnTo>
                    <a:pt x="64" y="86"/>
                  </a:lnTo>
                  <a:lnTo>
                    <a:pt x="62" y="94"/>
                  </a:lnTo>
                  <a:lnTo>
                    <a:pt x="59" y="101"/>
                  </a:lnTo>
                  <a:lnTo>
                    <a:pt x="53" y="108"/>
                  </a:lnTo>
                  <a:lnTo>
                    <a:pt x="47" y="113"/>
                  </a:lnTo>
                  <a:lnTo>
                    <a:pt x="41" y="117"/>
                  </a:lnTo>
                  <a:lnTo>
                    <a:pt x="31" y="120"/>
                  </a:lnTo>
                  <a:lnTo>
                    <a:pt x="20" y="122"/>
                  </a:lnTo>
                  <a:lnTo>
                    <a:pt x="15" y="122"/>
                  </a:lnTo>
                  <a:lnTo>
                    <a:pt x="9" y="120"/>
                  </a:lnTo>
                  <a:lnTo>
                    <a:pt x="4" y="119"/>
                  </a:lnTo>
                  <a:lnTo>
                    <a:pt x="1" y="114"/>
                  </a:lnTo>
                  <a:lnTo>
                    <a:pt x="0" y="110"/>
                  </a:lnTo>
                  <a:lnTo>
                    <a:pt x="1" y="108"/>
                  </a:lnTo>
                  <a:lnTo>
                    <a:pt x="3" y="106"/>
                  </a:lnTo>
                  <a:lnTo>
                    <a:pt x="4" y="104"/>
                  </a:lnTo>
                  <a:lnTo>
                    <a:pt x="7" y="104"/>
                  </a:lnTo>
                  <a:lnTo>
                    <a:pt x="10" y="104"/>
                  </a:lnTo>
                  <a:lnTo>
                    <a:pt x="12" y="104"/>
                  </a:lnTo>
                  <a:lnTo>
                    <a:pt x="13" y="106"/>
                  </a:lnTo>
                  <a:lnTo>
                    <a:pt x="17" y="108"/>
                  </a:lnTo>
                  <a:lnTo>
                    <a:pt x="23" y="111"/>
                  </a:lnTo>
                  <a:lnTo>
                    <a:pt x="31" y="113"/>
                  </a:lnTo>
                  <a:lnTo>
                    <a:pt x="37" y="111"/>
                  </a:lnTo>
                  <a:lnTo>
                    <a:pt x="42" y="108"/>
                  </a:lnTo>
                  <a:lnTo>
                    <a:pt x="47" y="104"/>
                  </a:lnTo>
                  <a:lnTo>
                    <a:pt x="51" y="100"/>
                  </a:lnTo>
                  <a:lnTo>
                    <a:pt x="54" y="92"/>
                  </a:lnTo>
                  <a:lnTo>
                    <a:pt x="54" y="86"/>
                  </a:lnTo>
                  <a:lnTo>
                    <a:pt x="54" y="79"/>
                  </a:lnTo>
                  <a:lnTo>
                    <a:pt x="51" y="72"/>
                  </a:lnTo>
                  <a:lnTo>
                    <a:pt x="48" y="66"/>
                  </a:lnTo>
                  <a:lnTo>
                    <a:pt x="42" y="60"/>
                  </a:lnTo>
                  <a:lnTo>
                    <a:pt x="37" y="56"/>
                  </a:lnTo>
                  <a:lnTo>
                    <a:pt x="29" y="51"/>
                  </a:lnTo>
                  <a:lnTo>
                    <a:pt x="17" y="48"/>
                  </a:lnTo>
                  <a:lnTo>
                    <a:pt x="3" y="47"/>
                  </a:lnTo>
                  <a:lnTo>
                    <a:pt x="26" y="0"/>
                  </a:lnTo>
                  <a:lnTo>
                    <a:pt x="67" y="0"/>
                  </a:lnTo>
                  <a:close/>
                </a:path>
              </a:pathLst>
            </a:custGeom>
            <a:solidFill>
              <a:srgbClr val="000000"/>
            </a:solidFill>
            <a:ln w="0">
              <a:solidFill>
                <a:srgbClr val="000000"/>
              </a:solidFill>
              <a:round/>
              <a:headEnd/>
              <a:tailEnd/>
            </a:ln>
          </p:spPr>
          <p:txBody>
            <a:bodyPr/>
            <a:lstStyle/>
            <a:p>
              <a:endParaRPr lang="de-DE"/>
            </a:p>
          </p:txBody>
        </p:sp>
        <p:sp>
          <p:nvSpPr>
            <p:cNvPr id="84031" name="Freeform 60"/>
            <p:cNvSpPr>
              <a:spLocks noEditPoints="1"/>
            </p:cNvSpPr>
            <p:nvPr/>
          </p:nvSpPr>
          <p:spPr bwMode="auto">
            <a:xfrm>
              <a:off x="7740650" y="2989263"/>
              <a:ext cx="60325" cy="96837"/>
            </a:xfrm>
            <a:custGeom>
              <a:avLst/>
              <a:gdLst>
                <a:gd name="T0" fmla="*/ 0 w 75"/>
                <a:gd name="T1" fmla="*/ 2147483647 h 124"/>
                <a:gd name="T2" fmla="*/ 2147483647 w 75"/>
                <a:gd name="T3" fmla="*/ 2147483647 h 124"/>
                <a:gd name="T4" fmla="*/ 2147483647 w 75"/>
                <a:gd name="T5" fmla="*/ 2147483647 h 124"/>
                <a:gd name="T6" fmla="*/ 2147483647 w 75"/>
                <a:gd name="T7" fmla="*/ 2147483647 h 124"/>
                <a:gd name="T8" fmla="*/ 2147483647 w 75"/>
                <a:gd name="T9" fmla="*/ 2147483647 h 124"/>
                <a:gd name="T10" fmla="*/ 2147483647 w 75"/>
                <a:gd name="T11" fmla="*/ 2147483647 h 124"/>
                <a:gd name="T12" fmla="*/ 2147483647 w 75"/>
                <a:gd name="T13" fmla="*/ 2147483647 h 124"/>
                <a:gd name="T14" fmla="*/ 2147483647 w 75"/>
                <a:gd name="T15" fmla="*/ 0 h 124"/>
                <a:gd name="T16" fmla="*/ 2147483647 w 75"/>
                <a:gd name="T17" fmla="*/ 0 h 124"/>
                <a:gd name="T18" fmla="*/ 2147483647 w 75"/>
                <a:gd name="T19" fmla="*/ 2147483647 h 124"/>
                <a:gd name="T20" fmla="*/ 2147483647 w 75"/>
                <a:gd name="T21" fmla="*/ 2147483647 h 124"/>
                <a:gd name="T22" fmla="*/ 2147483647 w 75"/>
                <a:gd name="T23" fmla="*/ 2147483647 h 124"/>
                <a:gd name="T24" fmla="*/ 2147483647 w 75"/>
                <a:gd name="T25" fmla="*/ 2147483647 h 124"/>
                <a:gd name="T26" fmla="*/ 2147483647 w 75"/>
                <a:gd name="T27" fmla="*/ 2147483647 h 124"/>
                <a:gd name="T28" fmla="*/ 2147483647 w 75"/>
                <a:gd name="T29" fmla="*/ 2147483647 h 124"/>
                <a:gd name="T30" fmla="*/ 2147483647 w 75"/>
                <a:gd name="T31" fmla="*/ 2147483647 h 124"/>
                <a:gd name="T32" fmla="*/ 2147483647 w 75"/>
                <a:gd name="T33" fmla="*/ 2147483647 h 124"/>
                <a:gd name="T34" fmla="*/ 2147483647 w 75"/>
                <a:gd name="T35" fmla="*/ 2147483647 h 124"/>
                <a:gd name="T36" fmla="*/ 2147483647 w 75"/>
                <a:gd name="T37" fmla="*/ 2147483647 h 124"/>
                <a:gd name="T38" fmla="*/ 2147483647 w 75"/>
                <a:gd name="T39" fmla="*/ 2147483647 h 124"/>
                <a:gd name="T40" fmla="*/ 2147483647 w 75"/>
                <a:gd name="T41" fmla="*/ 2147483647 h 124"/>
                <a:gd name="T42" fmla="*/ 2147483647 w 75"/>
                <a:gd name="T43" fmla="*/ 2147483647 h 124"/>
                <a:gd name="T44" fmla="*/ 2147483647 w 75"/>
                <a:gd name="T45" fmla="*/ 2147483647 h 124"/>
                <a:gd name="T46" fmla="*/ 2147483647 w 75"/>
                <a:gd name="T47" fmla="*/ 2147483647 h 124"/>
                <a:gd name="T48" fmla="*/ 2147483647 w 75"/>
                <a:gd name="T49" fmla="*/ 2147483647 h 124"/>
                <a:gd name="T50" fmla="*/ 2147483647 w 75"/>
                <a:gd name="T51" fmla="*/ 2147483647 h 124"/>
                <a:gd name="T52" fmla="*/ 0 w 75"/>
                <a:gd name="T53" fmla="*/ 2147483647 h 124"/>
                <a:gd name="T54" fmla="*/ 2147483647 w 75"/>
                <a:gd name="T55" fmla="*/ 2147483647 h 124"/>
                <a:gd name="T56" fmla="*/ 2147483647 w 75"/>
                <a:gd name="T57" fmla="*/ 2147483647 h 124"/>
                <a:gd name="T58" fmla="*/ 2147483647 w 75"/>
                <a:gd name="T59" fmla="*/ 2147483647 h 124"/>
                <a:gd name="T60" fmla="*/ 2147483647 w 75"/>
                <a:gd name="T61" fmla="*/ 2147483647 h 124"/>
                <a:gd name="T62" fmla="*/ 2147483647 w 75"/>
                <a:gd name="T63" fmla="*/ 2147483647 h 124"/>
                <a:gd name="T64" fmla="*/ 2147483647 w 75"/>
                <a:gd name="T65" fmla="*/ 2147483647 h 124"/>
                <a:gd name="T66" fmla="*/ 2147483647 w 75"/>
                <a:gd name="T67" fmla="*/ 2147483647 h 124"/>
                <a:gd name="T68" fmla="*/ 2147483647 w 75"/>
                <a:gd name="T69" fmla="*/ 2147483647 h 124"/>
                <a:gd name="T70" fmla="*/ 2147483647 w 75"/>
                <a:gd name="T71" fmla="*/ 2147483647 h 124"/>
                <a:gd name="T72" fmla="*/ 2147483647 w 75"/>
                <a:gd name="T73" fmla="*/ 2147483647 h 124"/>
                <a:gd name="T74" fmla="*/ 2147483647 w 75"/>
                <a:gd name="T75" fmla="*/ 2147483647 h 124"/>
                <a:gd name="T76" fmla="*/ 2147483647 w 75"/>
                <a:gd name="T77" fmla="*/ 2147483647 h 124"/>
                <a:gd name="T78" fmla="*/ 2147483647 w 75"/>
                <a:gd name="T79" fmla="*/ 2147483647 h 124"/>
                <a:gd name="T80" fmla="*/ 2147483647 w 75"/>
                <a:gd name="T81" fmla="*/ 2147483647 h 124"/>
                <a:gd name="T82" fmla="*/ 2147483647 w 75"/>
                <a:gd name="T83" fmla="*/ 2147483647 h 124"/>
                <a:gd name="T84" fmla="*/ 2147483647 w 75"/>
                <a:gd name="T85" fmla="*/ 2147483647 h 124"/>
                <a:gd name="T86" fmla="*/ 2147483647 w 75"/>
                <a:gd name="T87" fmla="*/ 2147483647 h 124"/>
                <a:gd name="T88" fmla="*/ 2147483647 w 75"/>
                <a:gd name="T89" fmla="*/ 2147483647 h 124"/>
                <a:gd name="T90" fmla="*/ 2147483647 w 75"/>
                <a:gd name="T91" fmla="*/ 2147483647 h 124"/>
                <a:gd name="T92" fmla="*/ 2147483647 w 75"/>
                <a:gd name="T93" fmla="*/ 2147483647 h 124"/>
                <a:gd name="T94" fmla="*/ 2147483647 w 75"/>
                <a:gd name="T95" fmla="*/ 2147483647 h 124"/>
                <a:gd name="T96" fmla="*/ 2147483647 w 75"/>
                <a:gd name="T97" fmla="*/ 2147483647 h 124"/>
                <a:gd name="T98" fmla="*/ 2147483647 w 75"/>
                <a:gd name="T99" fmla="*/ 2147483647 h 124"/>
                <a:gd name="T100" fmla="*/ 2147483647 w 75"/>
                <a:gd name="T101" fmla="*/ 2147483647 h 124"/>
                <a:gd name="T102" fmla="*/ 2147483647 w 75"/>
                <a:gd name="T103" fmla="*/ 2147483647 h 124"/>
                <a:gd name="T104" fmla="*/ 2147483647 w 75"/>
                <a:gd name="T105" fmla="*/ 2147483647 h 124"/>
                <a:gd name="T106" fmla="*/ 2147483647 w 75"/>
                <a:gd name="T107" fmla="*/ 2147483647 h 124"/>
                <a:gd name="T108" fmla="*/ 2147483647 w 75"/>
                <a:gd name="T109" fmla="*/ 2147483647 h 124"/>
                <a:gd name="T110" fmla="*/ 2147483647 w 75"/>
                <a:gd name="T111" fmla="*/ 2147483647 h 1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5"/>
                <a:gd name="T169" fmla="*/ 0 h 124"/>
                <a:gd name="T170" fmla="*/ 75 w 75"/>
                <a:gd name="T171" fmla="*/ 124 h 1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5" h="124">
                  <a:moveTo>
                    <a:pt x="0" y="62"/>
                  </a:moveTo>
                  <a:lnTo>
                    <a:pt x="1" y="44"/>
                  </a:lnTo>
                  <a:lnTo>
                    <a:pt x="6" y="28"/>
                  </a:lnTo>
                  <a:lnTo>
                    <a:pt x="10" y="18"/>
                  </a:lnTo>
                  <a:lnTo>
                    <a:pt x="16" y="11"/>
                  </a:lnTo>
                  <a:lnTo>
                    <a:pt x="22" y="6"/>
                  </a:lnTo>
                  <a:lnTo>
                    <a:pt x="28" y="2"/>
                  </a:lnTo>
                  <a:lnTo>
                    <a:pt x="32" y="0"/>
                  </a:lnTo>
                  <a:lnTo>
                    <a:pt x="38" y="0"/>
                  </a:lnTo>
                  <a:lnTo>
                    <a:pt x="51" y="3"/>
                  </a:lnTo>
                  <a:lnTo>
                    <a:pt x="62" y="14"/>
                  </a:lnTo>
                  <a:lnTo>
                    <a:pt x="69" y="27"/>
                  </a:lnTo>
                  <a:lnTo>
                    <a:pt x="73" y="43"/>
                  </a:lnTo>
                  <a:lnTo>
                    <a:pt x="75" y="61"/>
                  </a:lnTo>
                  <a:lnTo>
                    <a:pt x="73" y="80"/>
                  </a:lnTo>
                  <a:lnTo>
                    <a:pt x="69" y="96"/>
                  </a:lnTo>
                  <a:lnTo>
                    <a:pt x="66" y="105"/>
                  </a:lnTo>
                  <a:lnTo>
                    <a:pt x="60" y="112"/>
                  </a:lnTo>
                  <a:lnTo>
                    <a:pt x="54" y="118"/>
                  </a:lnTo>
                  <a:lnTo>
                    <a:pt x="48" y="121"/>
                  </a:lnTo>
                  <a:lnTo>
                    <a:pt x="43" y="124"/>
                  </a:lnTo>
                  <a:lnTo>
                    <a:pt x="37" y="124"/>
                  </a:lnTo>
                  <a:lnTo>
                    <a:pt x="26" y="121"/>
                  </a:lnTo>
                  <a:lnTo>
                    <a:pt x="18" y="115"/>
                  </a:lnTo>
                  <a:lnTo>
                    <a:pt x="10" y="103"/>
                  </a:lnTo>
                  <a:lnTo>
                    <a:pt x="3" y="85"/>
                  </a:lnTo>
                  <a:lnTo>
                    <a:pt x="0" y="62"/>
                  </a:lnTo>
                  <a:close/>
                  <a:moveTo>
                    <a:pt x="18" y="65"/>
                  </a:moveTo>
                  <a:lnTo>
                    <a:pt x="19" y="87"/>
                  </a:lnTo>
                  <a:lnTo>
                    <a:pt x="23" y="105"/>
                  </a:lnTo>
                  <a:lnTo>
                    <a:pt x="26" y="110"/>
                  </a:lnTo>
                  <a:lnTo>
                    <a:pt x="29" y="115"/>
                  </a:lnTo>
                  <a:lnTo>
                    <a:pt x="34" y="118"/>
                  </a:lnTo>
                  <a:lnTo>
                    <a:pt x="38" y="118"/>
                  </a:lnTo>
                  <a:lnTo>
                    <a:pt x="43" y="116"/>
                  </a:lnTo>
                  <a:lnTo>
                    <a:pt x="47" y="113"/>
                  </a:lnTo>
                  <a:lnTo>
                    <a:pt x="50" y="110"/>
                  </a:lnTo>
                  <a:lnTo>
                    <a:pt x="53" y="106"/>
                  </a:lnTo>
                  <a:lnTo>
                    <a:pt x="54" y="100"/>
                  </a:lnTo>
                  <a:lnTo>
                    <a:pt x="57" y="81"/>
                  </a:lnTo>
                  <a:lnTo>
                    <a:pt x="59" y="56"/>
                  </a:lnTo>
                  <a:lnTo>
                    <a:pt x="57" y="39"/>
                  </a:lnTo>
                  <a:lnTo>
                    <a:pt x="54" y="22"/>
                  </a:lnTo>
                  <a:lnTo>
                    <a:pt x="53" y="16"/>
                  </a:lnTo>
                  <a:lnTo>
                    <a:pt x="50" y="12"/>
                  </a:lnTo>
                  <a:lnTo>
                    <a:pt x="47" y="9"/>
                  </a:lnTo>
                  <a:lnTo>
                    <a:pt x="43" y="6"/>
                  </a:lnTo>
                  <a:lnTo>
                    <a:pt x="38" y="6"/>
                  </a:lnTo>
                  <a:lnTo>
                    <a:pt x="34" y="6"/>
                  </a:lnTo>
                  <a:lnTo>
                    <a:pt x="31" y="8"/>
                  </a:lnTo>
                  <a:lnTo>
                    <a:pt x="28" y="11"/>
                  </a:lnTo>
                  <a:lnTo>
                    <a:pt x="23" y="16"/>
                  </a:lnTo>
                  <a:lnTo>
                    <a:pt x="22" y="24"/>
                  </a:lnTo>
                  <a:lnTo>
                    <a:pt x="19" y="34"/>
                  </a:lnTo>
                  <a:lnTo>
                    <a:pt x="18" y="49"/>
                  </a:lnTo>
                  <a:lnTo>
                    <a:pt x="18" y="65"/>
                  </a:lnTo>
                  <a:close/>
                </a:path>
              </a:pathLst>
            </a:custGeom>
            <a:solidFill>
              <a:srgbClr val="000000"/>
            </a:solidFill>
            <a:ln w="0">
              <a:solidFill>
                <a:srgbClr val="000000"/>
              </a:solidFill>
              <a:round/>
              <a:headEnd/>
              <a:tailEnd/>
            </a:ln>
          </p:spPr>
          <p:txBody>
            <a:bodyPr/>
            <a:lstStyle/>
            <a:p>
              <a:endParaRPr lang="de-DE"/>
            </a:p>
          </p:txBody>
        </p:sp>
        <p:sp>
          <p:nvSpPr>
            <p:cNvPr id="84032" name="Freeform 61"/>
            <p:cNvSpPr>
              <a:spLocks/>
            </p:cNvSpPr>
            <p:nvPr/>
          </p:nvSpPr>
          <p:spPr bwMode="auto">
            <a:xfrm>
              <a:off x="8083550" y="2987675"/>
              <a:ext cx="38100" cy="96838"/>
            </a:xfrm>
            <a:custGeom>
              <a:avLst/>
              <a:gdLst>
                <a:gd name="T0" fmla="*/ 0 w 47"/>
                <a:gd name="T1" fmla="*/ 2147483647 h 122"/>
                <a:gd name="T2" fmla="*/ 2147483647 w 47"/>
                <a:gd name="T3" fmla="*/ 0 h 122"/>
                <a:gd name="T4" fmla="*/ 2147483647 w 47"/>
                <a:gd name="T5" fmla="*/ 0 h 122"/>
                <a:gd name="T6" fmla="*/ 2147483647 w 47"/>
                <a:gd name="T7" fmla="*/ 2147483647 h 122"/>
                <a:gd name="T8" fmla="*/ 2147483647 w 47"/>
                <a:gd name="T9" fmla="*/ 2147483647 h 122"/>
                <a:gd name="T10" fmla="*/ 2147483647 w 47"/>
                <a:gd name="T11" fmla="*/ 2147483647 h 122"/>
                <a:gd name="T12" fmla="*/ 2147483647 w 47"/>
                <a:gd name="T13" fmla="*/ 2147483647 h 122"/>
                <a:gd name="T14" fmla="*/ 2147483647 w 47"/>
                <a:gd name="T15" fmla="*/ 2147483647 h 122"/>
                <a:gd name="T16" fmla="*/ 2147483647 w 47"/>
                <a:gd name="T17" fmla="*/ 2147483647 h 122"/>
                <a:gd name="T18" fmla="*/ 2147483647 w 47"/>
                <a:gd name="T19" fmla="*/ 2147483647 h 122"/>
                <a:gd name="T20" fmla="*/ 2147483647 w 47"/>
                <a:gd name="T21" fmla="*/ 2147483647 h 122"/>
                <a:gd name="T22" fmla="*/ 2147483647 w 47"/>
                <a:gd name="T23" fmla="*/ 2147483647 h 122"/>
                <a:gd name="T24" fmla="*/ 2147483647 w 47"/>
                <a:gd name="T25" fmla="*/ 2147483647 h 122"/>
                <a:gd name="T26" fmla="*/ 2147483647 w 47"/>
                <a:gd name="T27" fmla="*/ 2147483647 h 122"/>
                <a:gd name="T28" fmla="*/ 2147483647 w 47"/>
                <a:gd name="T29" fmla="*/ 2147483647 h 122"/>
                <a:gd name="T30" fmla="*/ 2147483647 w 47"/>
                <a:gd name="T31" fmla="*/ 2147483647 h 122"/>
                <a:gd name="T32" fmla="*/ 2147483647 w 47"/>
                <a:gd name="T33" fmla="*/ 2147483647 h 122"/>
                <a:gd name="T34" fmla="*/ 2147483647 w 47"/>
                <a:gd name="T35" fmla="*/ 2147483647 h 122"/>
                <a:gd name="T36" fmla="*/ 2147483647 w 47"/>
                <a:gd name="T37" fmla="*/ 2147483647 h 122"/>
                <a:gd name="T38" fmla="*/ 2147483647 w 47"/>
                <a:gd name="T39" fmla="*/ 2147483647 h 122"/>
                <a:gd name="T40" fmla="*/ 2147483647 w 47"/>
                <a:gd name="T41" fmla="*/ 2147483647 h 122"/>
                <a:gd name="T42" fmla="*/ 2147483647 w 47"/>
                <a:gd name="T43" fmla="*/ 2147483647 h 122"/>
                <a:gd name="T44" fmla="*/ 2147483647 w 47"/>
                <a:gd name="T45" fmla="*/ 2147483647 h 122"/>
                <a:gd name="T46" fmla="*/ 2147483647 w 47"/>
                <a:gd name="T47" fmla="*/ 2147483647 h 122"/>
                <a:gd name="T48" fmla="*/ 2147483647 w 47"/>
                <a:gd name="T49" fmla="*/ 2147483647 h 122"/>
                <a:gd name="T50" fmla="*/ 2147483647 w 47"/>
                <a:gd name="T51" fmla="*/ 2147483647 h 122"/>
                <a:gd name="T52" fmla="*/ 2147483647 w 47"/>
                <a:gd name="T53" fmla="*/ 2147483647 h 122"/>
                <a:gd name="T54" fmla="*/ 2147483647 w 47"/>
                <a:gd name="T55" fmla="*/ 2147483647 h 122"/>
                <a:gd name="T56" fmla="*/ 2147483647 w 47"/>
                <a:gd name="T57" fmla="*/ 2147483647 h 122"/>
                <a:gd name="T58" fmla="*/ 2147483647 w 47"/>
                <a:gd name="T59" fmla="*/ 2147483647 h 122"/>
                <a:gd name="T60" fmla="*/ 2147483647 w 47"/>
                <a:gd name="T61" fmla="*/ 2147483647 h 122"/>
                <a:gd name="T62" fmla="*/ 2147483647 w 47"/>
                <a:gd name="T63" fmla="*/ 2147483647 h 122"/>
                <a:gd name="T64" fmla="*/ 2147483647 w 47"/>
                <a:gd name="T65" fmla="*/ 2147483647 h 122"/>
                <a:gd name="T66" fmla="*/ 0 w 47"/>
                <a:gd name="T67" fmla="*/ 2147483647 h 1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122"/>
                <a:gd name="T104" fmla="*/ 47 w 47"/>
                <a:gd name="T105" fmla="*/ 122 h 1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122">
                  <a:moveTo>
                    <a:pt x="0" y="13"/>
                  </a:moveTo>
                  <a:lnTo>
                    <a:pt x="29" y="0"/>
                  </a:lnTo>
                  <a:lnTo>
                    <a:pt x="32" y="0"/>
                  </a:lnTo>
                  <a:lnTo>
                    <a:pt x="32" y="101"/>
                  </a:lnTo>
                  <a:lnTo>
                    <a:pt x="32" y="107"/>
                  </a:lnTo>
                  <a:lnTo>
                    <a:pt x="32" y="111"/>
                  </a:lnTo>
                  <a:lnTo>
                    <a:pt x="33" y="114"/>
                  </a:lnTo>
                  <a:lnTo>
                    <a:pt x="35" y="116"/>
                  </a:lnTo>
                  <a:lnTo>
                    <a:pt x="36" y="117"/>
                  </a:lnTo>
                  <a:lnTo>
                    <a:pt x="39" y="119"/>
                  </a:lnTo>
                  <a:lnTo>
                    <a:pt x="42" y="119"/>
                  </a:lnTo>
                  <a:lnTo>
                    <a:pt x="47" y="119"/>
                  </a:lnTo>
                  <a:lnTo>
                    <a:pt x="47" y="122"/>
                  </a:lnTo>
                  <a:lnTo>
                    <a:pt x="2" y="122"/>
                  </a:lnTo>
                  <a:lnTo>
                    <a:pt x="2" y="119"/>
                  </a:lnTo>
                  <a:lnTo>
                    <a:pt x="7" y="119"/>
                  </a:lnTo>
                  <a:lnTo>
                    <a:pt x="10" y="119"/>
                  </a:lnTo>
                  <a:lnTo>
                    <a:pt x="13" y="117"/>
                  </a:lnTo>
                  <a:lnTo>
                    <a:pt x="14" y="116"/>
                  </a:lnTo>
                  <a:lnTo>
                    <a:pt x="16" y="114"/>
                  </a:lnTo>
                  <a:lnTo>
                    <a:pt x="17" y="111"/>
                  </a:lnTo>
                  <a:lnTo>
                    <a:pt x="17" y="107"/>
                  </a:lnTo>
                  <a:lnTo>
                    <a:pt x="17" y="101"/>
                  </a:lnTo>
                  <a:lnTo>
                    <a:pt x="17" y="34"/>
                  </a:lnTo>
                  <a:lnTo>
                    <a:pt x="17" y="26"/>
                  </a:lnTo>
                  <a:lnTo>
                    <a:pt x="17" y="20"/>
                  </a:lnTo>
                  <a:lnTo>
                    <a:pt x="16" y="17"/>
                  </a:lnTo>
                  <a:lnTo>
                    <a:pt x="16" y="15"/>
                  </a:lnTo>
                  <a:lnTo>
                    <a:pt x="14" y="13"/>
                  </a:lnTo>
                  <a:lnTo>
                    <a:pt x="13" y="12"/>
                  </a:lnTo>
                  <a:lnTo>
                    <a:pt x="10" y="12"/>
                  </a:lnTo>
                  <a:lnTo>
                    <a:pt x="7" y="13"/>
                  </a:lnTo>
                  <a:lnTo>
                    <a:pt x="1" y="15"/>
                  </a:lnTo>
                  <a:lnTo>
                    <a:pt x="0" y="13"/>
                  </a:lnTo>
                  <a:close/>
                </a:path>
              </a:pathLst>
            </a:custGeom>
            <a:solidFill>
              <a:srgbClr val="000000"/>
            </a:solidFill>
            <a:ln w="0">
              <a:solidFill>
                <a:srgbClr val="000000"/>
              </a:solidFill>
              <a:round/>
              <a:headEnd/>
              <a:tailEnd/>
            </a:ln>
          </p:spPr>
          <p:txBody>
            <a:bodyPr/>
            <a:lstStyle/>
            <a:p>
              <a:endParaRPr lang="de-DE"/>
            </a:p>
          </p:txBody>
        </p:sp>
        <p:sp>
          <p:nvSpPr>
            <p:cNvPr id="84033" name="Freeform 62"/>
            <p:cNvSpPr>
              <a:spLocks noEditPoints="1"/>
            </p:cNvSpPr>
            <p:nvPr/>
          </p:nvSpPr>
          <p:spPr bwMode="auto">
            <a:xfrm>
              <a:off x="8148638" y="2987675"/>
              <a:ext cx="55562" cy="98425"/>
            </a:xfrm>
            <a:custGeom>
              <a:avLst/>
              <a:gdLst>
                <a:gd name="T0" fmla="*/ 2147483647 w 71"/>
                <a:gd name="T1" fmla="*/ 2147483647 h 123"/>
                <a:gd name="T2" fmla="*/ 2147483647 w 71"/>
                <a:gd name="T3" fmla="*/ 2147483647 h 123"/>
                <a:gd name="T4" fmla="*/ 2147483647 w 71"/>
                <a:gd name="T5" fmla="*/ 2147483647 h 123"/>
                <a:gd name="T6" fmla="*/ 2147483647 w 71"/>
                <a:gd name="T7" fmla="*/ 2147483647 h 123"/>
                <a:gd name="T8" fmla="*/ 2147483647 w 71"/>
                <a:gd name="T9" fmla="*/ 2147483647 h 123"/>
                <a:gd name="T10" fmla="*/ 2147483647 w 71"/>
                <a:gd name="T11" fmla="*/ 0 h 123"/>
                <a:gd name="T12" fmla="*/ 2147483647 w 71"/>
                <a:gd name="T13" fmla="*/ 2147483647 h 123"/>
                <a:gd name="T14" fmla="*/ 2147483647 w 71"/>
                <a:gd name="T15" fmla="*/ 2147483647 h 123"/>
                <a:gd name="T16" fmla="*/ 2147483647 w 71"/>
                <a:gd name="T17" fmla="*/ 2147483647 h 123"/>
                <a:gd name="T18" fmla="*/ 2147483647 w 71"/>
                <a:gd name="T19" fmla="*/ 2147483647 h 123"/>
                <a:gd name="T20" fmla="*/ 2147483647 w 71"/>
                <a:gd name="T21" fmla="*/ 2147483647 h 123"/>
                <a:gd name="T22" fmla="*/ 2147483647 w 71"/>
                <a:gd name="T23" fmla="*/ 2147483647 h 123"/>
                <a:gd name="T24" fmla="*/ 2147483647 w 71"/>
                <a:gd name="T25" fmla="*/ 2147483647 h 123"/>
                <a:gd name="T26" fmla="*/ 2147483647 w 71"/>
                <a:gd name="T27" fmla="*/ 2147483647 h 123"/>
                <a:gd name="T28" fmla="*/ 2147483647 w 71"/>
                <a:gd name="T29" fmla="*/ 2147483647 h 123"/>
                <a:gd name="T30" fmla="*/ 2147483647 w 71"/>
                <a:gd name="T31" fmla="*/ 2147483647 h 123"/>
                <a:gd name="T32" fmla="*/ 2147483647 w 71"/>
                <a:gd name="T33" fmla="*/ 2147483647 h 123"/>
                <a:gd name="T34" fmla="*/ 2147483647 w 71"/>
                <a:gd name="T35" fmla="*/ 2147483647 h 123"/>
                <a:gd name="T36" fmla="*/ 2147483647 w 71"/>
                <a:gd name="T37" fmla="*/ 2147483647 h 123"/>
                <a:gd name="T38" fmla="*/ 0 w 71"/>
                <a:gd name="T39" fmla="*/ 2147483647 h 123"/>
                <a:gd name="T40" fmla="*/ 2147483647 w 71"/>
                <a:gd name="T41" fmla="*/ 2147483647 h 123"/>
                <a:gd name="T42" fmla="*/ 2147483647 w 71"/>
                <a:gd name="T43" fmla="*/ 2147483647 h 123"/>
                <a:gd name="T44" fmla="*/ 2147483647 w 71"/>
                <a:gd name="T45" fmla="*/ 2147483647 h 123"/>
                <a:gd name="T46" fmla="*/ 2147483647 w 71"/>
                <a:gd name="T47" fmla="*/ 2147483647 h 123"/>
                <a:gd name="T48" fmla="*/ 2147483647 w 71"/>
                <a:gd name="T49" fmla="*/ 2147483647 h 123"/>
                <a:gd name="T50" fmla="*/ 2147483647 w 71"/>
                <a:gd name="T51" fmla="*/ 2147483647 h 123"/>
                <a:gd name="T52" fmla="*/ 2147483647 w 71"/>
                <a:gd name="T53" fmla="*/ 2147483647 h 123"/>
                <a:gd name="T54" fmla="*/ 2147483647 w 71"/>
                <a:gd name="T55" fmla="*/ 2147483647 h 123"/>
                <a:gd name="T56" fmla="*/ 2147483647 w 71"/>
                <a:gd name="T57" fmla="*/ 2147483647 h 123"/>
                <a:gd name="T58" fmla="*/ 2147483647 w 71"/>
                <a:gd name="T59" fmla="*/ 2147483647 h 123"/>
                <a:gd name="T60" fmla="*/ 2147483647 w 71"/>
                <a:gd name="T61" fmla="*/ 2147483647 h 123"/>
                <a:gd name="T62" fmla="*/ 2147483647 w 71"/>
                <a:gd name="T63" fmla="*/ 2147483647 h 123"/>
                <a:gd name="T64" fmla="*/ 2147483647 w 71"/>
                <a:gd name="T65" fmla="*/ 2147483647 h 123"/>
                <a:gd name="T66" fmla="*/ 2147483647 w 71"/>
                <a:gd name="T67" fmla="*/ 2147483647 h 123"/>
                <a:gd name="T68" fmla="*/ 2147483647 w 71"/>
                <a:gd name="T69" fmla="*/ 2147483647 h 123"/>
                <a:gd name="T70" fmla="*/ 2147483647 w 71"/>
                <a:gd name="T71" fmla="*/ 2147483647 h 123"/>
                <a:gd name="T72" fmla="*/ 2147483647 w 71"/>
                <a:gd name="T73" fmla="*/ 2147483647 h 123"/>
                <a:gd name="T74" fmla="*/ 2147483647 w 71"/>
                <a:gd name="T75" fmla="*/ 2147483647 h 123"/>
                <a:gd name="T76" fmla="*/ 2147483647 w 71"/>
                <a:gd name="T77" fmla="*/ 2147483647 h 123"/>
                <a:gd name="T78" fmla="*/ 2147483647 w 71"/>
                <a:gd name="T79" fmla="*/ 2147483647 h 123"/>
                <a:gd name="T80" fmla="*/ 2147483647 w 71"/>
                <a:gd name="T81" fmla="*/ 2147483647 h 123"/>
                <a:gd name="T82" fmla="*/ 2147483647 w 71"/>
                <a:gd name="T83" fmla="*/ 2147483647 h 123"/>
                <a:gd name="T84" fmla="*/ 2147483647 w 71"/>
                <a:gd name="T85" fmla="*/ 2147483647 h 123"/>
                <a:gd name="T86" fmla="*/ 2147483647 w 71"/>
                <a:gd name="T87" fmla="*/ 2147483647 h 1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
                <a:gd name="T133" fmla="*/ 0 h 123"/>
                <a:gd name="T134" fmla="*/ 71 w 71"/>
                <a:gd name="T135" fmla="*/ 123 h 1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 h="123">
                  <a:moveTo>
                    <a:pt x="25" y="62"/>
                  </a:moveTo>
                  <a:lnTo>
                    <a:pt x="18" y="56"/>
                  </a:lnTo>
                  <a:lnTo>
                    <a:pt x="14" y="51"/>
                  </a:lnTo>
                  <a:lnTo>
                    <a:pt x="9" y="47"/>
                  </a:lnTo>
                  <a:lnTo>
                    <a:pt x="6" y="42"/>
                  </a:lnTo>
                  <a:lnTo>
                    <a:pt x="3" y="35"/>
                  </a:lnTo>
                  <a:lnTo>
                    <a:pt x="3" y="28"/>
                  </a:lnTo>
                  <a:lnTo>
                    <a:pt x="3" y="20"/>
                  </a:lnTo>
                  <a:lnTo>
                    <a:pt x="6" y="15"/>
                  </a:lnTo>
                  <a:lnTo>
                    <a:pt x="12" y="7"/>
                  </a:lnTo>
                  <a:lnTo>
                    <a:pt x="22" y="1"/>
                  </a:lnTo>
                  <a:lnTo>
                    <a:pt x="36" y="0"/>
                  </a:lnTo>
                  <a:lnTo>
                    <a:pt x="49" y="1"/>
                  </a:lnTo>
                  <a:lnTo>
                    <a:pt x="59" y="7"/>
                  </a:lnTo>
                  <a:lnTo>
                    <a:pt x="65" y="13"/>
                  </a:lnTo>
                  <a:lnTo>
                    <a:pt x="68" y="19"/>
                  </a:lnTo>
                  <a:lnTo>
                    <a:pt x="68" y="25"/>
                  </a:lnTo>
                  <a:lnTo>
                    <a:pt x="68" y="32"/>
                  </a:lnTo>
                  <a:lnTo>
                    <a:pt x="63" y="40"/>
                  </a:lnTo>
                  <a:lnTo>
                    <a:pt x="59" y="44"/>
                  </a:lnTo>
                  <a:lnTo>
                    <a:pt x="52" y="50"/>
                  </a:lnTo>
                  <a:lnTo>
                    <a:pt x="43" y="56"/>
                  </a:lnTo>
                  <a:lnTo>
                    <a:pt x="50" y="62"/>
                  </a:lnTo>
                  <a:lnTo>
                    <a:pt x="56" y="66"/>
                  </a:lnTo>
                  <a:lnTo>
                    <a:pt x="60" y="70"/>
                  </a:lnTo>
                  <a:lnTo>
                    <a:pt x="63" y="75"/>
                  </a:lnTo>
                  <a:lnTo>
                    <a:pt x="68" y="81"/>
                  </a:lnTo>
                  <a:lnTo>
                    <a:pt x="69" y="86"/>
                  </a:lnTo>
                  <a:lnTo>
                    <a:pt x="71" y="92"/>
                  </a:lnTo>
                  <a:lnTo>
                    <a:pt x="69" y="100"/>
                  </a:lnTo>
                  <a:lnTo>
                    <a:pt x="68" y="104"/>
                  </a:lnTo>
                  <a:lnTo>
                    <a:pt x="65" y="110"/>
                  </a:lnTo>
                  <a:lnTo>
                    <a:pt x="60" y="114"/>
                  </a:lnTo>
                  <a:lnTo>
                    <a:pt x="49" y="122"/>
                  </a:lnTo>
                  <a:lnTo>
                    <a:pt x="36" y="123"/>
                  </a:lnTo>
                  <a:lnTo>
                    <a:pt x="19" y="120"/>
                  </a:lnTo>
                  <a:lnTo>
                    <a:pt x="9" y="113"/>
                  </a:lnTo>
                  <a:lnTo>
                    <a:pt x="5" y="107"/>
                  </a:lnTo>
                  <a:lnTo>
                    <a:pt x="2" y="101"/>
                  </a:lnTo>
                  <a:lnTo>
                    <a:pt x="0" y="94"/>
                  </a:lnTo>
                  <a:lnTo>
                    <a:pt x="2" y="86"/>
                  </a:lnTo>
                  <a:lnTo>
                    <a:pt x="6" y="79"/>
                  </a:lnTo>
                  <a:lnTo>
                    <a:pt x="11" y="73"/>
                  </a:lnTo>
                  <a:lnTo>
                    <a:pt x="16" y="67"/>
                  </a:lnTo>
                  <a:lnTo>
                    <a:pt x="25" y="62"/>
                  </a:lnTo>
                  <a:close/>
                  <a:moveTo>
                    <a:pt x="38" y="51"/>
                  </a:moveTo>
                  <a:lnTo>
                    <a:pt x="43" y="45"/>
                  </a:lnTo>
                  <a:lnTo>
                    <a:pt x="47" y="41"/>
                  </a:lnTo>
                  <a:lnTo>
                    <a:pt x="49" y="37"/>
                  </a:lnTo>
                  <a:lnTo>
                    <a:pt x="50" y="31"/>
                  </a:lnTo>
                  <a:lnTo>
                    <a:pt x="52" y="25"/>
                  </a:lnTo>
                  <a:lnTo>
                    <a:pt x="52" y="19"/>
                  </a:lnTo>
                  <a:lnTo>
                    <a:pt x="50" y="15"/>
                  </a:lnTo>
                  <a:lnTo>
                    <a:pt x="47" y="10"/>
                  </a:lnTo>
                  <a:lnTo>
                    <a:pt x="44" y="7"/>
                  </a:lnTo>
                  <a:lnTo>
                    <a:pt x="40" y="6"/>
                  </a:lnTo>
                  <a:lnTo>
                    <a:pt x="36" y="6"/>
                  </a:lnTo>
                  <a:lnTo>
                    <a:pt x="31" y="6"/>
                  </a:lnTo>
                  <a:lnTo>
                    <a:pt x="27" y="7"/>
                  </a:lnTo>
                  <a:lnTo>
                    <a:pt x="24" y="10"/>
                  </a:lnTo>
                  <a:lnTo>
                    <a:pt x="22" y="15"/>
                  </a:lnTo>
                  <a:lnTo>
                    <a:pt x="19" y="17"/>
                  </a:lnTo>
                  <a:lnTo>
                    <a:pt x="19" y="22"/>
                  </a:lnTo>
                  <a:lnTo>
                    <a:pt x="19" y="26"/>
                  </a:lnTo>
                  <a:lnTo>
                    <a:pt x="21" y="31"/>
                  </a:lnTo>
                  <a:lnTo>
                    <a:pt x="24" y="35"/>
                  </a:lnTo>
                  <a:lnTo>
                    <a:pt x="27" y="40"/>
                  </a:lnTo>
                  <a:lnTo>
                    <a:pt x="38" y="51"/>
                  </a:lnTo>
                  <a:close/>
                  <a:moveTo>
                    <a:pt x="28" y="64"/>
                  </a:moveTo>
                  <a:lnTo>
                    <a:pt x="24" y="70"/>
                  </a:lnTo>
                  <a:lnTo>
                    <a:pt x="21" y="78"/>
                  </a:lnTo>
                  <a:lnTo>
                    <a:pt x="18" y="85"/>
                  </a:lnTo>
                  <a:lnTo>
                    <a:pt x="18" y="94"/>
                  </a:lnTo>
                  <a:lnTo>
                    <a:pt x="18" y="100"/>
                  </a:lnTo>
                  <a:lnTo>
                    <a:pt x="19" y="106"/>
                  </a:lnTo>
                  <a:lnTo>
                    <a:pt x="22" y="111"/>
                  </a:lnTo>
                  <a:lnTo>
                    <a:pt x="27" y="114"/>
                  </a:lnTo>
                  <a:lnTo>
                    <a:pt x="31" y="117"/>
                  </a:lnTo>
                  <a:lnTo>
                    <a:pt x="36" y="117"/>
                  </a:lnTo>
                  <a:lnTo>
                    <a:pt x="41" y="117"/>
                  </a:lnTo>
                  <a:lnTo>
                    <a:pt x="46" y="116"/>
                  </a:lnTo>
                  <a:lnTo>
                    <a:pt x="49" y="113"/>
                  </a:lnTo>
                  <a:lnTo>
                    <a:pt x="52" y="109"/>
                  </a:lnTo>
                  <a:lnTo>
                    <a:pt x="53" y="104"/>
                  </a:lnTo>
                  <a:lnTo>
                    <a:pt x="53" y="100"/>
                  </a:lnTo>
                  <a:lnTo>
                    <a:pt x="53" y="94"/>
                  </a:lnTo>
                  <a:lnTo>
                    <a:pt x="50" y="88"/>
                  </a:lnTo>
                  <a:lnTo>
                    <a:pt x="43" y="78"/>
                  </a:lnTo>
                  <a:lnTo>
                    <a:pt x="28" y="64"/>
                  </a:lnTo>
                  <a:close/>
                </a:path>
              </a:pathLst>
            </a:custGeom>
            <a:solidFill>
              <a:srgbClr val="000000"/>
            </a:solidFill>
            <a:ln w="0">
              <a:solidFill>
                <a:srgbClr val="000000"/>
              </a:solidFill>
              <a:round/>
              <a:headEnd/>
              <a:tailEnd/>
            </a:ln>
          </p:spPr>
          <p:txBody>
            <a:bodyPr/>
            <a:lstStyle/>
            <a:p>
              <a:endParaRPr lang="de-DE"/>
            </a:p>
          </p:txBody>
        </p:sp>
        <p:sp>
          <p:nvSpPr>
            <p:cNvPr id="84034" name="Freeform 63"/>
            <p:cNvSpPr>
              <a:spLocks noEditPoints="1"/>
            </p:cNvSpPr>
            <p:nvPr/>
          </p:nvSpPr>
          <p:spPr bwMode="auto">
            <a:xfrm>
              <a:off x="8216900" y="2987675"/>
              <a:ext cx="58738" cy="98425"/>
            </a:xfrm>
            <a:custGeom>
              <a:avLst/>
              <a:gdLst>
                <a:gd name="T0" fmla="*/ 0 w 75"/>
                <a:gd name="T1" fmla="*/ 2147483647 h 123"/>
                <a:gd name="T2" fmla="*/ 2147483647 w 75"/>
                <a:gd name="T3" fmla="*/ 2147483647 h 123"/>
                <a:gd name="T4" fmla="*/ 2147483647 w 75"/>
                <a:gd name="T5" fmla="*/ 2147483647 h 123"/>
                <a:gd name="T6" fmla="*/ 2147483647 w 75"/>
                <a:gd name="T7" fmla="*/ 2147483647 h 123"/>
                <a:gd name="T8" fmla="*/ 2147483647 w 75"/>
                <a:gd name="T9" fmla="*/ 2147483647 h 123"/>
                <a:gd name="T10" fmla="*/ 2147483647 w 75"/>
                <a:gd name="T11" fmla="*/ 2147483647 h 123"/>
                <a:gd name="T12" fmla="*/ 2147483647 w 75"/>
                <a:gd name="T13" fmla="*/ 2147483647 h 123"/>
                <a:gd name="T14" fmla="*/ 2147483647 w 75"/>
                <a:gd name="T15" fmla="*/ 0 h 123"/>
                <a:gd name="T16" fmla="*/ 2147483647 w 75"/>
                <a:gd name="T17" fmla="*/ 0 h 123"/>
                <a:gd name="T18" fmla="*/ 2147483647 w 75"/>
                <a:gd name="T19" fmla="*/ 2147483647 h 123"/>
                <a:gd name="T20" fmla="*/ 2147483647 w 75"/>
                <a:gd name="T21" fmla="*/ 2147483647 h 123"/>
                <a:gd name="T22" fmla="*/ 2147483647 w 75"/>
                <a:gd name="T23" fmla="*/ 2147483647 h 123"/>
                <a:gd name="T24" fmla="*/ 2147483647 w 75"/>
                <a:gd name="T25" fmla="*/ 2147483647 h 123"/>
                <a:gd name="T26" fmla="*/ 2147483647 w 75"/>
                <a:gd name="T27" fmla="*/ 2147483647 h 123"/>
                <a:gd name="T28" fmla="*/ 2147483647 w 75"/>
                <a:gd name="T29" fmla="*/ 2147483647 h 123"/>
                <a:gd name="T30" fmla="*/ 2147483647 w 75"/>
                <a:gd name="T31" fmla="*/ 2147483647 h 123"/>
                <a:gd name="T32" fmla="*/ 2147483647 w 75"/>
                <a:gd name="T33" fmla="*/ 2147483647 h 123"/>
                <a:gd name="T34" fmla="*/ 2147483647 w 75"/>
                <a:gd name="T35" fmla="*/ 2147483647 h 123"/>
                <a:gd name="T36" fmla="*/ 2147483647 w 75"/>
                <a:gd name="T37" fmla="*/ 2147483647 h 123"/>
                <a:gd name="T38" fmla="*/ 2147483647 w 75"/>
                <a:gd name="T39" fmla="*/ 2147483647 h 123"/>
                <a:gd name="T40" fmla="*/ 2147483647 w 75"/>
                <a:gd name="T41" fmla="*/ 2147483647 h 123"/>
                <a:gd name="T42" fmla="*/ 2147483647 w 75"/>
                <a:gd name="T43" fmla="*/ 2147483647 h 123"/>
                <a:gd name="T44" fmla="*/ 2147483647 w 75"/>
                <a:gd name="T45" fmla="*/ 2147483647 h 123"/>
                <a:gd name="T46" fmla="*/ 2147483647 w 75"/>
                <a:gd name="T47" fmla="*/ 2147483647 h 123"/>
                <a:gd name="T48" fmla="*/ 2147483647 w 75"/>
                <a:gd name="T49" fmla="*/ 2147483647 h 123"/>
                <a:gd name="T50" fmla="*/ 2147483647 w 75"/>
                <a:gd name="T51" fmla="*/ 2147483647 h 123"/>
                <a:gd name="T52" fmla="*/ 0 w 75"/>
                <a:gd name="T53" fmla="*/ 2147483647 h 123"/>
                <a:gd name="T54" fmla="*/ 2147483647 w 75"/>
                <a:gd name="T55" fmla="*/ 2147483647 h 123"/>
                <a:gd name="T56" fmla="*/ 2147483647 w 75"/>
                <a:gd name="T57" fmla="*/ 2147483647 h 123"/>
                <a:gd name="T58" fmla="*/ 2147483647 w 75"/>
                <a:gd name="T59" fmla="*/ 2147483647 h 123"/>
                <a:gd name="T60" fmla="*/ 2147483647 w 75"/>
                <a:gd name="T61" fmla="*/ 2147483647 h 123"/>
                <a:gd name="T62" fmla="*/ 2147483647 w 75"/>
                <a:gd name="T63" fmla="*/ 2147483647 h 123"/>
                <a:gd name="T64" fmla="*/ 2147483647 w 75"/>
                <a:gd name="T65" fmla="*/ 2147483647 h 123"/>
                <a:gd name="T66" fmla="*/ 2147483647 w 75"/>
                <a:gd name="T67" fmla="*/ 2147483647 h 123"/>
                <a:gd name="T68" fmla="*/ 2147483647 w 75"/>
                <a:gd name="T69" fmla="*/ 2147483647 h 123"/>
                <a:gd name="T70" fmla="*/ 2147483647 w 75"/>
                <a:gd name="T71" fmla="*/ 2147483647 h 123"/>
                <a:gd name="T72" fmla="*/ 2147483647 w 75"/>
                <a:gd name="T73" fmla="*/ 2147483647 h 123"/>
                <a:gd name="T74" fmla="*/ 2147483647 w 75"/>
                <a:gd name="T75" fmla="*/ 2147483647 h 123"/>
                <a:gd name="T76" fmla="*/ 2147483647 w 75"/>
                <a:gd name="T77" fmla="*/ 2147483647 h 123"/>
                <a:gd name="T78" fmla="*/ 2147483647 w 75"/>
                <a:gd name="T79" fmla="*/ 2147483647 h 123"/>
                <a:gd name="T80" fmla="*/ 2147483647 w 75"/>
                <a:gd name="T81" fmla="*/ 2147483647 h 123"/>
                <a:gd name="T82" fmla="*/ 2147483647 w 75"/>
                <a:gd name="T83" fmla="*/ 2147483647 h 123"/>
                <a:gd name="T84" fmla="*/ 2147483647 w 75"/>
                <a:gd name="T85" fmla="*/ 2147483647 h 123"/>
                <a:gd name="T86" fmla="*/ 2147483647 w 75"/>
                <a:gd name="T87" fmla="*/ 2147483647 h 123"/>
                <a:gd name="T88" fmla="*/ 2147483647 w 75"/>
                <a:gd name="T89" fmla="*/ 2147483647 h 123"/>
                <a:gd name="T90" fmla="*/ 2147483647 w 75"/>
                <a:gd name="T91" fmla="*/ 2147483647 h 123"/>
                <a:gd name="T92" fmla="*/ 2147483647 w 75"/>
                <a:gd name="T93" fmla="*/ 2147483647 h 123"/>
                <a:gd name="T94" fmla="*/ 2147483647 w 75"/>
                <a:gd name="T95" fmla="*/ 2147483647 h 123"/>
                <a:gd name="T96" fmla="*/ 2147483647 w 75"/>
                <a:gd name="T97" fmla="*/ 2147483647 h 123"/>
                <a:gd name="T98" fmla="*/ 2147483647 w 75"/>
                <a:gd name="T99" fmla="*/ 2147483647 h 123"/>
                <a:gd name="T100" fmla="*/ 2147483647 w 75"/>
                <a:gd name="T101" fmla="*/ 2147483647 h 123"/>
                <a:gd name="T102" fmla="*/ 2147483647 w 75"/>
                <a:gd name="T103" fmla="*/ 2147483647 h 123"/>
                <a:gd name="T104" fmla="*/ 2147483647 w 75"/>
                <a:gd name="T105" fmla="*/ 2147483647 h 123"/>
                <a:gd name="T106" fmla="*/ 2147483647 w 75"/>
                <a:gd name="T107" fmla="*/ 2147483647 h 123"/>
                <a:gd name="T108" fmla="*/ 2147483647 w 75"/>
                <a:gd name="T109" fmla="*/ 2147483647 h 123"/>
                <a:gd name="T110" fmla="*/ 2147483647 w 75"/>
                <a:gd name="T111" fmla="*/ 2147483647 h 1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5"/>
                <a:gd name="T169" fmla="*/ 0 h 123"/>
                <a:gd name="T170" fmla="*/ 75 w 75"/>
                <a:gd name="T171" fmla="*/ 123 h 1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5" h="123">
                  <a:moveTo>
                    <a:pt x="0" y="62"/>
                  </a:moveTo>
                  <a:lnTo>
                    <a:pt x="1" y="44"/>
                  </a:lnTo>
                  <a:lnTo>
                    <a:pt x="6" y="28"/>
                  </a:lnTo>
                  <a:lnTo>
                    <a:pt x="10" y="17"/>
                  </a:lnTo>
                  <a:lnTo>
                    <a:pt x="16" y="10"/>
                  </a:lnTo>
                  <a:lnTo>
                    <a:pt x="22" y="6"/>
                  </a:lnTo>
                  <a:lnTo>
                    <a:pt x="28" y="1"/>
                  </a:lnTo>
                  <a:lnTo>
                    <a:pt x="32" y="0"/>
                  </a:lnTo>
                  <a:lnTo>
                    <a:pt x="38" y="0"/>
                  </a:lnTo>
                  <a:lnTo>
                    <a:pt x="51" y="3"/>
                  </a:lnTo>
                  <a:lnTo>
                    <a:pt x="62" y="13"/>
                  </a:lnTo>
                  <a:lnTo>
                    <a:pt x="69" y="26"/>
                  </a:lnTo>
                  <a:lnTo>
                    <a:pt x="73" y="42"/>
                  </a:lnTo>
                  <a:lnTo>
                    <a:pt x="75" y="60"/>
                  </a:lnTo>
                  <a:lnTo>
                    <a:pt x="73" y="79"/>
                  </a:lnTo>
                  <a:lnTo>
                    <a:pt x="69" y="95"/>
                  </a:lnTo>
                  <a:lnTo>
                    <a:pt x="65" y="104"/>
                  </a:lnTo>
                  <a:lnTo>
                    <a:pt x="60" y="111"/>
                  </a:lnTo>
                  <a:lnTo>
                    <a:pt x="54" y="117"/>
                  </a:lnTo>
                  <a:lnTo>
                    <a:pt x="48" y="120"/>
                  </a:lnTo>
                  <a:lnTo>
                    <a:pt x="42" y="123"/>
                  </a:lnTo>
                  <a:lnTo>
                    <a:pt x="37" y="123"/>
                  </a:lnTo>
                  <a:lnTo>
                    <a:pt x="26" y="122"/>
                  </a:lnTo>
                  <a:lnTo>
                    <a:pt x="18" y="114"/>
                  </a:lnTo>
                  <a:lnTo>
                    <a:pt x="9" y="103"/>
                  </a:lnTo>
                  <a:lnTo>
                    <a:pt x="3" y="85"/>
                  </a:lnTo>
                  <a:lnTo>
                    <a:pt x="0" y="62"/>
                  </a:lnTo>
                  <a:close/>
                  <a:moveTo>
                    <a:pt x="18" y="64"/>
                  </a:moveTo>
                  <a:lnTo>
                    <a:pt x="19" y="86"/>
                  </a:lnTo>
                  <a:lnTo>
                    <a:pt x="23" y="104"/>
                  </a:lnTo>
                  <a:lnTo>
                    <a:pt x="25" y="110"/>
                  </a:lnTo>
                  <a:lnTo>
                    <a:pt x="29" y="114"/>
                  </a:lnTo>
                  <a:lnTo>
                    <a:pt x="32" y="117"/>
                  </a:lnTo>
                  <a:lnTo>
                    <a:pt x="37" y="117"/>
                  </a:lnTo>
                  <a:lnTo>
                    <a:pt x="42" y="116"/>
                  </a:lnTo>
                  <a:lnTo>
                    <a:pt x="47" y="113"/>
                  </a:lnTo>
                  <a:lnTo>
                    <a:pt x="50" y="110"/>
                  </a:lnTo>
                  <a:lnTo>
                    <a:pt x="53" y="106"/>
                  </a:lnTo>
                  <a:lnTo>
                    <a:pt x="54" y="100"/>
                  </a:lnTo>
                  <a:lnTo>
                    <a:pt x="57" y="81"/>
                  </a:lnTo>
                  <a:lnTo>
                    <a:pt x="59" y="56"/>
                  </a:lnTo>
                  <a:lnTo>
                    <a:pt x="57" y="38"/>
                  </a:lnTo>
                  <a:lnTo>
                    <a:pt x="54" y="22"/>
                  </a:lnTo>
                  <a:lnTo>
                    <a:pt x="51" y="16"/>
                  </a:lnTo>
                  <a:lnTo>
                    <a:pt x="50" y="12"/>
                  </a:lnTo>
                  <a:lnTo>
                    <a:pt x="47" y="9"/>
                  </a:lnTo>
                  <a:lnTo>
                    <a:pt x="42" y="6"/>
                  </a:lnTo>
                  <a:lnTo>
                    <a:pt x="38" y="6"/>
                  </a:lnTo>
                  <a:lnTo>
                    <a:pt x="34" y="6"/>
                  </a:lnTo>
                  <a:lnTo>
                    <a:pt x="31" y="7"/>
                  </a:lnTo>
                  <a:lnTo>
                    <a:pt x="28" y="10"/>
                  </a:lnTo>
                  <a:lnTo>
                    <a:pt x="23" y="16"/>
                  </a:lnTo>
                  <a:lnTo>
                    <a:pt x="20" y="23"/>
                  </a:lnTo>
                  <a:lnTo>
                    <a:pt x="19" y="34"/>
                  </a:lnTo>
                  <a:lnTo>
                    <a:pt x="18" y="48"/>
                  </a:lnTo>
                  <a:lnTo>
                    <a:pt x="18" y="64"/>
                  </a:lnTo>
                  <a:close/>
                </a:path>
              </a:pathLst>
            </a:custGeom>
            <a:solidFill>
              <a:srgbClr val="000000"/>
            </a:solidFill>
            <a:ln w="0">
              <a:solidFill>
                <a:srgbClr val="000000"/>
              </a:solidFill>
              <a:round/>
              <a:headEnd/>
              <a:tailEnd/>
            </a:ln>
          </p:spPr>
          <p:txBody>
            <a:bodyPr/>
            <a:lstStyle/>
            <a:p>
              <a:endParaRPr lang="de-DE"/>
            </a:p>
          </p:txBody>
        </p:sp>
        <p:sp>
          <p:nvSpPr>
            <p:cNvPr id="84035" name="Line 64"/>
            <p:cNvSpPr>
              <a:spLocks noChangeShapeType="1"/>
            </p:cNvSpPr>
            <p:nvPr/>
          </p:nvSpPr>
          <p:spPr bwMode="auto">
            <a:xfrm flipV="1">
              <a:off x="5321300" y="960438"/>
              <a:ext cx="1588" cy="1998662"/>
            </a:xfrm>
            <a:prstGeom prst="line">
              <a:avLst/>
            </a:prstGeom>
            <a:noFill/>
            <a:ln w="4763">
              <a:solidFill>
                <a:srgbClr val="000000"/>
              </a:solidFill>
              <a:round/>
              <a:headEnd/>
              <a:tailEnd/>
            </a:ln>
          </p:spPr>
          <p:txBody>
            <a:bodyPr/>
            <a:lstStyle/>
            <a:p>
              <a:endParaRPr lang="de-DE"/>
            </a:p>
          </p:txBody>
        </p:sp>
        <p:sp>
          <p:nvSpPr>
            <p:cNvPr id="84036" name="Line 65"/>
            <p:cNvSpPr>
              <a:spLocks noChangeShapeType="1"/>
            </p:cNvSpPr>
            <p:nvPr/>
          </p:nvSpPr>
          <p:spPr bwMode="auto">
            <a:xfrm flipV="1">
              <a:off x="8174038" y="960438"/>
              <a:ext cx="1587" cy="1998662"/>
            </a:xfrm>
            <a:prstGeom prst="line">
              <a:avLst/>
            </a:prstGeom>
            <a:noFill/>
            <a:ln w="4763">
              <a:solidFill>
                <a:srgbClr val="000000"/>
              </a:solidFill>
              <a:round/>
              <a:headEnd/>
              <a:tailEnd/>
            </a:ln>
          </p:spPr>
          <p:txBody>
            <a:bodyPr/>
            <a:lstStyle/>
            <a:p>
              <a:endParaRPr lang="de-DE"/>
            </a:p>
          </p:txBody>
        </p:sp>
        <p:sp>
          <p:nvSpPr>
            <p:cNvPr id="84037" name="Line 66"/>
            <p:cNvSpPr>
              <a:spLocks noChangeShapeType="1"/>
            </p:cNvSpPr>
            <p:nvPr/>
          </p:nvSpPr>
          <p:spPr bwMode="auto">
            <a:xfrm>
              <a:off x="5321300" y="2709863"/>
              <a:ext cx="28575" cy="1587"/>
            </a:xfrm>
            <a:prstGeom prst="line">
              <a:avLst/>
            </a:prstGeom>
            <a:noFill/>
            <a:ln w="4763">
              <a:solidFill>
                <a:srgbClr val="000000"/>
              </a:solidFill>
              <a:round/>
              <a:headEnd/>
              <a:tailEnd/>
            </a:ln>
          </p:spPr>
          <p:txBody>
            <a:bodyPr/>
            <a:lstStyle/>
            <a:p>
              <a:endParaRPr lang="de-DE"/>
            </a:p>
          </p:txBody>
        </p:sp>
        <p:sp>
          <p:nvSpPr>
            <p:cNvPr id="84038" name="Line 67"/>
            <p:cNvSpPr>
              <a:spLocks noChangeShapeType="1"/>
            </p:cNvSpPr>
            <p:nvPr/>
          </p:nvSpPr>
          <p:spPr bwMode="auto">
            <a:xfrm flipH="1">
              <a:off x="8145463" y="2709863"/>
              <a:ext cx="28575" cy="1587"/>
            </a:xfrm>
            <a:prstGeom prst="line">
              <a:avLst/>
            </a:prstGeom>
            <a:noFill/>
            <a:ln w="4763">
              <a:solidFill>
                <a:srgbClr val="000000"/>
              </a:solidFill>
              <a:round/>
              <a:headEnd/>
              <a:tailEnd/>
            </a:ln>
          </p:spPr>
          <p:txBody>
            <a:bodyPr/>
            <a:lstStyle/>
            <a:p>
              <a:endParaRPr lang="de-DE"/>
            </a:p>
          </p:txBody>
        </p:sp>
        <p:sp>
          <p:nvSpPr>
            <p:cNvPr id="84039" name="Line 68"/>
            <p:cNvSpPr>
              <a:spLocks noChangeShapeType="1"/>
            </p:cNvSpPr>
            <p:nvPr/>
          </p:nvSpPr>
          <p:spPr bwMode="auto">
            <a:xfrm>
              <a:off x="5321300" y="2209800"/>
              <a:ext cx="28575" cy="1588"/>
            </a:xfrm>
            <a:prstGeom prst="line">
              <a:avLst/>
            </a:prstGeom>
            <a:noFill/>
            <a:ln w="4763">
              <a:solidFill>
                <a:srgbClr val="000000"/>
              </a:solidFill>
              <a:round/>
              <a:headEnd/>
              <a:tailEnd/>
            </a:ln>
          </p:spPr>
          <p:txBody>
            <a:bodyPr/>
            <a:lstStyle/>
            <a:p>
              <a:endParaRPr lang="de-DE"/>
            </a:p>
          </p:txBody>
        </p:sp>
        <p:sp>
          <p:nvSpPr>
            <p:cNvPr id="84040" name="Line 69"/>
            <p:cNvSpPr>
              <a:spLocks noChangeShapeType="1"/>
            </p:cNvSpPr>
            <p:nvPr/>
          </p:nvSpPr>
          <p:spPr bwMode="auto">
            <a:xfrm flipH="1">
              <a:off x="8145463" y="2209800"/>
              <a:ext cx="28575" cy="1588"/>
            </a:xfrm>
            <a:prstGeom prst="line">
              <a:avLst/>
            </a:prstGeom>
            <a:noFill/>
            <a:ln w="4763">
              <a:solidFill>
                <a:srgbClr val="000000"/>
              </a:solidFill>
              <a:round/>
              <a:headEnd/>
              <a:tailEnd/>
            </a:ln>
          </p:spPr>
          <p:txBody>
            <a:bodyPr/>
            <a:lstStyle/>
            <a:p>
              <a:endParaRPr lang="de-DE"/>
            </a:p>
          </p:txBody>
        </p:sp>
        <p:sp>
          <p:nvSpPr>
            <p:cNvPr id="84041" name="Line 70"/>
            <p:cNvSpPr>
              <a:spLocks noChangeShapeType="1"/>
            </p:cNvSpPr>
            <p:nvPr/>
          </p:nvSpPr>
          <p:spPr bwMode="auto">
            <a:xfrm>
              <a:off x="5321300" y="1709738"/>
              <a:ext cx="28575" cy="1587"/>
            </a:xfrm>
            <a:prstGeom prst="line">
              <a:avLst/>
            </a:prstGeom>
            <a:noFill/>
            <a:ln w="4763">
              <a:solidFill>
                <a:srgbClr val="000000"/>
              </a:solidFill>
              <a:round/>
              <a:headEnd/>
              <a:tailEnd/>
            </a:ln>
          </p:spPr>
          <p:txBody>
            <a:bodyPr/>
            <a:lstStyle/>
            <a:p>
              <a:endParaRPr lang="de-DE"/>
            </a:p>
          </p:txBody>
        </p:sp>
        <p:sp>
          <p:nvSpPr>
            <p:cNvPr id="84042" name="Line 71"/>
            <p:cNvSpPr>
              <a:spLocks noChangeShapeType="1"/>
            </p:cNvSpPr>
            <p:nvPr/>
          </p:nvSpPr>
          <p:spPr bwMode="auto">
            <a:xfrm flipH="1">
              <a:off x="8145463" y="1709738"/>
              <a:ext cx="28575" cy="1587"/>
            </a:xfrm>
            <a:prstGeom prst="line">
              <a:avLst/>
            </a:prstGeom>
            <a:noFill/>
            <a:ln w="4763">
              <a:solidFill>
                <a:srgbClr val="000000"/>
              </a:solidFill>
              <a:round/>
              <a:headEnd/>
              <a:tailEnd/>
            </a:ln>
          </p:spPr>
          <p:txBody>
            <a:bodyPr/>
            <a:lstStyle/>
            <a:p>
              <a:endParaRPr lang="de-DE"/>
            </a:p>
          </p:txBody>
        </p:sp>
        <p:sp>
          <p:nvSpPr>
            <p:cNvPr id="84043" name="Line 72"/>
            <p:cNvSpPr>
              <a:spLocks noChangeShapeType="1"/>
            </p:cNvSpPr>
            <p:nvPr/>
          </p:nvSpPr>
          <p:spPr bwMode="auto">
            <a:xfrm>
              <a:off x="5321300" y="1211263"/>
              <a:ext cx="28575" cy="1587"/>
            </a:xfrm>
            <a:prstGeom prst="line">
              <a:avLst/>
            </a:prstGeom>
            <a:noFill/>
            <a:ln w="4763">
              <a:solidFill>
                <a:srgbClr val="000000"/>
              </a:solidFill>
              <a:round/>
              <a:headEnd/>
              <a:tailEnd/>
            </a:ln>
          </p:spPr>
          <p:txBody>
            <a:bodyPr/>
            <a:lstStyle/>
            <a:p>
              <a:endParaRPr lang="de-DE"/>
            </a:p>
          </p:txBody>
        </p:sp>
        <p:sp>
          <p:nvSpPr>
            <p:cNvPr id="84044" name="Line 73"/>
            <p:cNvSpPr>
              <a:spLocks noChangeShapeType="1"/>
            </p:cNvSpPr>
            <p:nvPr/>
          </p:nvSpPr>
          <p:spPr bwMode="auto">
            <a:xfrm flipH="1">
              <a:off x="8145463" y="1211263"/>
              <a:ext cx="28575" cy="1587"/>
            </a:xfrm>
            <a:prstGeom prst="line">
              <a:avLst/>
            </a:prstGeom>
            <a:noFill/>
            <a:ln w="4763">
              <a:solidFill>
                <a:srgbClr val="000000"/>
              </a:solidFill>
              <a:round/>
              <a:headEnd/>
              <a:tailEnd/>
            </a:ln>
          </p:spPr>
          <p:txBody>
            <a:bodyPr/>
            <a:lstStyle/>
            <a:p>
              <a:endParaRPr lang="de-DE"/>
            </a:p>
          </p:txBody>
        </p:sp>
        <p:sp>
          <p:nvSpPr>
            <p:cNvPr id="84045" name="Line 74"/>
            <p:cNvSpPr>
              <a:spLocks noChangeShapeType="1"/>
            </p:cNvSpPr>
            <p:nvPr/>
          </p:nvSpPr>
          <p:spPr bwMode="auto">
            <a:xfrm>
              <a:off x="5321300" y="2959100"/>
              <a:ext cx="57150" cy="1588"/>
            </a:xfrm>
            <a:prstGeom prst="line">
              <a:avLst/>
            </a:prstGeom>
            <a:noFill/>
            <a:ln w="4763">
              <a:solidFill>
                <a:srgbClr val="000000"/>
              </a:solidFill>
              <a:round/>
              <a:headEnd/>
              <a:tailEnd/>
            </a:ln>
          </p:spPr>
          <p:txBody>
            <a:bodyPr/>
            <a:lstStyle/>
            <a:p>
              <a:endParaRPr lang="de-DE"/>
            </a:p>
          </p:txBody>
        </p:sp>
        <p:sp>
          <p:nvSpPr>
            <p:cNvPr id="84046" name="Line 75"/>
            <p:cNvSpPr>
              <a:spLocks noChangeShapeType="1"/>
            </p:cNvSpPr>
            <p:nvPr/>
          </p:nvSpPr>
          <p:spPr bwMode="auto">
            <a:xfrm flipH="1">
              <a:off x="8116888" y="2959100"/>
              <a:ext cx="57150" cy="1588"/>
            </a:xfrm>
            <a:prstGeom prst="line">
              <a:avLst/>
            </a:prstGeom>
            <a:noFill/>
            <a:ln w="4763">
              <a:solidFill>
                <a:srgbClr val="000000"/>
              </a:solidFill>
              <a:round/>
              <a:headEnd/>
              <a:tailEnd/>
            </a:ln>
          </p:spPr>
          <p:txBody>
            <a:bodyPr/>
            <a:lstStyle/>
            <a:p>
              <a:endParaRPr lang="de-DE"/>
            </a:p>
          </p:txBody>
        </p:sp>
        <p:sp>
          <p:nvSpPr>
            <p:cNvPr id="84047" name="Line 76"/>
            <p:cNvSpPr>
              <a:spLocks noChangeShapeType="1"/>
            </p:cNvSpPr>
            <p:nvPr/>
          </p:nvSpPr>
          <p:spPr bwMode="auto">
            <a:xfrm>
              <a:off x="5321300" y="2459038"/>
              <a:ext cx="57150" cy="1587"/>
            </a:xfrm>
            <a:prstGeom prst="line">
              <a:avLst/>
            </a:prstGeom>
            <a:noFill/>
            <a:ln w="4763">
              <a:solidFill>
                <a:srgbClr val="000000"/>
              </a:solidFill>
              <a:round/>
              <a:headEnd/>
              <a:tailEnd/>
            </a:ln>
          </p:spPr>
          <p:txBody>
            <a:bodyPr/>
            <a:lstStyle/>
            <a:p>
              <a:endParaRPr lang="de-DE"/>
            </a:p>
          </p:txBody>
        </p:sp>
        <p:sp>
          <p:nvSpPr>
            <p:cNvPr id="84048" name="Line 77"/>
            <p:cNvSpPr>
              <a:spLocks noChangeShapeType="1"/>
            </p:cNvSpPr>
            <p:nvPr/>
          </p:nvSpPr>
          <p:spPr bwMode="auto">
            <a:xfrm flipH="1">
              <a:off x="8116888" y="2459038"/>
              <a:ext cx="57150" cy="1587"/>
            </a:xfrm>
            <a:prstGeom prst="line">
              <a:avLst/>
            </a:prstGeom>
            <a:noFill/>
            <a:ln w="4763">
              <a:solidFill>
                <a:srgbClr val="000000"/>
              </a:solidFill>
              <a:round/>
              <a:headEnd/>
              <a:tailEnd/>
            </a:ln>
          </p:spPr>
          <p:txBody>
            <a:bodyPr/>
            <a:lstStyle/>
            <a:p>
              <a:endParaRPr lang="de-DE"/>
            </a:p>
          </p:txBody>
        </p:sp>
        <p:sp>
          <p:nvSpPr>
            <p:cNvPr id="84049" name="Line 78"/>
            <p:cNvSpPr>
              <a:spLocks noChangeShapeType="1"/>
            </p:cNvSpPr>
            <p:nvPr/>
          </p:nvSpPr>
          <p:spPr bwMode="auto">
            <a:xfrm>
              <a:off x="5321300" y="1960563"/>
              <a:ext cx="57150" cy="1587"/>
            </a:xfrm>
            <a:prstGeom prst="line">
              <a:avLst/>
            </a:prstGeom>
            <a:noFill/>
            <a:ln w="4763">
              <a:solidFill>
                <a:srgbClr val="000000"/>
              </a:solidFill>
              <a:round/>
              <a:headEnd/>
              <a:tailEnd/>
            </a:ln>
          </p:spPr>
          <p:txBody>
            <a:bodyPr/>
            <a:lstStyle/>
            <a:p>
              <a:endParaRPr lang="de-DE"/>
            </a:p>
          </p:txBody>
        </p:sp>
        <p:sp>
          <p:nvSpPr>
            <p:cNvPr id="84050" name="Line 79"/>
            <p:cNvSpPr>
              <a:spLocks noChangeShapeType="1"/>
            </p:cNvSpPr>
            <p:nvPr/>
          </p:nvSpPr>
          <p:spPr bwMode="auto">
            <a:xfrm flipH="1">
              <a:off x="8116888" y="1960563"/>
              <a:ext cx="57150" cy="1587"/>
            </a:xfrm>
            <a:prstGeom prst="line">
              <a:avLst/>
            </a:prstGeom>
            <a:noFill/>
            <a:ln w="4763">
              <a:solidFill>
                <a:srgbClr val="000000"/>
              </a:solidFill>
              <a:round/>
              <a:headEnd/>
              <a:tailEnd/>
            </a:ln>
          </p:spPr>
          <p:txBody>
            <a:bodyPr/>
            <a:lstStyle/>
            <a:p>
              <a:endParaRPr lang="de-DE"/>
            </a:p>
          </p:txBody>
        </p:sp>
        <p:sp>
          <p:nvSpPr>
            <p:cNvPr id="84051" name="Line 80"/>
            <p:cNvSpPr>
              <a:spLocks noChangeShapeType="1"/>
            </p:cNvSpPr>
            <p:nvPr/>
          </p:nvSpPr>
          <p:spPr bwMode="auto">
            <a:xfrm>
              <a:off x="5321300" y="1460500"/>
              <a:ext cx="57150" cy="1588"/>
            </a:xfrm>
            <a:prstGeom prst="line">
              <a:avLst/>
            </a:prstGeom>
            <a:noFill/>
            <a:ln w="4763">
              <a:solidFill>
                <a:srgbClr val="000000"/>
              </a:solidFill>
              <a:round/>
              <a:headEnd/>
              <a:tailEnd/>
            </a:ln>
          </p:spPr>
          <p:txBody>
            <a:bodyPr/>
            <a:lstStyle/>
            <a:p>
              <a:endParaRPr lang="de-DE"/>
            </a:p>
          </p:txBody>
        </p:sp>
        <p:sp>
          <p:nvSpPr>
            <p:cNvPr id="84052" name="Line 81"/>
            <p:cNvSpPr>
              <a:spLocks noChangeShapeType="1"/>
            </p:cNvSpPr>
            <p:nvPr/>
          </p:nvSpPr>
          <p:spPr bwMode="auto">
            <a:xfrm flipH="1">
              <a:off x="8116888" y="1460500"/>
              <a:ext cx="57150" cy="1588"/>
            </a:xfrm>
            <a:prstGeom prst="line">
              <a:avLst/>
            </a:prstGeom>
            <a:noFill/>
            <a:ln w="4763">
              <a:solidFill>
                <a:srgbClr val="000000"/>
              </a:solidFill>
              <a:round/>
              <a:headEnd/>
              <a:tailEnd/>
            </a:ln>
          </p:spPr>
          <p:txBody>
            <a:bodyPr/>
            <a:lstStyle/>
            <a:p>
              <a:endParaRPr lang="de-DE"/>
            </a:p>
          </p:txBody>
        </p:sp>
        <p:sp>
          <p:nvSpPr>
            <p:cNvPr id="84053" name="Line 82"/>
            <p:cNvSpPr>
              <a:spLocks noChangeShapeType="1"/>
            </p:cNvSpPr>
            <p:nvPr/>
          </p:nvSpPr>
          <p:spPr bwMode="auto">
            <a:xfrm>
              <a:off x="5321300" y="960438"/>
              <a:ext cx="57150" cy="1587"/>
            </a:xfrm>
            <a:prstGeom prst="line">
              <a:avLst/>
            </a:prstGeom>
            <a:noFill/>
            <a:ln w="4763">
              <a:solidFill>
                <a:srgbClr val="000000"/>
              </a:solidFill>
              <a:round/>
              <a:headEnd/>
              <a:tailEnd/>
            </a:ln>
          </p:spPr>
          <p:txBody>
            <a:bodyPr/>
            <a:lstStyle/>
            <a:p>
              <a:endParaRPr lang="de-DE"/>
            </a:p>
          </p:txBody>
        </p:sp>
        <p:sp>
          <p:nvSpPr>
            <p:cNvPr id="84054" name="Line 83"/>
            <p:cNvSpPr>
              <a:spLocks noChangeShapeType="1"/>
            </p:cNvSpPr>
            <p:nvPr/>
          </p:nvSpPr>
          <p:spPr bwMode="auto">
            <a:xfrm flipH="1">
              <a:off x="8116888" y="960438"/>
              <a:ext cx="57150" cy="1587"/>
            </a:xfrm>
            <a:prstGeom prst="line">
              <a:avLst/>
            </a:prstGeom>
            <a:noFill/>
            <a:ln w="4763">
              <a:solidFill>
                <a:srgbClr val="000000"/>
              </a:solidFill>
              <a:round/>
              <a:headEnd/>
              <a:tailEnd/>
            </a:ln>
          </p:spPr>
          <p:txBody>
            <a:bodyPr/>
            <a:lstStyle/>
            <a:p>
              <a:endParaRPr lang="de-DE"/>
            </a:p>
          </p:txBody>
        </p:sp>
        <p:sp>
          <p:nvSpPr>
            <p:cNvPr id="84055" name="Freeform 84"/>
            <p:cNvSpPr>
              <a:spLocks noEditPoints="1"/>
            </p:cNvSpPr>
            <p:nvPr/>
          </p:nvSpPr>
          <p:spPr bwMode="auto">
            <a:xfrm>
              <a:off x="5230813" y="2909888"/>
              <a:ext cx="58737" cy="96837"/>
            </a:xfrm>
            <a:custGeom>
              <a:avLst/>
              <a:gdLst>
                <a:gd name="T0" fmla="*/ 0 w 75"/>
                <a:gd name="T1" fmla="*/ 2147483647 h 123"/>
                <a:gd name="T2" fmla="*/ 2147483647 w 75"/>
                <a:gd name="T3" fmla="*/ 2147483647 h 123"/>
                <a:gd name="T4" fmla="*/ 2147483647 w 75"/>
                <a:gd name="T5" fmla="*/ 2147483647 h 123"/>
                <a:gd name="T6" fmla="*/ 2147483647 w 75"/>
                <a:gd name="T7" fmla="*/ 2147483647 h 123"/>
                <a:gd name="T8" fmla="*/ 2147483647 w 75"/>
                <a:gd name="T9" fmla="*/ 2147483647 h 123"/>
                <a:gd name="T10" fmla="*/ 2147483647 w 75"/>
                <a:gd name="T11" fmla="*/ 2147483647 h 123"/>
                <a:gd name="T12" fmla="*/ 2147483647 w 75"/>
                <a:gd name="T13" fmla="*/ 2147483647 h 123"/>
                <a:gd name="T14" fmla="*/ 2147483647 w 75"/>
                <a:gd name="T15" fmla="*/ 0 h 123"/>
                <a:gd name="T16" fmla="*/ 2147483647 w 75"/>
                <a:gd name="T17" fmla="*/ 0 h 123"/>
                <a:gd name="T18" fmla="*/ 2147483647 w 75"/>
                <a:gd name="T19" fmla="*/ 2147483647 h 123"/>
                <a:gd name="T20" fmla="*/ 2147483647 w 75"/>
                <a:gd name="T21" fmla="*/ 2147483647 h 123"/>
                <a:gd name="T22" fmla="*/ 2147483647 w 75"/>
                <a:gd name="T23" fmla="*/ 2147483647 h 123"/>
                <a:gd name="T24" fmla="*/ 2147483647 w 75"/>
                <a:gd name="T25" fmla="*/ 2147483647 h 123"/>
                <a:gd name="T26" fmla="*/ 2147483647 w 75"/>
                <a:gd name="T27" fmla="*/ 2147483647 h 123"/>
                <a:gd name="T28" fmla="*/ 2147483647 w 75"/>
                <a:gd name="T29" fmla="*/ 2147483647 h 123"/>
                <a:gd name="T30" fmla="*/ 2147483647 w 75"/>
                <a:gd name="T31" fmla="*/ 2147483647 h 123"/>
                <a:gd name="T32" fmla="*/ 2147483647 w 75"/>
                <a:gd name="T33" fmla="*/ 2147483647 h 123"/>
                <a:gd name="T34" fmla="*/ 2147483647 w 75"/>
                <a:gd name="T35" fmla="*/ 2147483647 h 123"/>
                <a:gd name="T36" fmla="*/ 2147483647 w 75"/>
                <a:gd name="T37" fmla="*/ 2147483647 h 123"/>
                <a:gd name="T38" fmla="*/ 2147483647 w 75"/>
                <a:gd name="T39" fmla="*/ 2147483647 h 123"/>
                <a:gd name="T40" fmla="*/ 2147483647 w 75"/>
                <a:gd name="T41" fmla="*/ 2147483647 h 123"/>
                <a:gd name="T42" fmla="*/ 2147483647 w 75"/>
                <a:gd name="T43" fmla="*/ 2147483647 h 123"/>
                <a:gd name="T44" fmla="*/ 2147483647 w 75"/>
                <a:gd name="T45" fmla="*/ 2147483647 h 123"/>
                <a:gd name="T46" fmla="*/ 2147483647 w 75"/>
                <a:gd name="T47" fmla="*/ 2147483647 h 123"/>
                <a:gd name="T48" fmla="*/ 2147483647 w 75"/>
                <a:gd name="T49" fmla="*/ 2147483647 h 123"/>
                <a:gd name="T50" fmla="*/ 2147483647 w 75"/>
                <a:gd name="T51" fmla="*/ 2147483647 h 123"/>
                <a:gd name="T52" fmla="*/ 0 w 75"/>
                <a:gd name="T53" fmla="*/ 2147483647 h 123"/>
                <a:gd name="T54" fmla="*/ 2147483647 w 75"/>
                <a:gd name="T55" fmla="*/ 2147483647 h 123"/>
                <a:gd name="T56" fmla="*/ 2147483647 w 75"/>
                <a:gd name="T57" fmla="*/ 2147483647 h 123"/>
                <a:gd name="T58" fmla="*/ 2147483647 w 75"/>
                <a:gd name="T59" fmla="*/ 2147483647 h 123"/>
                <a:gd name="T60" fmla="*/ 2147483647 w 75"/>
                <a:gd name="T61" fmla="*/ 2147483647 h 123"/>
                <a:gd name="T62" fmla="*/ 2147483647 w 75"/>
                <a:gd name="T63" fmla="*/ 2147483647 h 123"/>
                <a:gd name="T64" fmla="*/ 2147483647 w 75"/>
                <a:gd name="T65" fmla="*/ 2147483647 h 123"/>
                <a:gd name="T66" fmla="*/ 2147483647 w 75"/>
                <a:gd name="T67" fmla="*/ 2147483647 h 123"/>
                <a:gd name="T68" fmla="*/ 2147483647 w 75"/>
                <a:gd name="T69" fmla="*/ 2147483647 h 123"/>
                <a:gd name="T70" fmla="*/ 2147483647 w 75"/>
                <a:gd name="T71" fmla="*/ 2147483647 h 123"/>
                <a:gd name="T72" fmla="*/ 2147483647 w 75"/>
                <a:gd name="T73" fmla="*/ 2147483647 h 123"/>
                <a:gd name="T74" fmla="*/ 2147483647 w 75"/>
                <a:gd name="T75" fmla="*/ 2147483647 h 123"/>
                <a:gd name="T76" fmla="*/ 2147483647 w 75"/>
                <a:gd name="T77" fmla="*/ 2147483647 h 123"/>
                <a:gd name="T78" fmla="*/ 2147483647 w 75"/>
                <a:gd name="T79" fmla="*/ 2147483647 h 123"/>
                <a:gd name="T80" fmla="*/ 2147483647 w 75"/>
                <a:gd name="T81" fmla="*/ 2147483647 h 123"/>
                <a:gd name="T82" fmla="*/ 2147483647 w 75"/>
                <a:gd name="T83" fmla="*/ 2147483647 h 123"/>
                <a:gd name="T84" fmla="*/ 2147483647 w 75"/>
                <a:gd name="T85" fmla="*/ 2147483647 h 123"/>
                <a:gd name="T86" fmla="*/ 2147483647 w 75"/>
                <a:gd name="T87" fmla="*/ 2147483647 h 123"/>
                <a:gd name="T88" fmla="*/ 2147483647 w 75"/>
                <a:gd name="T89" fmla="*/ 2147483647 h 123"/>
                <a:gd name="T90" fmla="*/ 2147483647 w 75"/>
                <a:gd name="T91" fmla="*/ 2147483647 h 123"/>
                <a:gd name="T92" fmla="*/ 2147483647 w 75"/>
                <a:gd name="T93" fmla="*/ 2147483647 h 123"/>
                <a:gd name="T94" fmla="*/ 2147483647 w 75"/>
                <a:gd name="T95" fmla="*/ 2147483647 h 123"/>
                <a:gd name="T96" fmla="*/ 2147483647 w 75"/>
                <a:gd name="T97" fmla="*/ 2147483647 h 123"/>
                <a:gd name="T98" fmla="*/ 2147483647 w 75"/>
                <a:gd name="T99" fmla="*/ 2147483647 h 123"/>
                <a:gd name="T100" fmla="*/ 2147483647 w 75"/>
                <a:gd name="T101" fmla="*/ 2147483647 h 123"/>
                <a:gd name="T102" fmla="*/ 2147483647 w 75"/>
                <a:gd name="T103" fmla="*/ 2147483647 h 123"/>
                <a:gd name="T104" fmla="*/ 2147483647 w 75"/>
                <a:gd name="T105" fmla="*/ 2147483647 h 123"/>
                <a:gd name="T106" fmla="*/ 2147483647 w 75"/>
                <a:gd name="T107" fmla="*/ 2147483647 h 123"/>
                <a:gd name="T108" fmla="*/ 2147483647 w 75"/>
                <a:gd name="T109" fmla="*/ 2147483647 h 123"/>
                <a:gd name="T110" fmla="*/ 2147483647 w 75"/>
                <a:gd name="T111" fmla="*/ 2147483647 h 1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5"/>
                <a:gd name="T169" fmla="*/ 0 h 123"/>
                <a:gd name="T170" fmla="*/ 75 w 75"/>
                <a:gd name="T171" fmla="*/ 123 h 1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5" h="123">
                  <a:moveTo>
                    <a:pt x="0" y="61"/>
                  </a:moveTo>
                  <a:lnTo>
                    <a:pt x="2" y="42"/>
                  </a:lnTo>
                  <a:lnTo>
                    <a:pt x="6" y="26"/>
                  </a:lnTo>
                  <a:lnTo>
                    <a:pt x="10" y="17"/>
                  </a:lnTo>
                  <a:lnTo>
                    <a:pt x="16" y="10"/>
                  </a:lnTo>
                  <a:lnTo>
                    <a:pt x="22" y="5"/>
                  </a:lnTo>
                  <a:lnTo>
                    <a:pt x="28" y="1"/>
                  </a:lnTo>
                  <a:lnTo>
                    <a:pt x="33" y="0"/>
                  </a:lnTo>
                  <a:lnTo>
                    <a:pt x="38" y="0"/>
                  </a:lnTo>
                  <a:lnTo>
                    <a:pt x="52" y="2"/>
                  </a:lnTo>
                  <a:lnTo>
                    <a:pt x="62" y="13"/>
                  </a:lnTo>
                  <a:lnTo>
                    <a:pt x="69" y="26"/>
                  </a:lnTo>
                  <a:lnTo>
                    <a:pt x="74" y="42"/>
                  </a:lnTo>
                  <a:lnTo>
                    <a:pt x="75" y="60"/>
                  </a:lnTo>
                  <a:lnTo>
                    <a:pt x="74" y="79"/>
                  </a:lnTo>
                  <a:lnTo>
                    <a:pt x="69" y="95"/>
                  </a:lnTo>
                  <a:lnTo>
                    <a:pt x="66" y="104"/>
                  </a:lnTo>
                  <a:lnTo>
                    <a:pt x="60" y="111"/>
                  </a:lnTo>
                  <a:lnTo>
                    <a:pt x="55" y="115"/>
                  </a:lnTo>
                  <a:lnTo>
                    <a:pt x="49" y="120"/>
                  </a:lnTo>
                  <a:lnTo>
                    <a:pt x="43" y="121"/>
                  </a:lnTo>
                  <a:lnTo>
                    <a:pt x="37" y="123"/>
                  </a:lnTo>
                  <a:lnTo>
                    <a:pt x="27" y="120"/>
                  </a:lnTo>
                  <a:lnTo>
                    <a:pt x="18" y="114"/>
                  </a:lnTo>
                  <a:lnTo>
                    <a:pt x="10" y="102"/>
                  </a:lnTo>
                  <a:lnTo>
                    <a:pt x="3" y="85"/>
                  </a:lnTo>
                  <a:lnTo>
                    <a:pt x="0" y="61"/>
                  </a:lnTo>
                  <a:close/>
                  <a:moveTo>
                    <a:pt x="18" y="64"/>
                  </a:moveTo>
                  <a:lnTo>
                    <a:pt x="19" y="86"/>
                  </a:lnTo>
                  <a:lnTo>
                    <a:pt x="24" y="104"/>
                  </a:lnTo>
                  <a:lnTo>
                    <a:pt x="27" y="110"/>
                  </a:lnTo>
                  <a:lnTo>
                    <a:pt x="30" y="114"/>
                  </a:lnTo>
                  <a:lnTo>
                    <a:pt x="34" y="117"/>
                  </a:lnTo>
                  <a:lnTo>
                    <a:pt x="38" y="117"/>
                  </a:lnTo>
                  <a:lnTo>
                    <a:pt x="43" y="115"/>
                  </a:lnTo>
                  <a:lnTo>
                    <a:pt x="47" y="113"/>
                  </a:lnTo>
                  <a:lnTo>
                    <a:pt x="50" y="110"/>
                  </a:lnTo>
                  <a:lnTo>
                    <a:pt x="53" y="105"/>
                  </a:lnTo>
                  <a:lnTo>
                    <a:pt x="55" y="98"/>
                  </a:lnTo>
                  <a:lnTo>
                    <a:pt x="57" y="80"/>
                  </a:lnTo>
                  <a:lnTo>
                    <a:pt x="59" y="55"/>
                  </a:lnTo>
                  <a:lnTo>
                    <a:pt x="57" y="38"/>
                  </a:lnTo>
                  <a:lnTo>
                    <a:pt x="55" y="22"/>
                  </a:lnTo>
                  <a:lnTo>
                    <a:pt x="53" y="16"/>
                  </a:lnTo>
                  <a:lnTo>
                    <a:pt x="50" y="11"/>
                  </a:lnTo>
                  <a:lnTo>
                    <a:pt x="47" y="7"/>
                  </a:lnTo>
                  <a:lnTo>
                    <a:pt x="43" y="5"/>
                  </a:lnTo>
                  <a:lnTo>
                    <a:pt x="38" y="4"/>
                  </a:lnTo>
                  <a:lnTo>
                    <a:pt x="34" y="5"/>
                  </a:lnTo>
                  <a:lnTo>
                    <a:pt x="31" y="7"/>
                  </a:lnTo>
                  <a:lnTo>
                    <a:pt x="28" y="10"/>
                  </a:lnTo>
                  <a:lnTo>
                    <a:pt x="25" y="16"/>
                  </a:lnTo>
                  <a:lnTo>
                    <a:pt x="22" y="23"/>
                  </a:lnTo>
                  <a:lnTo>
                    <a:pt x="19" y="33"/>
                  </a:lnTo>
                  <a:lnTo>
                    <a:pt x="18" y="48"/>
                  </a:lnTo>
                  <a:lnTo>
                    <a:pt x="18" y="64"/>
                  </a:lnTo>
                  <a:close/>
                </a:path>
              </a:pathLst>
            </a:custGeom>
            <a:solidFill>
              <a:srgbClr val="000000"/>
            </a:solidFill>
            <a:ln w="0">
              <a:solidFill>
                <a:srgbClr val="000000"/>
              </a:solidFill>
              <a:round/>
              <a:headEnd/>
              <a:tailEnd/>
            </a:ln>
          </p:spPr>
          <p:txBody>
            <a:bodyPr/>
            <a:lstStyle/>
            <a:p>
              <a:endParaRPr lang="de-DE"/>
            </a:p>
          </p:txBody>
        </p:sp>
        <p:sp>
          <p:nvSpPr>
            <p:cNvPr id="84056" name="Freeform 85"/>
            <p:cNvSpPr>
              <a:spLocks/>
            </p:cNvSpPr>
            <p:nvPr/>
          </p:nvSpPr>
          <p:spPr bwMode="auto">
            <a:xfrm>
              <a:off x="5227638" y="2411413"/>
              <a:ext cx="61912" cy="96837"/>
            </a:xfrm>
            <a:custGeom>
              <a:avLst/>
              <a:gdLst>
                <a:gd name="T0" fmla="*/ 2147483647 w 78"/>
                <a:gd name="T1" fmla="*/ 2147483647 h 122"/>
                <a:gd name="T2" fmla="*/ 2147483647 w 78"/>
                <a:gd name="T3" fmla="*/ 2147483647 h 122"/>
                <a:gd name="T4" fmla="*/ 0 w 78"/>
                <a:gd name="T5" fmla="*/ 2147483647 h 122"/>
                <a:gd name="T6" fmla="*/ 0 w 78"/>
                <a:gd name="T7" fmla="*/ 2147483647 h 122"/>
                <a:gd name="T8" fmla="*/ 2147483647 w 78"/>
                <a:gd name="T9" fmla="*/ 2147483647 h 122"/>
                <a:gd name="T10" fmla="*/ 2147483647 w 78"/>
                <a:gd name="T11" fmla="*/ 2147483647 h 122"/>
                <a:gd name="T12" fmla="*/ 2147483647 w 78"/>
                <a:gd name="T13" fmla="*/ 2147483647 h 122"/>
                <a:gd name="T14" fmla="*/ 2147483647 w 78"/>
                <a:gd name="T15" fmla="*/ 2147483647 h 122"/>
                <a:gd name="T16" fmla="*/ 2147483647 w 78"/>
                <a:gd name="T17" fmla="*/ 2147483647 h 122"/>
                <a:gd name="T18" fmla="*/ 2147483647 w 78"/>
                <a:gd name="T19" fmla="*/ 2147483647 h 122"/>
                <a:gd name="T20" fmla="*/ 2147483647 w 78"/>
                <a:gd name="T21" fmla="*/ 2147483647 h 122"/>
                <a:gd name="T22" fmla="*/ 2147483647 w 78"/>
                <a:gd name="T23" fmla="*/ 2147483647 h 122"/>
                <a:gd name="T24" fmla="*/ 2147483647 w 78"/>
                <a:gd name="T25" fmla="*/ 2147483647 h 122"/>
                <a:gd name="T26" fmla="*/ 2147483647 w 78"/>
                <a:gd name="T27" fmla="*/ 2147483647 h 122"/>
                <a:gd name="T28" fmla="*/ 2147483647 w 78"/>
                <a:gd name="T29" fmla="*/ 2147483647 h 122"/>
                <a:gd name="T30" fmla="*/ 2147483647 w 78"/>
                <a:gd name="T31" fmla="*/ 2147483647 h 122"/>
                <a:gd name="T32" fmla="*/ 2147483647 w 78"/>
                <a:gd name="T33" fmla="*/ 2147483647 h 122"/>
                <a:gd name="T34" fmla="*/ 2147483647 w 78"/>
                <a:gd name="T35" fmla="*/ 2147483647 h 122"/>
                <a:gd name="T36" fmla="*/ 2147483647 w 78"/>
                <a:gd name="T37" fmla="*/ 2147483647 h 122"/>
                <a:gd name="T38" fmla="*/ 2147483647 w 78"/>
                <a:gd name="T39" fmla="*/ 2147483647 h 122"/>
                <a:gd name="T40" fmla="*/ 2147483647 w 78"/>
                <a:gd name="T41" fmla="*/ 2147483647 h 122"/>
                <a:gd name="T42" fmla="*/ 2147483647 w 78"/>
                <a:gd name="T43" fmla="*/ 2147483647 h 122"/>
                <a:gd name="T44" fmla="*/ 2147483647 w 78"/>
                <a:gd name="T45" fmla="*/ 2147483647 h 122"/>
                <a:gd name="T46" fmla="*/ 2147483647 w 78"/>
                <a:gd name="T47" fmla="*/ 2147483647 h 122"/>
                <a:gd name="T48" fmla="*/ 2147483647 w 78"/>
                <a:gd name="T49" fmla="*/ 2147483647 h 122"/>
                <a:gd name="T50" fmla="*/ 2147483647 w 78"/>
                <a:gd name="T51" fmla="*/ 2147483647 h 122"/>
                <a:gd name="T52" fmla="*/ 2147483647 w 78"/>
                <a:gd name="T53" fmla="*/ 2147483647 h 122"/>
                <a:gd name="T54" fmla="*/ 2147483647 w 78"/>
                <a:gd name="T55" fmla="*/ 0 h 122"/>
                <a:gd name="T56" fmla="*/ 2147483647 w 78"/>
                <a:gd name="T57" fmla="*/ 2147483647 h 122"/>
                <a:gd name="T58" fmla="*/ 2147483647 w 78"/>
                <a:gd name="T59" fmla="*/ 2147483647 h 122"/>
                <a:gd name="T60" fmla="*/ 2147483647 w 78"/>
                <a:gd name="T61" fmla="*/ 2147483647 h 122"/>
                <a:gd name="T62" fmla="*/ 2147483647 w 78"/>
                <a:gd name="T63" fmla="*/ 2147483647 h 122"/>
                <a:gd name="T64" fmla="*/ 2147483647 w 78"/>
                <a:gd name="T65" fmla="*/ 2147483647 h 122"/>
                <a:gd name="T66" fmla="*/ 2147483647 w 78"/>
                <a:gd name="T67" fmla="*/ 2147483647 h 122"/>
                <a:gd name="T68" fmla="*/ 2147483647 w 78"/>
                <a:gd name="T69" fmla="*/ 2147483647 h 122"/>
                <a:gd name="T70" fmla="*/ 2147483647 w 78"/>
                <a:gd name="T71" fmla="*/ 2147483647 h 122"/>
                <a:gd name="T72" fmla="*/ 2147483647 w 78"/>
                <a:gd name="T73" fmla="*/ 2147483647 h 122"/>
                <a:gd name="T74" fmla="*/ 2147483647 w 78"/>
                <a:gd name="T75" fmla="*/ 2147483647 h 122"/>
                <a:gd name="T76" fmla="*/ 2147483647 w 78"/>
                <a:gd name="T77" fmla="*/ 2147483647 h 122"/>
                <a:gd name="T78" fmla="*/ 2147483647 w 78"/>
                <a:gd name="T79" fmla="*/ 2147483647 h 122"/>
                <a:gd name="T80" fmla="*/ 2147483647 w 78"/>
                <a:gd name="T81" fmla="*/ 2147483647 h 122"/>
                <a:gd name="T82" fmla="*/ 2147483647 w 78"/>
                <a:gd name="T83" fmla="*/ 2147483647 h 122"/>
                <a:gd name="T84" fmla="*/ 2147483647 w 78"/>
                <a:gd name="T85" fmla="*/ 2147483647 h 122"/>
                <a:gd name="T86" fmla="*/ 2147483647 w 78"/>
                <a:gd name="T87" fmla="*/ 2147483647 h 122"/>
                <a:gd name="T88" fmla="*/ 2147483647 w 78"/>
                <a:gd name="T89" fmla="*/ 2147483647 h 122"/>
                <a:gd name="T90" fmla="*/ 2147483647 w 78"/>
                <a:gd name="T91" fmla="*/ 2147483647 h 122"/>
                <a:gd name="T92" fmla="*/ 2147483647 w 78"/>
                <a:gd name="T93" fmla="*/ 2147483647 h 122"/>
                <a:gd name="T94" fmla="*/ 2147483647 w 78"/>
                <a:gd name="T95" fmla="*/ 2147483647 h 122"/>
                <a:gd name="T96" fmla="*/ 2147483647 w 78"/>
                <a:gd name="T97" fmla="*/ 2147483647 h 122"/>
                <a:gd name="T98" fmla="*/ 2147483647 w 78"/>
                <a:gd name="T99" fmla="*/ 2147483647 h 1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8"/>
                <a:gd name="T151" fmla="*/ 0 h 122"/>
                <a:gd name="T152" fmla="*/ 78 w 78"/>
                <a:gd name="T153" fmla="*/ 122 h 1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8" h="122">
                  <a:moveTo>
                    <a:pt x="78" y="100"/>
                  </a:moveTo>
                  <a:lnTo>
                    <a:pt x="71" y="122"/>
                  </a:lnTo>
                  <a:lnTo>
                    <a:pt x="0" y="122"/>
                  </a:lnTo>
                  <a:lnTo>
                    <a:pt x="0" y="119"/>
                  </a:lnTo>
                  <a:lnTo>
                    <a:pt x="18" y="102"/>
                  </a:lnTo>
                  <a:lnTo>
                    <a:pt x="33" y="85"/>
                  </a:lnTo>
                  <a:lnTo>
                    <a:pt x="43" y="74"/>
                  </a:lnTo>
                  <a:lnTo>
                    <a:pt x="53" y="56"/>
                  </a:lnTo>
                  <a:lnTo>
                    <a:pt x="56" y="40"/>
                  </a:lnTo>
                  <a:lnTo>
                    <a:pt x="56" y="33"/>
                  </a:lnTo>
                  <a:lnTo>
                    <a:pt x="53" y="27"/>
                  </a:lnTo>
                  <a:lnTo>
                    <a:pt x="49" y="21"/>
                  </a:lnTo>
                  <a:lnTo>
                    <a:pt x="44" y="16"/>
                  </a:lnTo>
                  <a:lnTo>
                    <a:pt x="38" y="15"/>
                  </a:lnTo>
                  <a:lnTo>
                    <a:pt x="33" y="13"/>
                  </a:lnTo>
                  <a:lnTo>
                    <a:pt x="27" y="15"/>
                  </a:lnTo>
                  <a:lnTo>
                    <a:pt x="21" y="16"/>
                  </a:lnTo>
                  <a:lnTo>
                    <a:pt x="16" y="19"/>
                  </a:lnTo>
                  <a:lnTo>
                    <a:pt x="12" y="22"/>
                  </a:lnTo>
                  <a:lnTo>
                    <a:pt x="8" y="28"/>
                  </a:lnTo>
                  <a:lnTo>
                    <a:pt x="5" y="34"/>
                  </a:lnTo>
                  <a:lnTo>
                    <a:pt x="2" y="34"/>
                  </a:lnTo>
                  <a:lnTo>
                    <a:pt x="6" y="19"/>
                  </a:lnTo>
                  <a:lnTo>
                    <a:pt x="13" y="9"/>
                  </a:lnTo>
                  <a:lnTo>
                    <a:pt x="18" y="6"/>
                  </a:lnTo>
                  <a:lnTo>
                    <a:pt x="24" y="3"/>
                  </a:lnTo>
                  <a:lnTo>
                    <a:pt x="30" y="2"/>
                  </a:lnTo>
                  <a:lnTo>
                    <a:pt x="37" y="0"/>
                  </a:lnTo>
                  <a:lnTo>
                    <a:pt x="50" y="3"/>
                  </a:lnTo>
                  <a:lnTo>
                    <a:pt x="62" y="10"/>
                  </a:lnTo>
                  <a:lnTo>
                    <a:pt x="66" y="15"/>
                  </a:lnTo>
                  <a:lnTo>
                    <a:pt x="69" y="21"/>
                  </a:lnTo>
                  <a:lnTo>
                    <a:pt x="71" y="25"/>
                  </a:lnTo>
                  <a:lnTo>
                    <a:pt x="71" y="33"/>
                  </a:lnTo>
                  <a:lnTo>
                    <a:pt x="71" y="41"/>
                  </a:lnTo>
                  <a:lnTo>
                    <a:pt x="66" y="50"/>
                  </a:lnTo>
                  <a:lnTo>
                    <a:pt x="59" y="65"/>
                  </a:lnTo>
                  <a:lnTo>
                    <a:pt x="46" y="81"/>
                  </a:lnTo>
                  <a:lnTo>
                    <a:pt x="33" y="94"/>
                  </a:lnTo>
                  <a:lnTo>
                    <a:pt x="24" y="103"/>
                  </a:lnTo>
                  <a:lnTo>
                    <a:pt x="16" y="109"/>
                  </a:lnTo>
                  <a:lnTo>
                    <a:pt x="49" y="109"/>
                  </a:lnTo>
                  <a:lnTo>
                    <a:pt x="55" y="109"/>
                  </a:lnTo>
                  <a:lnTo>
                    <a:pt x="59" y="109"/>
                  </a:lnTo>
                  <a:lnTo>
                    <a:pt x="62" y="109"/>
                  </a:lnTo>
                  <a:lnTo>
                    <a:pt x="66" y="107"/>
                  </a:lnTo>
                  <a:lnTo>
                    <a:pt x="69" y="106"/>
                  </a:lnTo>
                  <a:lnTo>
                    <a:pt x="72" y="103"/>
                  </a:lnTo>
                  <a:lnTo>
                    <a:pt x="75" y="100"/>
                  </a:lnTo>
                  <a:lnTo>
                    <a:pt x="78" y="100"/>
                  </a:lnTo>
                  <a:close/>
                </a:path>
              </a:pathLst>
            </a:custGeom>
            <a:solidFill>
              <a:srgbClr val="000000"/>
            </a:solidFill>
            <a:ln w="0">
              <a:solidFill>
                <a:srgbClr val="000000"/>
              </a:solidFill>
              <a:round/>
              <a:headEnd/>
              <a:tailEnd/>
            </a:ln>
          </p:spPr>
          <p:txBody>
            <a:bodyPr/>
            <a:lstStyle/>
            <a:p>
              <a:endParaRPr lang="de-DE"/>
            </a:p>
          </p:txBody>
        </p:sp>
        <p:sp>
          <p:nvSpPr>
            <p:cNvPr id="84057" name="Freeform 86"/>
            <p:cNvSpPr>
              <a:spLocks noEditPoints="1"/>
            </p:cNvSpPr>
            <p:nvPr/>
          </p:nvSpPr>
          <p:spPr bwMode="auto">
            <a:xfrm>
              <a:off x="5229225" y="1911350"/>
              <a:ext cx="61913" cy="96838"/>
            </a:xfrm>
            <a:custGeom>
              <a:avLst/>
              <a:gdLst>
                <a:gd name="T0" fmla="*/ 2147483647 w 78"/>
                <a:gd name="T1" fmla="*/ 2147483647 h 122"/>
                <a:gd name="T2" fmla="*/ 2147483647 w 78"/>
                <a:gd name="T3" fmla="*/ 2147483647 h 122"/>
                <a:gd name="T4" fmla="*/ 2147483647 w 78"/>
                <a:gd name="T5" fmla="*/ 2147483647 h 122"/>
                <a:gd name="T6" fmla="*/ 2147483647 w 78"/>
                <a:gd name="T7" fmla="*/ 2147483647 h 122"/>
                <a:gd name="T8" fmla="*/ 2147483647 w 78"/>
                <a:gd name="T9" fmla="*/ 2147483647 h 122"/>
                <a:gd name="T10" fmla="*/ 2147483647 w 78"/>
                <a:gd name="T11" fmla="*/ 2147483647 h 122"/>
                <a:gd name="T12" fmla="*/ 0 w 78"/>
                <a:gd name="T13" fmla="*/ 2147483647 h 122"/>
                <a:gd name="T14" fmla="*/ 0 w 78"/>
                <a:gd name="T15" fmla="*/ 2147483647 h 122"/>
                <a:gd name="T16" fmla="*/ 2147483647 w 78"/>
                <a:gd name="T17" fmla="*/ 0 h 122"/>
                <a:gd name="T18" fmla="*/ 2147483647 w 78"/>
                <a:gd name="T19" fmla="*/ 0 h 122"/>
                <a:gd name="T20" fmla="*/ 2147483647 w 78"/>
                <a:gd name="T21" fmla="*/ 2147483647 h 122"/>
                <a:gd name="T22" fmla="*/ 2147483647 w 78"/>
                <a:gd name="T23" fmla="*/ 2147483647 h 122"/>
                <a:gd name="T24" fmla="*/ 2147483647 w 78"/>
                <a:gd name="T25" fmla="*/ 2147483647 h 122"/>
                <a:gd name="T26" fmla="*/ 2147483647 w 78"/>
                <a:gd name="T27" fmla="*/ 2147483647 h 122"/>
                <a:gd name="T28" fmla="*/ 2147483647 w 78"/>
                <a:gd name="T29" fmla="*/ 2147483647 h 122"/>
                <a:gd name="T30" fmla="*/ 2147483647 w 78"/>
                <a:gd name="T31" fmla="*/ 2147483647 h 1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
                <a:gd name="T49" fmla="*/ 0 h 122"/>
                <a:gd name="T50" fmla="*/ 78 w 78"/>
                <a:gd name="T51" fmla="*/ 122 h 1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 h="122">
                  <a:moveTo>
                    <a:pt x="78" y="78"/>
                  </a:moveTo>
                  <a:lnTo>
                    <a:pt x="78" y="89"/>
                  </a:lnTo>
                  <a:lnTo>
                    <a:pt x="61" y="89"/>
                  </a:lnTo>
                  <a:lnTo>
                    <a:pt x="61" y="122"/>
                  </a:lnTo>
                  <a:lnTo>
                    <a:pt x="47" y="122"/>
                  </a:lnTo>
                  <a:lnTo>
                    <a:pt x="47" y="89"/>
                  </a:lnTo>
                  <a:lnTo>
                    <a:pt x="0" y="89"/>
                  </a:lnTo>
                  <a:lnTo>
                    <a:pt x="0" y="79"/>
                  </a:lnTo>
                  <a:lnTo>
                    <a:pt x="51" y="0"/>
                  </a:lnTo>
                  <a:lnTo>
                    <a:pt x="61" y="0"/>
                  </a:lnTo>
                  <a:lnTo>
                    <a:pt x="61" y="78"/>
                  </a:lnTo>
                  <a:lnTo>
                    <a:pt x="78" y="78"/>
                  </a:lnTo>
                  <a:close/>
                  <a:moveTo>
                    <a:pt x="47" y="78"/>
                  </a:moveTo>
                  <a:lnTo>
                    <a:pt x="47" y="18"/>
                  </a:lnTo>
                  <a:lnTo>
                    <a:pt x="7" y="78"/>
                  </a:lnTo>
                  <a:lnTo>
                    <a:pt x="47" y="78"/>
                  </a:lnTo>
                  <a:close/>
                </a:path>
              </a:pathLst>
            </a:custGeom>
            <a:solidFill>
              <a:srgbClr val="000000"/>
            </a:solidFill>
            <a:ln w="0">
              <a:solidFill>
                <a:srgbClr val="000000"/>
              </a:solidFill>
              <a:round/>
              <a:headEnd/>
              <a:tailEnd/>
            </a:ln>
          </p:spPr>
          <p:txBody>
            <a:bodyPr/>
            <a:lstStyle/>
            <a:p>
              <a:endParaRPr lang="de-DE"/>
            </a:p>
          </p:txBody>
        </p:sp>
        <p:sp>
          <p:nvSpPr>
            <p:cNvPr id="84058" name="Freeform 87"/>
            <p:cNvSpPr>
              <a:spLocks noEditPoints="1"/>
            </p:cNvSpPr>
            <p:nvPr/>
          </p:nvSpPr>
          <p:spPr bwMode="auto">
            <a:xfrm>
              <a:off x="5230813" y="1411288"/>
              <a:ext cx="60325" cy="98425"/>
            </a:xfrm>
            <a:custGeom>
              <a:avLst/>
              <a:gdLst>
                <a:gd name="T0" fmla="*/ 2147483647 w 75"/>
                <a:gd name="T1" fmla="*/ 2147483647 h 124"/>
                <a:gd name="T2" fmla="*/ 2147483647 w 75"/>
                <a:gd name="T3" fmla="*/ 2147483647 h 124"/>
                <a:gd name="T4" fmla="*/ 2147483647 w 75"/>
                <a:gd name="T5" fmla="*/ 2147483647 h 124"/>
                <a:gd name="T6" fmla="*/ 2147483647 w 75"/>
                <a:gd name="T7" fmla="*/ 2147483647 h 124"/>
                <a:gd name="T8" fmla="*/ 2147483647 w 75"/>
                <a:gd name="T9" fmla="*/ 2147483647 h 124"/>
                <a:gd name="T10" fmla="*/ 2147483647 w 75"/>
                <a:gd name="T11" fmla="*/ 2147483647 h 124"/>
                <a:gd name="T12" fmla="*/ 2147483647 w 75"/>
                <a:gd name="T13" fmla="*/ 2147483647 h 124"/>
                <a:gd name="T14" fmla="*/ 2147483647 w 75"/>
                <a:gd name="T15" fmla="*/ 2147483647 h 124"/>
                <a:gd name="T16" fmla="*/ 2147483647 w 75"/>
                <a:gd name="T17" fmla="*/ 2147483647 h 124"/>
                <a:gd name="T18" fmla="*/ 2147483647 w 75"/>
                <a:gd name="T19" fmla="*/ 2147483647 h 124"/>
                <a:gd name="T20" fmla="*/ 2147483647 w 75"/>
                <a:gd name="T21" fmla="*/ 2147483647 h 124"/>
                <a:gd name="T22" fmla="*/ 2147483647 w 75"/>
                <a:gd name="T23" fmla="*/ 2147483647 h 124"/>
                <a:gd name="T24" fmla="*/ 2147483647 w 75"/>
                <a:gd name="T25" fmla="*/ 2147483647 h 124"/>
                <a:gd name="T26" fmla="*/ 0 w 75"/>
                <a:gd name="T27" fmla="*/ 2147483647 h 124"/>
                <a:gd name="T28" fmla="*/ 2147483647 w 75"/>
                <a:gd name="T29" fmla="*/ 2147483647 h 124"/>
                <a:gd name="T30" fmla="*/ 2147483647 w 75"/>
                <a:gd name="T31" fmla="*/ 2147483647 h 124"/>
                <a:gd name="T32" fmla="*/ 2147483647 w 75"/>
                <a:gd name="T33" fmla="*/ 2147483647 h 124"/>
                <a:gd name="T34" fmla="*/ 2147483647 w 75"/>
                <a:gd name="T35" fmla="*/ 2147483647 h 124"/>
                <a:gd name="T36" fmla="*/ 2147483647 w 75"/>
                <a:gd name="T37" fmla="*/ 0 h 124"/>
                <a:gd name="T38" fmla="*/ 2147483647 w 75"/>
                <a:gd name="T39" fmla="*/ 2147483647 h 124"/>
                <a:gd name="T40" fmla="*/ 2147483647 w 75"/>
                <a:gd name="T41" fmla="*/ 2147483647 h 124"/>
                <a:gd name="T42" fmla="*/ 2147483647 w 75"/>
                <a:gd name="T43" fmla="*/ 2147483647 h 124"/>
                <a:gd name="T44" fmla="*/ 2147483647 w 75"/>
                <a:gd name="T45" fmla="*/ 2147483647 h 124"/>
                <a:gd name="T46" fmla="*/ 2147483647 w 75"/>
                <a:gd name="T47" fmla="*/ 2147483647 h 124"/>
                <a:gd name="T48" fmla="*/ 2147483647 w 75"/>
                <a:gd name="T49" fmla="*/ 2147483647 h 124"/>
                <a:gd name="T50" fmla="*/ 2147483647 w 75"/>
                <a:gd name="T51" fmla="*/ 2147483647 h 124"/>
                <a:gd name="T52" fmla="*/ 2147483647 w 75"/>
                <a:gd name="T53" fmla="*/ 2147483647 h 124"/>
                <a:gd name="T54" fmla="*/ 2147483647 w 75"/>
                <a:gd name="T55" fmla="*/ 2147483647 h 124"/>
                <a:gd name="T56" fmla="*/ 2147483647 w 75"/>
                <a:gd name="T57" fmla="*/ 2147483647 h 124"/>
                <a:gd name="T58" fmla="*/ 2147483647 w 75"/>
                <a:gd name="T59" fmla="*/ 2147483647 h 124"/>
                <a:gd name="T60" fmla="*/ 2147483647 w 75"/>
                <a:gd name="T61" fmla="*/ 2147483647 h 124"/>
                <a:gd name="T62" fmla="*/ 2147483647 w 75"/>
                <a:gd name="T63" fmla="*/ 2147483647 h 124"/>
                <a:gd name="T64" fmla="*/ 2147483647 w 75"/>
                <a:gd name="T65" fmla="*/ 2147483647 h 1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24"/>
                <a:gd name="T101" fmla="*/ 75 w 75"/>
                <a:gd name="T102" fmla="*/ 124 h 1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24">
                  <a:moveTo>
                    <a:pt x="73" y="0"/>
                  </a:moveTo>
                  <a:lnTo>
                    <a:pt x="73" y="4"/>
                  </a:lnTo>
                  <a:lnTo>
                    <a:pt x="66" y="6"/>
                  </a:lnTo>
                  <a:lnTo>
                    <a:pt x="60" y="7"/>
                  </a:lnTo>
                  <a:lnTo>
                    <a:pt x="54" y="8"/>
                  </a:lnTo>
                  <a:lnTo>
                    <a:pt x="47" y="13"/>
                  </a:lnTo>
                  <a:lnTo>
                    <a:pt x="39" y="19"/>
                  </a:lnTo>
                  <a:lnTo>
                    <a:pt x="33" y="26"/>
                  </a:lnTo>
                  <a:lnTo>
                    <a:pt x="28" y="35"/>
                  </a:lnTo>
                  <a:lnTo>
                    <a:pt x="23" y="45"/>
                  </a:lnTo>
                  <a:lnTo>
                    <a:pt x="20" y="55"/>
                  </a:lnTo>
                  <a:lnTo>
                    <a:pt x="33" y="50"/>
                  </a:lnTo>
                  <a:lnTo>
                    <a:pt x="45" y="47"/>
                  </a:lnTo>
                  <a:lnTo>
                    <a:pt x="53" y="48"/>
                  </a:lnTo>
                  <a:lnTo>
                    <a:pt x="60" y="51"/>
                  </a:lnTo>
                  <a:lnTo>
                    <a:pt x="66" y="57"/>
                  </a:lnTo>
                  <a:lnTo>
                    <a:pt x="73" y="69"/>
                  </a:lnTo>
                  <a:lnTo>
                    <a:pt x="75" y="82"/>
                  </a:lnTo>
                  <a:lnTo>
                    <a:pt x="73" y="97"/>
                  </a:lnTo>
                  <a:lnTo>
                    <a:pt x="66" y="110"/>
                  </a:lnTo>
                  <a:lnTo>
                    <a:pt x="54" y="120"/>
                  </a:lnTo>
                  <a:lnTo>
                    <a:pt x="38" y="124"/>
                  </a:lnTo>
                  <a:lnTo>
                    <a:pt x="29" y="123"/>
                  </a:lnTo>
                  <a:lnTo>
                    <a:pt x="23" y="120"/>
                  </a:lnTo>
                  <a:lnTo>
                    <a:pt x="17" y="116"/>
                  </a:lnTo>
                  <a:lnTo>
                    <a:pt x="7" y="104"/>
                  </a:lnTo>
                  <a:lnTo>
                    <a:pt x="3" y="91"/>
                  </a:lnTo>
                  <a:lnTo>
                    <a:pt x="0" y="75"/>
                  </a:lnTo>
                  <a:lnTo>
                    <a:pt x="1" y="60"/>
                  </a:lnTo>
                  <a:lnTo>
                    <a:pt x="7" y="45"/>
                  </a:lnTo>
                  <a:lnTo>
                    <a:pt x="14" y="30"/>
                  </a:lnTo>
                  <a:lnTo>
                    <a:pt x="25" y="19"/>
                  </a:lnTo>
                  <a:lnTo>
                    <a:pt x="33" y="13"/>
                  </a:lnTo>
                  <a:lnTo>
                    <a:pt x="41" y="7"/>
                  </a:lnTo>
                  <a:lnTo>
                    <a:pt x="48" y="4"/>
                  </a:lnTo>
                  <a:lnTo>
                    <a:pt x="58" y="1"/>
                  </a:lnTo>
                  <a:lnTo>
                    <a:pt x="69" y="0"/>
                  </a:lnTo>
                  <a:lnTo>
                    <a:pt x="73" y="0"/>
                  </a:lnTo>
                  <a:close/>
                  <a:moveTo>
                    <a:pt x="19" y="63"/>
                  </a:moveTo>
                  <a:lnTo>
                    <a:pt x="17" y="69"/>
                  </a:lnTo>
                  <a:lnTo>
                    <a:pt x="17" y="76"/>
                  </a:lnTo>
                  <a:lnTo>
                    <a:pt x="17" y="80"/>
                  </a:lnTo>
                  <a:lnTo>
                    <a:pt x="17" y="89"/>
                  </a:lnTo>
                  <a:lnTo>
                    <a:pt x="20" y="99"/>
                  </a:lnTo>
                  <a:lnTo>
                    <a:pt x="22" y="105"/>
                  </a:lnTo>
                  <a:lnTo>
                    <a:pt x="25" y="110"/>
                  </a:lnTo>
                  <a:lnTo>
                    <a:pt x="29" y="114"/>
                  </a:lnTo>
                  <a:lnTo>
                    <a:pt x="32" y="117"/>
                  </a:lnTo>
                  <a:lnTo>
                    <a:pt x="35" y="119"/>
                  </a:lnTo>
                  <a:lnTo>
                    <a:pt x="39" y="119"/>
                  </a:lnTo>
                  <a:lnTo>
                    <a:pt x="44" y="117"/>
                  </a:lnTo>
                  <a:lnTo>
                    <a:pt x="48" y="116"/>
                  </a:lnTo>
                  <a:lnTo>
                    <a:pt x="53" y="111"/>
                  </a:lnTo>
                  <a:lnTo>
                    <a:pt x="55" y="105"/>
                  </a:lnTo>
                  <a:lnTo>
                    <a:pt x="57" y="99"/>
                  </a:lnTo>
                  <a:lnTo>
                    <a:pt x="58" y="91"/>
                  </a:lnTo>
                  <a:lnTo>
                    <a:pt x="57" y="77"/>
                  </a:lnTo>
                  <a:lnTo>
                    <a:pt x="53" y="66"/>
                  </a:lnTo>
                  <a:lnTo>
                    <a:pt x="50" y="61"/>
                  </a:lnTo>
                  <a:lnTo>
                    <a:pt x="45" y="57"/>
                  </a:lnTo>
                  <a:lnTo>
                    <a:pt x="41" y="55"/>
                  </a:lnTo>
                  <a:lnTo>
                    <a:pt x="36" y="54"/>
                  </a:lnTo>
                  <a:lnTo>
                    <a:pt x="33" y="55"/>
                  </a:lnTo>
                  <a:lnTo>
                    <a:pt x="29" y="55"/>
                  </a:lnTo>
                  <a:lnTo>
                    <a:pt x="26" y="57"/>
                  </a:lnTo>
                  <a:lnTo>
                    <a:pt x="23" y="60"/>
                  </a:lnTo>
                  <a:lnTo>
                    <a:pt x="19" y="63"/>
                  </a:lnTo>
                  <a:close/>
                </a:path>
              </a:pathLst>
            </a:custGeom>
            <a:solidFill>
              <a:srgbClr val="000000"/>
            </a:solidFill>
            <a:ln w="0">
              <a:solidFill>
                <a:srgbClr val="000000"/>
              </a:solidFill>
              <a:round/>
              <a:headEnd/>
              <a:tailEnd/>
            </a:ln>
          </p:spPr>
          <p:txBody>
            <a:bodyPr/>
            <a:lstStyle/>
            <a:p>
              <a:endParaRPr lang="de-DE"/>
            </a:p>
          </p:txBody>
        </p:sp>
        <p:sp>
          <p:nvSpPr>
            <p:cNvPr id="84059" name="Freeform 88"/>
            <p:cNvSpPr>
              <a:spLocks noEditPoints="1"/>
            </p:cNvSpPr>
            <p:nvPr/>
          </p:nvSpPr>
          <p:spPr bwMode="auto">
            <a:xfrm>
              <a:off x="5238750" y="912813"/>
              <a:ext cx="53975" cy="96837"/>
            </a:xfrm>
            <a:custGeom>
              <a:avLst/>
              <a:gdLst>
                <a:gd name="T0" fmla="*/ 2147483647 w 69"/>
                <a:gd name="T1" fmla="*/ 2147483647 h 124"/>
                <a:gd name="T2" fmla="*/ 2147483647 w 69"/>
                <a:gd name="T3" fmla="*/ 2147483647 h 124"/>
                <a:gd name="T4" fmla="*/ 2147483647 w 69"/>
                <a:gd name="T5" fmla="*/ 2147483647 h 124"/>
                <a:gd name="T6" fmla="*/ 2147483647 w 69"/>
                <a:gd name="T7" fmla="*/ 2147483647 h 124"/>
                <a:gd name="T8" fmla="*/ 2147483647 w 69"/>
                <a:gd name="T9" fmla="*/ 2147483647 h 124"/>
                <a:gd name="T10" fmla="*/ 2147483647 w 69"/>
                <a:gd name="T11" fmla="*/ 0 h 124"/>
                <a:gd name="T12" fmla="*/ 2147483647 w 69"/>
                <a:gd name="T13" fmla="*/ 2147483647 h 124"/>
                <a:gd name="T14" fmla="*/ 2147483647 w 69"/>
                <a:gd name="T15" fmla="*/ 2147483647 h 124"/>
                <a:gd name="T16" fmla="*/ 2147483647 w 69"/>
                <a:gd name="T17" fmla="*/ 2147483647 h 124"/>
                <a:gd name="T18" fmla="*/ 2147483647 w 69"/>
                <a:gd name="T19" fmla="*/ 2147483647 h 124"/>
                <a:gd name="T20" fmla="*/ 2147483647 w 69"/>
                <a:gd name="T21" fmla="*/ 2147483647 h 124"/>
                <a:gd name="T22" fmla="*/ 2147483647 w 69"/>
                <a:gd name="T23" fmla="*/ 2147483647 h 124"/>
                <a:gd name="T24" fmla="*/ 2147483647 w 69"/>
                <a:gd name="T25" fmla="*/ 2147483647 h 124"/>
                <a:gd name="T26" fmla="*/ 2147483647 w 69"/>
                <a:gd name="T27" fmla="*/ 2147483647 h 124"/>
                <a:gd name="T28" fmla="*/ 2147483647 w 69"/>
                <a:gd name="T29" fmla="*/ 2147483647 h 124"/>
                <a:gd name="T30" fmla="*/ 2147483647 w 69"/>
                <a:gd name="T31" fmla="*/ 2147483647 h 124"/>
                <a:gd name="T32" fmla="*/ 2147483647 w 69"/>
                <a:gd name="T33" fmla="*/ 2147483647 h 124"/>
                <a:gd name="T34" fmla="*/ 2147483647 w 69"/>
                <a:gd name="T35" fmla="*/ 2147483647 h 124"/>
                <a:gd name="T36" fmla="*/ 2147483647 w 69"/>
                <a:gd name="T37" fmla="*/ 2147483647 h 124"/>
                <a:gd name="T38" fmla="*/ 0 w 69"/>
                <a:gd name="T39" fmla="*/ 2147483647 h 124"/>
                <a:gd name="T40" fmla="*/ 2147483647 w 69"/>
                <a:gd name="T41" fmla="*/ 2147483647 h 124"/>
                <a:gd name="T42" fmla="*/ 2147483647 w 69"/>
                <a:gd name="T43" fmla="*/ 2147483647 h 124"/>
                <a:gd name="T44" fmla="*/ 2147483647 w 69"/>
                <a:gd name="T45" fmla="*/ 2147483647 h 124"/>
                <a:gd name="T46" fmla="*/ 2147483647 w 69"/>
                <a:gd name="T47" fmla="*/ 2147483647 h 124"/>
                <a:gd name="T48" fmla="*/ 2147483647 w 69"/>
                <a:gd name="T49" fmla="*/ 2147483647 h 124"/>
                <a:gd name="T50" fmla="*/ 2147483647 w 69"/>
                <a:gd name="T51" fmla="*/ 2147483647 h 124"/>
                <a:gd name="T52" fmla="*/ 2147483647 w 69"/>
                <a:gd name="T53" fmla="*/ 2147483647 h 124"/>
                <a:gd name="T54" fmla="*/ 2147483647 w 69"/>
                <a:gd name="T55" fmla="*/ 2147483647 h 124"/>
                <a:gd name="T56" fmla="*/ 2147483647 w 69"/>
                <a:gd name="T57" fmla="*/ 2147483647 h 124"/>
                <a:gd name="T58" fmla="*/ 2147483647 w 69"/>
                <a:gd name="T59" fmla="*/ 2147483647 h 124"/>
                <a:gd name="T60" fmla="*/ 2147483647 w 69"/>
                <a:gd name="T61" fmla="*/ 2147483647 h 124"/>
                <a:gd name="T62" fmla="*/ 2147483647 w 69"/>
                <a:gd name="T63" fmla="*/ 2147483647 h 124"/>
                <a:gd name="T64" fmla="*/ 2147483647 w 69"/>
                <a:gd name="T65" fmla="*/ 2147483647 h 124"/>
                <a:gd name="T66" fmla="*/ 2147483647 w 69"/>
                <a:gd name="T67" fmla="*/ 2147483647 h 124"/>
                <a:gd name="T68" fmla="*/ 2147483647 w 69"/>
                <a:gd name="T69" fmla="*/ 2147483647 h 124"/>
                <a:gd name="T70" fmla="*/ 2147483647 w 69"/>
                <a:gd name="T71" fmla="*/ 2147483647 h 124"/>
                <a:gd name="T72" fmla="*/ 2147483647 w 69"/>
                <a:gd name="T73" fmla="*/ 2147483647 h 124"/>
                <a:gd name="T74" fmla="*/ 2147483647 w 69"/>
                <a:gd name="T75" fmla="*/ 2147483647 h 124"/>
                <a:gd name="T76" fmla="*/ 2147483647 w 69"/>
                <a:gd name="T77" fmla="*/ 2147483647 h 124"/>
                <a:gd name="T78" fmla="*/ 2147483647 w 69"/>
                <a:gd name="T79" fmla="*/ 2147483647 h 124"/>
                <a:gd name="T80" fmla="*/ 2147483647 w 69"/>
                <a:gd name="T81" fmla="*/ 2147483647 h 124"/>
                <a:gd name="T82" fmla="*/ 2147483647 w 69"/>
                <a:gd name="T83" fmla="*/ 2147483647 h 124"/>
                <a:gd name="T84" fmla="*/ 2147483647 w 69"/>
                <a:gd name="T85" fmla="*/ 2147483647 h 124"/>
                <a:gd name="T86" fmla="*/ 2147483647 w 69"/>
                <a:gd name="T87" fmla="*/ 2147483647 h 1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124"/>
                <a:gd name="T134" fmla="*/ 69 w 69"/>
                <a:gd name="T135" fmla="*/ 124 h 1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124">
                  <a:moveTo>
                    <a:pt x="24" y="62"/>
                  </a:moveTo>
                  <a:lnTo>
                    <a:pt x="17" y="56"/>
                  </a:lnTo>
                  <a:lnTo>
                    <a:pt x="12" y="52"/>
                  </a:lnTo>
                  <a:lnTo>
                    <a:pt x="8" y="47"/>
                  </a:lnTo>
                  <a:lnTo>
                    <a:pt x="6" y="43"/>
                  </a:lnTo>
                  <a:lnTo>
                    <a:pt x="3" y="37"/>
                  </a:lnTo>
                  <a:lnTo>
                    <a:pt x="2" y="28"/>
                  </a:lnTo>
                  <a:lnTo>
                    <a:pt x="3" y="21"/>
                  </a:lnTo>
                  <a:lnTo>
                    <a:pt x="6" y="15"/>
                  </a:lnTo>
                  <a:lnTo>
                    <a:pt x="11" y="9"/>
                  </a:lnTo>
                  <a:lnTo>
                    <a:pt x="21" y="2"/>
                  </a:lnTo>
                  <a:lnTo>
                    <a:pt x="34" y="0"/>
                  </a:lnTo>
                  <a:lnTo>
                    <a:pt x="47" y="2"/>
                  </a:lnTo>
                  <a:lnTo>
                    <a:pt x="58" y="8"/>
                  </a:lnTo>
                  <a:lnTo>
                    <a:pt x="64" y="14"/>
                  </a:lnTo>
                  <a:lnTo>
                    <a:pt x="67" y="19"/>
                  </a:lnTo>
                  <a:lnTo>
                    <a:pt x="68" y="27"/>
                  </a:lnTo>
                  <a:lnTo>
                    <a:pt x="67" y="33"/>
                  </a:lnTo>
                  <a:lnTo>
                    <a:pt x="62" y="40"/>
                  </a:lnTo>
                  <a:lnTo>
                    <a:pt x="58" y="44"/>
                  </a:lnTo>
                  <a:lnTo>
                    <a:pt x="50" y="50"/>
                  </a:lnTo>
                  <a:lnTo>
                    <a:pt x="42" y="56"/>
                  </a:lnTo>
                  <a:lnTo>
                    <a:pt x="49" y="62"/>
                  </a:lnTo>
                  <a:lnTo>
                    <a:pt x="55" y="66"/>
                  </a:lnTo>
                  <a:lnTo>
                    <a:pt x="59" y="71"/>
                  </a:lnTo>
                  <a:lnTo>
                    <a:pt x="62" y="75"/>
                  </a:lnTo>
                  <a:lnTo>
                    <a:pt x="67" y="81"/>
                  </a:lnTo>
                  <a:lnTo>
                    <a:pt x="68" y="87"/>
                  </a:lnTo>
                  <a:lnTo>
                    <a:pt x="69" y="94"/>
                  </a:lnTo>
                  <a:lnTo>
                    <a:pt x="68" y="100"/>
                  </a:lnTo>
                  <a:lnTo>
                    <a:pt x="67" y="106"/>
                  </a:lnTo>
                  <a:lnTo>
                    <a:pt x="64" y="110"/>
                  </a:lnTo>
                  <a:lnTo>
                    <a:pt x="59" y="115"/>
                  </a:lnTo>
                  <a:lnTo>
                    <a:pt x="49" y="122"/>
                  </a:lnTo>
                  <a:lnTo>
                    <a:pt x="34" y="124"/>
                  </a:lnTo>
                  <a:lnTo>
                    <a:pt x="20" y="122"/>
                  </a:lnTo>
                  <a:lnTo>
                    <a:pt x="8" y="113"/>
                  </a:lnTo>
                  <a:lnTo>
                    <a:pt x="3" y="108"/>
                  </a:lnTo>
                  <a:lnTo>
                    <a:pt x="0" y="102"/>
                  </a:lnTo>
                  <a:lnTo>
                    <a:pt x="0" y="94"/>
                  </a:lnTo>
                  <a:lnTo>
                    <a:pt x="0" y="87"/>
                  </a:lnTo>
                  <a:lnTo>
                    <a:pt x="5" y="80"/>
                  </a:lnTo>
                  <a:lnTo>
                    <a:pt x="9" y="74"/>
                  </a:lnTo>
                  <a:lnTo>
                    <a:pt x="15" y="68"/>
                  </a:lnTo>
                  <a:lnTo>
                    <a:pt x="24" y="62"/>
                  </a:lnTo>
                  <a:close/>
                  <a:moveTo>
                    <a:pt x="37" y="53"/>
                  </a:moveTo>
                  <a:lnTo>
                    <a:pt x="43" y="47"/>
                  </a:lnTo>
                  <a:lnTo>
                    <a:pt x="46" y="41"/>
                  </a:lnTo>
                  <a:lnTo>
                    <a:pt x="49" y="39"/>
                  </a:lnTo>
                  <a:lnTo>
                    <a:pt x="50" y="33"/>
                  </a:lnTo>
                  <a:lnTo>
                    <a:pt x="50" y="25"/>
                  </a:lnTo>
                  <a:lnTo>
                    <a:pt x="50" y="19"/>
                  </a:lnTo>
                  <a:lnTo>
                    <a:pt x="49" y="15"/>
                  </a:lnTo>
                  <a:lnTo>
                    <a:pt x="46" y="11"/>
                  </a:lnTo>
                  <a:lnTo>
                    <a:pt x="43" y="8"/>
                  </a:lnTo>
                  <a:lnTo>
                    <a:pt x="39" y="6"/>
                  </a:lnTo>
                  <a:lnTo>
                    <a:pt x="34" y="6"/>
                  </a:lnTo>
                  <a:lnTo>
                    <a:pt x="30" y="6"/>
                  </a:lnTo>
                  <a:lnTo>
                    <a:pt x="27" y="8"/>
                  </a:lnTo>
                  <a:lnTo>
                    <a:pt x="23" y="11"/>
                  </a:lnTo>
                  <a:lnTo>
                    <a:pt x="21" y="15"/>
                  </a:lnTo>
                  <a:lnTo>
                    <a:pt x="20" y="19"/>
                  </a:lnTo>
                  <a:lnTo>
                    <a:pt x="18" y="24"/>
                  </a:lnTo>
                  <a:lnTo>
                    <a:pt x="20" y="28"/>
                  </a:lnTo>
                  <a:lnTo>
                    <a:pt x="21" y="33"/>
                  </a:lnTo>
                  <a:lnTo>
                    <a:pt x="23" y="37"/>
                  </a:lnTo>
                  <a:lnTo>
                    <a:pt x="25" y="41"/>
                  </a:lnTo>
                  <a:lnTo>
                    <a:pt x="37" y="53"/>
                  </a:lnTo>
                  <a:close/>
                  <a:moveTo>
                    <a:pt x="28" y="65"/>
                  </a:moveTo>
                  <a:lnTo>
                    <a:pt x="23" y="72"/>
                  </a:lnTo>
                  <a:lnTo>
                    <a:pt x="20" y="78"/>
                  </a:lnTo>
                  <a:lnTo>
                    <a:pt x="18" y="85"/>
                  </a:lnTo>
                  <a:lnTo>
                    <a:pt x="17" y="94"/>
                  </a:lnTo>
                  <a:lnTo>
                    <a:pt x="17" y="102"/>
                  </a:lnTo>
                  <a:lnTo>
                    <a:pt x="20" y="108"/>
                  </a:lnTo>
                  <a:lnTo>
                    <a:pt x="23" y="112"/>
                  </a:lnTo>
                  <a:lnTo>
                    <a:pt x="25" y="116"/>
                  </a:lnTo>
                  <a:lnTo>
                    <a:pt x="30" y="118"/>
                  </a:lnTo>
                  <a:lnTo>
                    <a:pt x="34" y="119"/>
                  </a:lnTo>
                  <a:lnTo>
                    <a:pt x="40" y="118"/>
                  </a:lnTo>
                  <a:lnTo>
                    <a:pt x="45" y="116"/>
                  </a:lnTo>
                  <a:lnTo>
                    <a:pt x="47" y="113"/>
                  </a:lnTo>
                  <a:lnTo>
                    <a:pt x="50" y="109"/>
                  </a:lnTo>
                  <a:lnTo>
                    <a:pt x="52" y="106"/>
                  </a:lnTo>
                  <a:lnTo>
                    <a:pt x="52" y="100"/>
                  </a:lnTo>
                  <a:lnTo>
                    <a:pt x="52" y="94"/>
                  </a:lnTo>
                  <a:lnTo>
                    <a:pt x="49" y="90"/>
                  </a:lnTo>
                  <a:lnTo>
                    <a:pt x="42" y="80"/>
                  </a:lnTo>
                  <a:lnTo>
                    <a:pt x="28" y="65"/>
                  </a:lnTo>
                  <a:close/>
                </a:path>
              </a:pathLst>
            </a:custGeom>
            <a:solidFill>
              <a:srgbClr val="000000"/>
            </a:solidFill>
            <a:ln w="0">
              <a:solidFill>
                <a:srgbClr val="000000"/>
              </a:solidFill>
              <a:round/>
              <a:headEnd/>
              <a:tailEnd/>
            </a:ln>
          </p:spPr>
          <p:txBody>
            <a:bodyPr/>
            <a:lstStyle/>
            <a:p>
              <a:endParaRPr lang="de-DE"/>
            </a:p>
          </p:txBody>
        </p:sp>
        <p:sp>
          <p:nvSpPr>
            <p:cNvPr id="84060" name="Rectangle 89"/>
            <p:cNvSpPr>
              <a:spLocks noChangeArrowheads="1"/>
            </p:cNvSpPr>
            <p:nvPr/>
          </p:nvSpPr>
          <p:spPr bwMode="auto">
            <a:xfrm>
              <a:off x="5321300" y="960438"/>
              <a:ext cx="2852738" cy="1998662"/>
            </a:xfrm>
            <a:prstGeom prst="rect">
              <a:avLst/>
            </a:prstGeom>
            <a:noFill/>
            <a:ln w="4763">
              <a:solidFill>
                <a:srgbClr val="000000"/>
              </a:solidFill>
              <a:miter lim="800000"/>
              <a:headEnd/>
              <a:tailEnd/>
            </a:ln>
          </p:spPr>
          <p:txBody>
            <a:bodyPr/>
            <a:lstStyle/>
            <a:p>
              <a:endParaRPr lang="de-DE"/>
            </a:p>
          </p:txBody>
        </p:sp>
        <p:sp>
          <p:nvSpPr>
            <p:cNvPr id="84061" name="Text Box 90"/>
            <p:cNvSpPr txBox="1">
              <a:spLocks noChangeArrowheads="1"/>
            </p:cNvSpPr>
            <p:nvPr/>
          </p:nvSpPr>
          <p:spPr bwMode="auto">
            <a:xfrm>
              <a:off x="6083300" y="3246438"/>
              <a:ext cx="1439863" cy="396875"/>
            </a:xfrm>
            <a:prstGeom prst="rect">
              <a:avLst/>
            </a:prstGeom>
            <a:noFill/>
            <a:ln w="9525" algn="ctr">
              <a:noFill/>
              <a:miter lim="800000"/>
              <a:headEnd/>
              <a:tailEnd/>
            </a:ln>
          </p:spPr>
          <p:txBody>
            <a:bodyPr lIns="90000" tIns="46800" rIns="90000" bIns="46800">
              <a:spAutoFit/>
            </a:bodyPr>
            <a:lstStyle/>
            <a:p>
              <a:pPr marL="342900" indent="-342900" algn="l">
                <a:spcBef>
                  <a:spcPct val="20000"/>
                </a:spcBef>
              </a:pPr>
              <a:r>
                <a:rPr lang="en-GB" sz="2000" b="1">
                  <a:solidFill>
                    <a:schemeClr val="tx1"/>
                  </a:solidFill>
                  <a:latin typeface="Symbol" pitchFamily="18" charset="2"/>
                </a:rPr>
                <a:t>q</a:t>
              </a:r>
              <a:r>
                <a:rPr lang="en-GB" sz="2000" b="1" baseline="-25000">
                  <a:solidFill>
                    <a:schemeClr val="tx1"/>
                  </a:solidFill>
                  <a:latin typeface="Comic Sans MS" pitchFamily="66" charset="0"/>
                </a:rPr>
                <a:t>lab </a:t>
              </a:r>
              <a:r>
                <a:rPr lang="en-GB" sz="2000" b="1">
                  <a:solidFill>
                    <a:schemeClr val="tx1"/>
                  </a:solidFill>
                  <a:latin typeface="Comic Sans MS" pitchFamily="66" charset="0"/>
                </a:rPr>
                <a:t>[deg]</a:t>
              </a:r>
            </a:p>
          </p:txBody>
        </p:sp>
        <p:sp>
          <p:nvSpPr>
            <p:cNvPr id="84062" name="Text Box 91"/>
            <p:cNvSpPr txBox="1">
              <a:spLocks noChangeArrowheads="1"/>
            </p:cNvSpPr>
            <p:nvPr/>
          </p:nvSpPr>
          <p:spPr bwMode="auto">
            <a:xfrm rot="-5400000">
              <a:off x="3983831" y="1747044"/>
              <a:ext cx="1573213" cy="396875"/>
            </a:xfrm>
            <a:prstGeom prst="rect">
              <a:avLst/>
            </a:prstGeom>
            <a:noFill/>
            <a:ln w="9525" algn="ctr">
              <a:noFill/>
              <a:miter lim="800000"/>
              <a:headEnd/>
              <a:tailEnd/>
            </a:ln>
          </p:spPr>
          <p:txBody>
            <a:bodyPr wrap="none" lIns="90000" tIns="46800" rIns="90000" bIns="46800">
              <a:spAutoFit/>
            </a:bodyPr>
            <a:lstStyle/>
            <a:p>
              <a:pPr marL="342900" indent="-342900" algn="l">
                <a:spcBef>
                  <a:spcPct val="20000"/>
                </a:spcBef>
              </a:pPr>
              <a:r>
                <a:rPr lang="en-GB" sz="2000" b="1">
                  <a:solidFill>
                    <a:schemeClr val="tx1"/>
                  </a:solidFill>
                  <a:latin typeface="Symbol" pitchFamily="18" charset="2"/>
                </a:rPr>
                <a:t>D</a:t>
              </a:r>
              <a:r>
                <a:rPr lang="en-GB" sz="2000" b="1">
                  <a:solidFill>
                    <a:schemeClr val="tx1"/>
                  </a:solidFill>
                  <a:latin typeface="Comic Sans MS" pitchFamily="66" charset="0"/>
                </a:rPr>
                <a:t>E</a:t>
              </a:r>
              <a:r>
                <a:rPr lang="en-GB" sz="2000" b="1" baseline="-25000">
                  <a:solidFill>
                    <a:schemeClr val="tx1"/>
                  </a:solidFill>
                  <a:latin typeface="Symbol" pitchFamily="18" charset="2"/>
                </a:rPr>
                <a:t>g0</a:t>
              </a:r>
              <a:r>
                <a:rPr lang="en-GB" sz="2000" b="1">
                  <a:solidFill>
                    <a:schemeClr val="tx1"/>
                  </a:solidFill>
                  <a:latin typeface="Comic Sans MS" pitchFamily="66" charset="0"/>
                </a:rPr>
                <a:t>/E</a:t>
              </a:r>
              <a:r>
                <a:rPr lang="en-GB" sz="2000" b="1" baseline="-25000">
                  <a:solidFill>
                    <a:schemeClr val="tx1"/>
                  </a:solidFill>
                  <a:latin typeface="Symbol" pitchFamily="18" charset="2"/>
                </a:rPr>
                <a:t>g</a:t>
              </a:r>
              <a:r>
                <a:rPr lang="en-GB" sz="2000" b="1" baseline="-25000">
                  <a:solidFill>
                    <a:schemeClr val="tx1"/>
                  </a:solidFill>
                  <a:latin typeface="Comic Sans MS" pitchFamily="66" charset="0"/>
                </a:rPr>
                <a:t>0 </a:t>
              </a:r>
              <a:r>
                <a:rPr lang="en-GB" sz="2000" b="1">
                  <a:solidFill>
                    <a:schemeClr val="tx1"/>
                  </a:solidFill>
                  <a:latin typeface="Comic Sans MS" pitchFamily="66" charset="0"/>
                </a:rPr>
                <a:t>[%]</a:t>
              </a:r>
            </a:p>
          </p:txBody>
        </p:sp>
        <p:sp>
          <p:nvSpPr>
            <p:cNvPr id="84063" name="Text Box 92"/>
            <p:cNvSpPr txBox="1">
              <a:spLocks noChangeArrowheads="1"/>
            </p:cNvSpPr>
            <p:nvPr/>
          </p:nvSpPr>
          <p:spPr bwMode="auto">
            <a:xfrm>
              <a:off x="5486400" y="1143000"/>
              <a:ext cx="2306250" cy="231623"/>
            </a:xfrm>
            <a:prstGeom prst="rect">
              <a:avLst/>
            </a:prstGeom>
            <a:solidFill>
              <a:srgbClr val="EBEBEB"/>
            </a:solidFill>
            <a:ln w="3175" algn="ctr">
              <a:solidFill>
                <a:schemeClr val="tx1"/>
              </a:solidFill>
              <a:miter lim="800000"/>
              <a:headEnd/>
              <a:tailEnd/>
            </a:ln>
          </p:spPr>
          <p:txBody>
            <a:bodyPr lIns="90000" tIns="46800" rIns="90000" bIns="46800">
              <a:spAutoFit/>
            </a:bodyPr>
            <a:lstStyle/>
            <a:p>
              <a:pPr marL="342900" indent="-342900" algn="l">
                <a:spcBef>
                  <a:spcPct val="20000"/>
                </a:spcBef>
              </a:pPr>
              <a:r>
                <a:rPr lang="en-GB" sz="1600">
                  <a:solidFill>
                    <a:schemeClr val="tx1"/>
                  </a:solidFill>
                  <a:latin typeface="Comic Sans MS" pitchFamily="66" charset="0"/>
                </a:rPr>
                <a:t>Detector opening angle </a:t>
              </a:r>
              <a:r>
                <a:rPr lang="en-GB" sz="1600">
                  <a:solidFill>
                    <a:schemeClr val="tx1"/>
                  </a:solidFill>
                  <a:latin typeface="Symbol" pitchFamily="18" charset="2"/>
                </a:rPr>
                <a:t>Dq</a:t>
              </a:r>
              <a:r>
                <a:rPr lang="en-GB" sz="1600">
                  <a:solidFill>
                    <a:schemeClr val="tx1"/>
                  </a:solidFill>
                  <a:latin typeface="Comic Sans MS" pitchFamily="66" charset="0"/>
                </a:rPr>
                <a:t>=3°</a:t>
              </a:r>
            </a:p>
          </p:txBody>
        </p:sp>
        <p:sp>
          <p:nvSpPr>
            <p:cNvPr id="84064" name="Text Box 93"/>
            <p:cNvSpPr txBox="1">
              <a:spLocks noChangeArrowheads="1"/>
            </p:cNvSpPr>
            <p:nvPr/>
          </p:nvSpPr>
          <p:spPr bwMode="auto">
            <a:xfrm>
              <a:off x="6188075" y="762000"/>
              <a:ext cx="2055813" cy="336550"/>
            </a:xfrm>
            <a:prstGeom prst="rect">
              <a:avLst/>
            </a:prstGeom>
            <a:solidFill>
              <a:schemeClr val="hlink"/>
            </a:solidFill>
            <a:ln w="9525" algn="ctr">
              <a:noFill/>
              <a:miter lim="800000"/>
              <a:headEnd/>
              <a:tailEnd/>
            </a:ln>
          </p:spPr>
          <p:txBody>
            <a:bodyPr wrap="none" lIns="90000" tIns="46800" rIns="90000" bIns="46800">
              <a:spAutoFit/>
            </a:bodyPr>
            <a:lstStyle/>
            <a:p>
              <a:pPr marL="342900" indent="-342900" algn="l">
                <a:spcBef>
                  <a:spcPct val="20000"/>
                </a:spcBef>
              </a:pPr>
              <a:r>
                <a:rPr lang="pl-PL" sz="1600" b="1">
                  <a:solidFill>
                    <a:srgbClr val="FFCC66"/>
                  </a:solidFill>
                  <a:latin typeface="Comic Sans MS" pitchFamily="66" charset="0"/>
                </a:rPr>
                <a:t>Doppler </a:t>
              </a:r>
              <a:r>
                <a:rPr lang="en-US" sz="1600" b="1">
                  <a:solidFill>
                    <a:srgbClr val="FFCC66"/>
                  </a:solidFill>
                  <a:latin typeface="Comic Sans MS" pitchFamily="66" charset="0"/>
                </a:rPr>
                <a:t>broadening</a:t>
              </a:r>
              <a:endParaRPr lang="en-GB" sz="1600" b="1">
                <a:solidFill>
                  <a:srgbClr val="FFCC66"/>
                </a:solidFill>
                <a:latin typeface="Comic Sans MS" pitchFamily="66" charset="0"/>
              </a:endParaRPr>
            </a:p>
          </p:txBody>
        </p:sp>
        <p:sp>
          <p:nvSpPr>
            <p:cNvPr id="84065" name="Rectangle 94"/>
            <p:cNvSpPr>
              <a:spLocks noChangeArrowheads="1"/>
            </p:cNvSpPr>
            <p:nvPr/>
          </p:nvSpPr>
          <p:spPr bwMode="auto">
            <a:xfrm>
              <a:off x="7772400" y="2438400"/>
              <a:ext cx="788988" cy="304800"/>
            </a:xfrm>
            <a:prstGeom prst="rect">
              <a:avLst/>
            </a:prstGeom>
            <a:noFill/>
            <a:ln w="6350" algn="ctr">
              <a:noFill/>
              <a:miter lim="800000"/>
              <a:headEnd/>
              <a:tailEnd/>
            </a:ln>
          </p:spPr>
          <p:txBody>
            <a:bodyPr wrap="none" lIns="90000" tIns="46800" rIns="90000" bIns="46800">
              <a:spAutoFit/>
            </a:bodyPr>
            <a:lstStyle/>
            <a:p>
              <a:pPr marL="342900" indent="-342900" algn="l">
                <a:spcBef>
                  <a:spcPct val="20000"/>
                </a:spcBef>
              </a:pPr>
              <a:r>
                <a:rPr lang="en-GB" sz="1400" b="1">
                  <a:solidFill>
                    <a:srgbClr val="FF0000"/>
                  </a:solidFill>
                  <a:latin typeface="Symbol" pitchFamily="18" charset="2"/>
                </a:rPr>
                <a:t>b</a:t>
              </a:r>
              <a:r>
                <a:rPr lang="en-GB" sz="1400" b="1">
                  <a:solidFill>
                    <a:srgbClr val="FF0000"/>
                  </a:solidFill>
                  <a:latin typeface="Comic Sans MS" pitchFamily="66" charset="0"/>
                </a:rPr>
                <a:t>=0.11</a:t>
              </a:r>
            </a:p>
          </p:txBody>
        </p:sp>
        <p:sp>
          <p:nvSpPr>
            <p:cNvPr id="84066" name="Rectangle 95"/>
            <p:cNvSpPr>
              <a:spLocks noChangeArrowheads="1"/>
            </p:cNvSpPr>
            <p:nvPr/>
          </p:nvSpPr>
          <p:spPr bwMode="auto">
            <a:xfrm>
              <a:off x="7315200" y="2209800"/>
              <a:ext cx="788988" cy="304800"/>
            </a:xfrm>
            <a:prstGeom prst="rect">
              <a:avLst/>
            </a:prstGeom>
            <a:noFill/>
            <a:ln w="6350" algn="ctr">
              <a:noFill/>
              <a:miter lim="800000"/>
              <a:headEnd/>
              <a:tailEnd/>
            </a:ln>
          </p:spPr>
          <p:txBody>
            <a:bodyPr wrap="none" lIns="90000" tIns="46800" rIns="90000" bIns="46800">
              <a:spAutoFit/>
            </a:bodyPr>
            <a:lstStyle/>
            <a:p>
              <a:pPr marL="342900" indent="-342900" algn="l">
                <a:spcBef>
                  <a:spcPct val="20000"/>
                </a:spcBef>
              </a:pPr>
              <a:r>
                <a:rPr lang="en-GB" sz="1400" b="1">
                  <a:solidFill>
                    <a:srgbClr val="3333FF"/>
                  </a:solidFill>
                  <a:latin typeface="Symbol" pitchFamily="18" charset="2"/>
                </a:rPr>
                <a:t>b</a:t>
              </a:r>
              <a:r>
                <a:rPr lang="en-GB" sz="1400" b="1">
                  <a:solidFill>
                    <a:srgbClr val="3333FF"/>
                  </a:solidFill>
                  <a:latin typeface="Comic Sans MS" pitchFamily="66" charset="0"/>
                </a:rPr>
                <a:t>=0.43</a:t>
              </a:r>
            </a:p>
          </p:txBody>
        </p:sp>
        <p:sp>
          <p:nvSpPr>
            <p:cNvPr id="84067" name="Rectangle 96"/>
            <p:cNvSpPr>
              <a:spLocks noChangeArrowheads="1"/>
            </p:cNvSpPr>
            <p:nvPr/>
          </p:nvSpPr>
          <p:spPr bwMode="auto">
            <a:xfrm>
              <a:off x="6858000" y="1905000"/>
              <a:ext cx="788988" cy="304800"/>
            </a:xfrm>
            <a:prstGeom prst="rect">
              <a:avLst/>
            </a:prstGeom>
            <a:noFill/>
            <a:ln w="6350" algn="ctr">
              <a:noFill/>
              <a:miter lim="800000"/>
              <a:headEnd/>
              <a:tailEnd/>
            </a:ln>
          </p:spPr>
          <p:txBody>
            <a:bodyPr wrap="none" lIns="90000" tIns="46800" rIns="90000" bIns="46800">
              <a:spAutoFit/>
            </a:bodyPr>
            <a:lstStyle/>
            <a:p>
              <a:pPr marL="342900" indent="-342900" algn="l">
                <a:spcBef>
                  <a:spcPct val="20000"/>
                </a:spcBef>
              </a:pPr>
              <a:r>
                <a:rPr lang="en-GB" sz="1400" b="1">
                  <a:solidFill>
                    <a:srgbClr val="FFFF00"/>
                  </a:solidFill>
                  <a:latin typeface="Symbol" pitchFamily="18" charset="2"/>
                </a:rPr>
                <a:t>b</a:t>
              </a:r>
              <a:r>
                <a:rPr lang="en-GB" sz="1400" b="1">
                  <a:solidFill>
                    <a:srgbClr val="FFFF00"/>
                  </a:solidFill>
                  <a:latin typeface="Comic Sans MS" pitchFamily="66" charset="0"/>
                </a:rPr>
                <a:t>=0.57</a:t>
              </a:r>
            </a:p>
          </p:txBody>
        </p:sp>
      </p:grpSp>
      <p:sp>
        <p:nvSpPr>
          <p:cNvPr id="330849" name="Text Box 97" descr="50%"/>
          <p:cNvSpPr txBox="1">
            <a:spLocks noChangeArrowheads="1"/>
          </p:cNvSpPr>
          <p:nvPr/>
        </p:nvSpPr>
        <p:spPr bwMode="auto">
          <a:xfrm>
            <a:off x="365125" y="903288"/>
            <a:ext cx="184150" cy="519112"/>
          </a:xfrm>
          <a:prstGeom prst="rect">
            <a:avLst/>
          </a:prstGeom>
          <a:noFill/>
          <a:ln w="9525">
            <a:noFill/>
            <a:miter lim="800000"/>
            <a:headEnd/>
            <a:tailEnd/>
          </a:ln>
          <a:effectLst/>
        </p:spPr>
        <p:txBody>
          <a:bodyPr wrap="none">
            <a:spAutoFit/>
          </a:bodyPr>
          <a:lstStyle/>
          <a:p>
            <a:pPr algn="l">
              <a:defRPr/>
            </a:pPr>
            <a:endParaRPr lang="en-GB" sz="2800" b="1">
              <a:solidFill>
                <a:srgbClr val="000066"/>
              </a:solidFill>
              <a:effectLst>
                <a:outerShdw blurRad="38100" dist="38100" dir="2700000" algn="tl">
                  <a:srgbClr val="C0C0C0"/>
                </a:outerShdw>
              </a:effectLst>
            </a:endParaRPr>
          </a:p>
        </p:txBody>
      </p:sp>
      <p:sp>
        <p:nvSpPr>
          <p:cNvPr id="83973" name="Text Box 98"/>
          <p:cNvSpPr txBox="1">
            <a:spLocks noChangeArrowheads="1"/>
          </p:cNvSpPr>
          <p:nvPr/>
        </p:nvSpPr>
        <p:spPr bwMode="auto">
          <a:xfrm>
            <a:off x="285750" y="1071563"/>
            <a:ext cx="3816350" cy="4883150"/>
          </a:xfrm>
          <a:prstGeom prst="rect">
            <a:avLst/>
          </a:prstGeom>
          <a:noFill/>
          <a:ln w="9525" algn="ctr">
            <a:noFill/>
            <a:miter lim="800000"/>
            <a:headEnd/>
            <a:tailEnd/>
          </a:ln>
        </p:spPr>
        <p:txBody>
          <a:bodyPr lIns="90000" tIns="46800" rIns="90000" bIns="46800">
            <a:spAutoFit/>
          </a:bodyPr>
          <a:lstStyle/>
          <a:p>
            <a:pPr marL="342900" indent="-342900" algn="l">
              <a:spcBef>
                <a:spcPct val="20000"/>
              </a:spcBef>
            </a:pPr>
            <a:r>
              <a:rPr lang="de-DE" sz="2000">
                <a:solidFill>
                  <a:srgbClr val="000099"/>
                </a:solidFill>
              </a:rPr>
              <a:t>High cross sections </a:t>
            </a:r>
          </a:p>
          <a:p>
            <a:pPr marL="342900" indent="-342900" algn="l">
              <a:spcBef>
                <a:spcPct val="20000"/>
              </a:spcBef>
              <a:buFontTx/>
              <a:buChar char="•"/>
            </a:pPr>
            <a:r>
              <a:rPr lang="en-US" sz="1800">
                <a:solidFill>
                  <a:srgbClr val="FF0000"/>
                </a:solidFill>
              </a:rPr>
              <a:t>Coulomb excitation  </a:t>
            </a:r>
          </a:p>
          <a:p>
            <a:pPr marL="342900" indent="-342900" algn="l">
              <a:spcBef>
                <a:spcPct val="20000"/>
              </a:spcBef>
              <a:buFontTx/>
              <a:buChar char="•"/>
            </a:pPr>
            <a:r>
              <a:rPr lang="en-US" sz="1800">
                <a:solidFill>
                  <a:srgbClr val="FF0000"/>
                </a:solidFill>
              </a:rPr>
              <a:t>Secondary fragmentation</a:t>
            </a:r>
            <a:endParaRPr lang="de-DE" sz="2000">
              <a:solidFill>
                <a:srgbClr val="000099"/>
              </a:solidFill>
            </a:endParaRPr>
          </a:p>
          <a:p>
            <a:pPr marL="342900" indent="-342900" algn="l">
              <a:spcBef>
                <a:spcPct val="20000"/>
              </a:spcBef>
            </a:pPr>
            <a:endParaRPr lang="de-DE" sz="2000">
              <a:solidFill>
                <a:srgbClr val="000099"/>
              </a:solidFill>
            </a:endParaRPr>
          </a:p>
          <a:p>
            <a:pPr marL="342900" indent="-342900" algn="l">
              <a:spcBef>
                <a:spcPct val="20000"/>
              </a:spcBef>
            </a:pPr>
            <a:r>
              <a:rPr lang="de-DE" sz="2000">
                <a:solidFill>
                  <a:srgbClr val="000099"/>
                </a:solidFill>
              </a:rPr>
              <a:t>Thick targets</a:t>
            </a:r>
          </a:p>
          <a:p>
            <a:pPr marL="342900" indent="-342900" algn="l">
              <a:spcBef>
                <a:spcPct val="20000"/>
              </a:spcBef>
            </a:pPr>
            <a:endParaRPr lang="de-DE" sz="2000">
              <a:solidFill>
                <a:srgbClr val="000099"/>
              </a:solidFill>
            </a:endParaRPr>
          </a:p>
          <a:p>
            <a:pPr marL="342900" indent="-342900" algn="l">
              <a:spcBef>
                <a:spcPct val="20000"/>
              </a:spcBef>
            </a:pPr>
            <a:r>
              <a:rPr lang="pl-PL" sz="2000">
                <a:solidFill>
                  <a:srgbClr val="000099"/>
                </a:solidFill>
              </a:rPr>
              <a:t>Lorentz boost </a:t>
            </a:r>
            <a:r>
              <a:rPr lang="en-US" sz="2000">
                <a:solidFill>
                  <a:srgbClr val="000099"/>
                </a:solidFill>
              </a:rPr>
              <a:t>of </a:t>
            </a:r>
            <a:r>
              <a:rPr lang="pl-PL" sz="2000">
                <a:solidFill>
                  <a:srgbClr val="000099"/>
                </a:solidFill>
                <a:latin typeface="Symbol" pitchFamily="18" charset="2"/>
              </a:rPr>
              <a:t>g</a:t>
            </a:r>
            <a:r>
              <a:rPr lang="pl-PL" sz="2000">
                <a:solidFill>
                  <a:srgbClr val="000099"/>
                </a:solidFill>
              </a:rPr>
              <a:t>-ray</a:t>
            </a:r>
            <a:r>
              <a:rPr lang="en-US" sz="2000">
                <a:solidFill>
                  <a:srgbClr val="000099"/>
                </a:solidFill>
              </a:rPr>
              <a:t>s</a:t>
            </a:r>
            <a:r>
              <a:rPr lang="en-US" sz="2000">
                <a:solidFill>
                  <a:schemeClr val="accent1"/>
                </a:solidFill>
              </a:rPr>
              <a:t> </a:t>
            </a:r>
            <a:endParaRPr lang="en-US" sz="1800">
              <a:solidFill>
                <a:srgbClr val="FF0000"/>
              </a:solidFill>
            </a:endParaRPr>
          </a:p>
          <a:p>
            <a:pPr marL="342900" indent="-342900" algn="l">
              <a:spcBef>
                <a:spcPct val="20000"/>
              </a:spcBef>
              <a:buFontTx/>
              <a:buChar char="•"/>
            </a:pPr>
            <a:r>
              <a:rPr lang="en-US" sz="1800">
                <a:solidFill>
                  <a:srgbClr val="FF0000"/>
                </a:solidFill>
              </a:rPr>
              <a:t>Doppler shift                             </a:t>
            </a:r>
          </a:p>
          <a:p>
            <a:pPr marL="342900" indent="-342900" algn="l">
              <a:spcBef>
                <a:spcPct val="20000"/>
              </a:spcBef>
              <a:buFontTx/>
              <a:buChar char="•"/>
            </a:pPr>
            <a:r>
              <a:rPr lang="en-US" sz="1800">
                <a:solidFill>
                  <a:srgbClr val="FF0000"/>
                </a:solidFill>
              </a:rPr>
              <a:t>Gain in geometrical efficiency        </a:t>
            </a:r>
          </a:p>
          <a:p>
            <a:pPr marL="342900" indent="-342900" algn="l">
              <a:spcBef>
                <a:spcPct val="20000"/>
              </a:spcBef>
              <a:buFontTx/>
              <a:buChar char="•"/>
            </a:pPr>
            <a:r>
              <a:rPr lang="en-US" sz="1800">
                <a:solidFill>
                  <a:srgbClr val="FF0000"/>
                </a:solidFill>
              </a:rPr>
              <a:t>Doppler broadening</a:t>
            </a:r>
          </a:p>
          <a:p>
            <a:pPr marL="342900" indent="-342900" algn="l">
              <a:spcBef>
                <a:spcPct val="20000"/>
              </a:spcBef>
            </a:pPr>
            <a:endParaRPr lang="en-US" sz="1800">
              <a:solidFill>
                <a:srgbClr val="FF0000"/>
              </a:solidFill>
            </a:endParaRPr>
          </a:p>
          <a:p>
            <a:pPr marL="342900" indent="-342900" algn="l">
              <a:spcBef>
                <a:spcPct val="20000"/>
              </a:spcBef>
            </a:pPr>
            <a:r>
              <a:rPr lang="en-US" sz="2000">
                <a:solidFill>
                  <a:srgbClr val="000099"/>
                </a:solidFill>
              </a:rPr>
              <a:t>Atomic background, a limiting factor</a:t>
            </a:r>
          </a:p>
          <a:p>
            <a:pPr marL="342900" indent="-342900" algn="l">
              <a:spcBef>
                <a:spcPct val="20000"/>
              </a:spcBef>
              <a:buFont typeface="Arial" pitchFamily="34" charset="0"/>
              <a:buChar char="•"/>
            </a:pPr>
            <a:r>
              <a:rPr lang="en-GB" sz="1800">
                <a:solidFill>
                  <a:schemeClr val="tx1"/>
                </a:solidFill>
                <a:latin typeface="Symbol" pitchFamily="18" charset="2"/>
              </a:rPr>
              <a:t>s</a:t>
            </a:r>
            <a:r>
              <a:rPr lang="en-GB" sz="1800">
                <a:solidFill>
                  <a:schemeClr val="tx1"/>
                </a:solidFill>
              </a:rPr>
              <a:t> (atomic) ~ </a:t>
            </a:r>
            <a:r>
              <a:rPr lang="en-GB" sz="1800">
                <a:solidFill>
                  <a:srgbClr val="FF0000"/>
                </a:solidFill>
              </a:rPr>
              <a:t>10000</a:t>
            </a:r>
            <a:r>
              <a:rPr lang="en-GB" sz="1800">
                <a:solidFill>
                  <a:schemeClr val="tx1"/>
                </a:solidFill>
              </a:rPr>
              <a:t> * </a:t>
            </a:r>
            <a:r>
              <a:rPr lang="en-GB" sz="1800">
                <a:solidFill>
                  <a:schemeClr val="tx1"/>
                </a:solidFill>
                <a:latin typeface="Symbol" pitchFamily="18" charset="2"/>
              </a:rPr>
              <a:t>s</a:t>
            </a:r>
            <a:r>
              <a:rPr lang="en-GB" sz="1800">
                <a:solidFill>
                  <a:schemeClr val="tx1"/>
                </a:solidFill>
              </a:rPr>
              <a:t> (nuclear)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2"/>
          <a:srcRect/>
          <a:stretch>
            <a:fillRect/>
          </a:stretch>
        </p:blipFill>
        <p:spPr bwMode="auto">
          <a:xfrm>
            <a:off x="304800" y="1828800"/>
            <a:ext cx="2590800" cy="2135188"/>
          </a:xfrm>
          <a:prstGeom prst="rect">
            <a:avLst/>
          </a:prstGeom>
          <a:noFill/>
          <a:ln w="9525">
            <a:noFill/>
            <a:round/>
            <a:headEnd/>
            <a:tailEnd/>
          </a:ln>
        </p:spPr>
      </p:pic>
      <p:pic>
        <p:nvPicPr>
          <p:cNvPr id="84995" name="Picture 5"/>
          <p:cNvPicPr>
            <a:picLocks noChangeAspect="1" noChangeArrowheads="1"/>
          </p:cNvPicPr>
          <p:nvPr/>
        </p:nvPicPr>
        <p:blipFill>
          <a:blip r:embed="rId3"/>
          <a:srcRect/>
          <a:stretch>
            <a:fillRect/>
          </a:stretch>
        </p:blipFill>
        <p:spPr bwMode="auto">
          <a:xfrm>
            <a:off x="3200400" y="1828800"/>
            <a:ext cx="2514600" cy="2276475"/>
          </a:xfrm>
          <a:prstGeom prst="rect">
            <a:avLst/>
          </a:prstGeom>
          <a:noFill/>
          <a:ln w="9525">
            <a:noFill/>
            <a:round/>
            <a:headEnd/>
            <a:tailEnd/>
          </a:ln>
        </p:spPr>
      </p:pic>
      <p:pic>
        <p:nvPicPr>
          <p:cNvPr id="84996" name="Picture 6"/>
          <p:cNvPicPr>
            <a:picLocks noChangeAspect="1" noChangeArrowheads="1"/>
          </p:cNvPicPr>
          <p:nvPr/>
        </p:nvPicPr>
        <p:blipFill>
          <a:blip r:embed="rId4"/>
          <a:srcRect/>
          <a:stretch>
            <a:fillRect/>
          </a:stretch>
        </p:blipFill>
        <p:spPr bwMode="auto">
          <a:xfrm>
            <a:off x="5867400" y="1600200"/>
            <a:ext cx="2600325" cy="2519363"/>
          </a:xfrm>
          <a:prstGeom prst="rect">
            <a:avLst/>
          </a:prstGeom>
          <a:noFill/>
          <a:ln w="9525">
            <a:noFill/>
            <a:round/>
            <a:headEnd/>
            <a:tailEnd/>
          </a:ln>
        </p:spPr>
      </p:pic>
      <p:pic>
        <p:nvPicPr>
          <p:cNvPr id="84997" name="Picture 10"/>
          <p:cNvPicPr>
            <a:picLocks noChangeAspect="1" noChangeArrowheads="1"/>
          </p:cNvPicPr>
          <p:nvPr/>
        </p:nvPicPr>
        <p:blipFill>
          <a:blip r:embed="rId5"/>
          <a:srcRect/>
          <a:stretch>
            <a:fillRect/>
          </a:stretch>
        </p:blipFill>
        <p:spPr bwMode="auto">
          <a:xfrm>
            <a:off x="0" y="4843463"/>
            <a:ext cx="2971800" cy="2014537"/>
          </a:xfrm>
          <a:prstGeom prst="rect">
            <a:avLst/>
          </a:prstGeom>
          <a:noFill/>
          <a:ln w="9525">
            <a:noFill/>
            <a:round/>
            <a:headEnd/>
            <a:tailEnd/>
          </a:ln>
        </p:spPr>
      </p:pic>
      <p:pic>
        <p:nvPicPr>
          <p:cNvPr id="84998" name="Picture 11"/>
          <p:cNvPicPr>
            <a:picLocks noChangeAspect="1" noChangeArrowheads="1"/>
          </p:cNvPicPr>
          <p:nvPr/>
        </p:nvPicPr>
        <p:blipFill>
          <a:blip r:embed="rId6"/>
          <a:srcRect/>
          <a:stretch>
            <a:fillRect/>
          </a:stretch>
        </p:blipFill>
        <p:spPr bwMode="auto">
          <a:xfrm>
            <a:off x="2819400" y="4675188"/>
            <a:ext cx="3276600" cy="2222500"/>
          </a:xfrm>
          <a:prstGeom prst="rect">
            <a:avLst/>
          </a:prstGeom>
          <a:noFill/>
          <a:ln w="9525">
            <a:noFill/>
            <a:round/>
            <a:headEnd/>
            <a:tailEnd/>
          </a:ln>
        </p:spPr>
      </p:pic>
      <p:pic>
        <p:nvPicPr>
          <p:cNvPr id="84999" name="Picture 9"/>
          <p:cNvPicPr>
            <a:picLocks noChangeAspect="1" noChangeArrowheads="1"/>
          </p:cNvPicPr>
          <p:nvPr/>
        </p:nvPicPr>
        <p:blipFill>
          <a:blip r:embed="rId7"/>
          <a:srcRect/>
          <a:stretch>
            <a:fillRect/>
          </a:stretch>
        </p:blipFill>
        <p:spPr bwMode="auto">
          <a:xfrm>
            <a:off x="5867400" y="4638675"/>
            <a:ext cx="3276600" cy="2219325"/>
          </a:xfrm>
          <a:prstGeom prst="rect">
            <a:avLst/>
          </a:prstGeom>
          <a:noFill/>
          <a:ln w="9525">
            <a:noFill/>
            <a:round/>
            <a:headEnd/>
            <a:tailEnd/>
          </a:ln>
        </p:spPr>
      </p:pic>
      <p:sp>
        <p:nvSpPr>
          <p:cNvPr id="85000" name="Text Box 2"/>
          <p:cNvSpPr txBox="1">
            <a:spLocks noChangeArrowheads="1"/>
          </p:cNvSpPr>
          <p:nvPr/>
        </p:nvSpPr>
        <p:spPr bwMode="auto">
          <a:xfrm>
            <a:off x="0" y="857250"/>
            <a:ext cx="9144000" cy="709613"/>
          </a:xfrm>
          <a:prstGeom prst="rect">
            <a:avLst/>
          </a:prstGeom>
          <a:noFill/>
          <a:ln w="9525">
            <a:noFill/>
            <a:round/>
            <a:headEnd/>
            <a:tailEnd/>
          </a:ln>
        </p:spPr>
        <p:txBody>
          <a:bodyPr lIns="90000" tIns="46800" rIns="90000" bIns="46800">
            <a:spAutoFit/>
          </a:bodyPr>
          <a:lstStyle/>
          <a:p>
            <a:pPr marL="341313" indent="-341313">
              <a:spcBef>
                <a:spcPts val="1000"/>
              </a:spcBef>
              <a:buFont typeface="Arial" pitchFamily="34"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2000">
                <a:solidFill>
                  <a:srgbClr val="000000"/>
                </a:solidFill>
                <a:latin typeface="Calibri" pitchFamily="34" charset="0"/>
              </a:rPr>
              <a:t>10 Triple Clusters (S2) + 5 Double Cluster detectors closing part of the central hole </a:t>
            </a:r>
            <a:r>
              <a:rPr lang="en-GB" sz="2000">
                <a:solidFill>
                  <a:srgbClr val="000000"/>
                </a:solidFill>
                <a:latin typeface="Calibri" pitchFamily="34" charset="0"/>
                <a:sym typeface="Wingdings" pitchFamily="2" charset="2"/>
              </a:rPr>
              <a:t> </a:t>
            </a:r>
            <a:r>
              <a:rPr lang="en-GB" sz="2000">
                <a:solidFill>
                  <a:srgbClr val="000000"/>
                </a:solidFill>
                <a:latin typeface="Calibri" pitchFamily="34" charset="0"/>
              </a:rPr>
              <a:t>beam pipe diameter ≈9-12cm      (5 hexagons + pentagon hole)</a:t>
            </a:r>
          </a:p>
        </p:txBody>
      </p:sp>
      <p:sp>
        <p:nvSpPr>
          <p:cNvPr id="85001" name="Text Box 8"/>
          <p:cNvSpPr txBox="1">
            <a:spLocks noChangeArrowheads="1"/>
          </p:cNvSpPr>
          <p:nvPr/>
        </p:nvSpPr>
        <p:spPr bwMode="auto">
          <a:xfrm>
            <a:off x="661988" y="4071938"/>
            <a:ext cx="8124825" cy="401637"/>
          </a:xfrm>
          <a:prstGeom prst="rect">
            <a:avLst/>
          </a:prstGeom>
          <a:noFill/>
          <a:ln w="9525">
            <a:noFill/>
            <a:round/>
            <a:headEnd/>
            <a:tailEnd/>
          </a:ln>
        </p:spPr>
        <p:txBody>
          <a:bodyPr lIns="90000" tIns="46800" rIns="90000" bIns="46800">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0000"/>
                </a:solidFill>
                <a:latin typeface="Calibri" pitchFamily="34" charset="0"/>
              </a:rPr>
              <a:t>10 triple Cluster            +        5 </a:t>
            </a:r>
            <a:r>
              <a:rPr lang="en-GB" sz="2000" b="1">
                <a:solidFill>
                  <a:srgbClr val="FF3300"/>
                </a:solidFill>
                <a:latin typeface="Calibri" pitchFamily="34" charset="0"/>
              </a:rPr>
              <a:t>double</a:t>
            </a:r>
            <a:r>
              <a:rPr lang="en-GB" sz="2000" b="1">
                <a:solidFill>
                  <a:srgbClr val="000000"/>
                </a:solidFill>
                <a:latin typeface="Calibri" pitchFamily="34" charset="0"/>
              </a:rPr>
              <a:t> Cluster          =          45 Ge detectors</a:t>
            </a:r>
          </a:p>
        </p:txBody>
      </p:sp>
      <p:sp>
        <p:nvSpPr>
          <p:cNvPr id="15" name="Title 1"/>
          <p:cNvSpPr txBox="1">
            <a:spLocks/>
          </p:cNvSpPr>
          <p:nvPr/>
        </p:nvSpPr>
        <p:spPr>
          <a:xfrm>
            <a:off x="142875" y="71438"/>
            <a:ext cx="8929688" cy="785812"/>
          </a:xfrm>
          <a:prstGeom prst="rect">
            <a:avLst/>
          </a:prstGeom>
        </p:spPr>
        <p:txBody>
          <a:bodyPr anchor="ctr">
            <a:normAutofit/>
          </a:bodyPr>
          <a:lstStyle/>
          <a:p>
            <a:pPr fontAlgn="auto">
              <a:spcAft>
                <a:spcPts val="0"/>
              </a:spcAft>
              <a:defRPr/>
            </a:pPr>
            <a:r>
              <a:rPr lang="en-GB" sz="4400" b="1" dirty="0">
                <a:latin typeface="+mj-lt"/>
                <a:ea typeface="+mj-ea"/>
                <a:cs typeface="+mj-cs"/>
              </a:rPr>
              <a:t>Towards AGATA 1</a:t>
            </a:r>
            <a:r>
              <a:rPr lang="en-GB" sz="4400" b="1" dirty="0">
                <a:latin typeface="Symbol" pitchFamily="18" charset="2"/>
                <a:ea typeface="+mj-ea"/>
                <a:cs typeface="+mj-cs"/>
              </a:rPr>
              <a:t>p</a:t>
            </a:r>
            <a:r>
              <a:rPr lang="en-GB" sz="4400" b="1" dirty="0">
                <a:latin typeface="+mj-lt"/>
                <a:ea typeface="+mj-ea"/>
                <a:cs typeface="+mj-cs"/>
              </a:rPr>
              <a:t> array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2"/>
          <p:cNvGrpSpPr>
            <a:grpSpLocks/>
          </p:cNvGrpSpPr>
          <p:nvPr/>
        </p:nvGrpSpPr>
        <p:grpSpPr bwMode="auto">
          <a:xfrm>
            <a:off x="68263" y="1143000"/>
            <a:ext cx="4691062" cy="2900363"/>
            <a:chOff x="-17" y="841"/>
            <a:chExt cx="2955" cy="1827"/>
          </a:xfrm>
        </p:grpSpPr>
        <p:pic>
          <p:nvPicPr>
            <p:cNvPr id="86035" name="Picture 6" descr="gamma_54Cr_E"/>
            <p:cNvPicPr>
              <a:picLocks noChangeAspect="1" noChangeArrowheads="1"/>
            </p:cNvPicPr>
            <p:nvPr/>
          </p:nvPicPr>
          <p:blipFill>
            <a:blip r:embed="rId2"/>
            <a:srcRect l="3801" t="8809"/>
            <a:stretch>
              <a:fillRect/>
            </a:stretch>
          </p:blipFill>
          <p:spPr bwMode="auto">
            <a:xfrm>
              <a:off x="97" y="841"/>
              <a:ext cx="2841" cy="1827"/>
            </a:xfrm>
            <a:prstGeom prst="rect">
              <a:avLst/>
            </a:prstGeom>
            <a:noFill/>
            <a:ln w="9525">
              <a:noFill/>
              <a:miter lim="800000"/>
              <a:headEnd/>
              <a:tailEnd/>
            </a:ln>
          </p:spPr>
        </p:pic>
        <p:sp>
          <p:nvSpPr>
            <p:cNvPr id="97303" name="Text Box 7"/>
            <p:cNvSpPr txBox="1">
              <a:spLocks noChangeArrowheads="1"/>
            </p:cNvSpPr>
            <p:nvPr/>
          </p:nvSpPr>
          <p:spPr bwMode="auto">
            <a:xfrm>
              <a:off x="1796" y="890"/>
              <a:ext cx="780" cy="446"/>
            </a:xfrm>
            <a:prstGeom prst="rect">
              <a:avLst/>
            </a:prstGeom>
            <a:solidFill>
              <a:schemeClr val="accent5">
                <a:lumMod val="20000"/>
                <a:lumOff val="80000"/>
              </a:schemeClr>
            </a:solidFill>
            <a:ln w="9525">
              <a:noFill/>
              <a:miter lim="800000"/>
              <a:headEnd/>
              <a:tailEnd/>
            </a:ln>
          </p:spPr>
          <p:txBody>
            <a:bodyPr wrap="none">
              <a:spAutoFit/>
            </a:bodyPr>
            <a:lstStyle/>
            <a:p>
              <a:pPr>
                <a:defRPr/>
              </a:pPr>
              <a:r>
                <a:rPr lang="en-GB" sz="2000" dirty="0"/>
                <a:t>RISING</a:t>
              </a:r>
            </a:p>
            <a:p>
              <a:pPr>
                <a:defRPr/>
              </a:pPr>
              <a:r>
                <a:rPr lang="en-GB" sz="2000" dirty="0"/>
                <a:t>exp. data</a:t>
              </a:r>
            </a:p>
          </p:txBody>
        </p:sp>
        <p:sp>
          <p:nvSpPr>
            <p:cNvPr id="86037" name="Text Box 8"/>
            <p:cNvSpPr txBox="1">
              <a:spLocks noChangeArrowheads="1"/>
            </p:cNvSpPr>
            <p:nvPr/>
          </p:nvSpPr>
          <p:spPr bwMode="auto">
            <a:xfrm>
              <a:off x="1028" y="1508"/>
              <a:ext cx="992" cy="330"/>
            </a:xfrm>
            <a:prstGeom prst="rect">
              <a:avLst/>
            </a:prstGeom>
            <a:noFill/>
            <a:ln w="9525">
              <a:noFill/>
              <a:miter lim="800000"/>
              <a:headEnd/>
              <a:tailEnd/>
            </a:ln>
          </p:spPr>
          <p:txBody>
            <a:bodyPr>
              <a:spAutoFit/>
            </a:bodyPr>
            <a:lstStyle/>
            <a:p>
              <a:r>
                <a:rPr lang="en-GB" sz="1400"/>
                <a:t>390 cts</a:t>
              </a:r>
            </a:p>
            <a:p>
              <a:r>
                <a:rPr lang="en-GB" sz="1400">
                  <a:latin typeface="Symbol" pitchFamily="18" charset="2"/>
                </a:rPr>
                <a:t>s</a:t>
              </a:r>
              <a:r>
                <a:rPr lang="en-GB" sz="1400"/>
                <a:t>: 6.7 keV</a:t>
              </a:r>
            </a:p>
          </p:txBody>
        </p:sp>
        <p:sp>
          <p:nvSpPr>
            <p:cNvPr id="86038" name="Text Box 9"/>
            <p:cNvSpPr txBox="1">
              <a:spLocks noChangeArrowheads="1"/>
            </p:cNvSpPr>
            <p:nvPr/>
          </p:nvSpPr>
          <p:spPr bwMode="auto">
            <a:xfrm rot="-5400000">
              <a:off x="-259" y="1574"/>
              <a:ext cx="649" cy="165"/>
            </a:xfrm>
            <a:prstGeom prst="rect">
              <a:avLst/>
            </a:prstGeom>
            <a:noFill/>
            <a:ln w="9525">
              <a:noFill/>
              <a:miter lim="800000"/>
              <a:headEnd/>
              <a:tailEnd/>
            </a:ln>
          </p:spPr>
          <p:txBody>
            <a:bodyPr wrap="none">
              <a:spAutoFit/>
            </a:bodyPr>
            <a:lstStyle/>
            <a:p>
              <a:r>
                <a:rPr lang="en-GB" sz="1100"/>
                <a:t>Counts/4 keV</a:t>
              </a:r>
              <a:endParaRPr lang="en-GB" sz="2400"/>
            </a:p>
          </p:txBody>
        </p:sp>
      </p:grpSp>
      <p:sp>
        <p:nvSpPr>
          <p:cNvPr id="86019" name="Rectangle 18"/>
          <p:cNvSpPr>
            <a:spLocks noChangeArrowheads="1"/>
          </p:cNvSpPr>
          <p:nvPr/>
        </p:nvSpPr>
        <p:spPr bwMode="auto">
          <a:xfrm>
            <a:off x="650875" y="142875"/>
            <a:ext cx="7426325" cy="827088"/>
          </a:xfrm>
          <a:prstGeom prst="rect">
            <a:avLst/>
          </a:prstGeom>
          <a:noFill/>
          <a:ln w="22225">
            <a:noFill/>
            <a:miter lim="800000"/>
            <a:headEnd/>
            <a:tailEnd/>
          </a:ln>
        </p:spPr>
        <p:txBody>
          <a:bodyPr anchor="ctr"/>
          <a:lstStyle/>
          <a:p>
            <a:r>
              <a:rPr lang="en-GB">
                <a:cs typeface="Arial" pitchFamily="34" charset="0"/>
              </a:rPr>
              <a:t>AGATA vs. RISING </a:t>
            </a:r>
            <a:br>
              <a:rPr lang="en-GB">
                <a:cs typeface="Arial" pitchFamily="34" charset="0"/>
              </a:rPr>
            </a:br>
            <a:r>
              <a:rPr lang="en-GB" sz="2800">
                <a:cs typeface="Arial" pitchFamily="34" charset="0"/>
              </a:rPr>
              <a:t>High-energy Coulomb excitation of </a:t>
            </a:r>
            <a:r>
              <a:rPr lang="en-GB" sz="2800" baseline="30000">
                <a:cs typeface="Arial" pitchFamily="34" charset="0"/>
              </a:rPr>
              <a:t>54</a:t>
            </a:r>
            <a:r>
              <a:rPr lang="en-GB" sz="2800">
                <a:cs typeface="Arial" pitchFamily="34" charset="0"/>
              </a:rPr>
              <a:t>Cr</a:t>
            </a:r>
          </a:p>
        </p:txBody>
      </p:sp>
      <p:grpSp>
        <p:nvGrpSpPr>
          <p:cNvPr id="3" name="Group 23"/>
          <p:cNvGrpSpPr>
            <a:grpSpLocks/>
          </p:cNvGrpSpPr>
          <p:nvPr/>
        </p:nvGrpSpPr>
        <p:grpSpPr bwMode="auto">
          <a:xfrm>
            <a:off x="65088" y="3916363"/>
            <a:ext cx="4454525" cy="2901950"/>
            <a:chOff x="-19" y="2588"/>
            <a:chExt cx="2806" cy="1828"/>
          </a:xfrm>
        </p:grpSpPr>
        <p:pic>
          <p:nvPicPr>
            <p:cNvPr id="86031" name="Picture 4" descr="gamma_54Cr+53Cr_b043_R"/>
            <p:cNvPicPr>
              <a:picLocks noChangeAspect="1" noChangeArrowheads="1"/>
            </p:cNvPicPr>
            <p:nvPr/>
          </p:nvPicPr>
          <p:blipFill>
            <a:blip r:embed="rId3"/>
            <a:srcRect l="1086" t="8809" r="5431"/>
            <a:stretch>
              <a:fillRect/>
            </a:stretch>
          </p:blipFill>
          <p:spPr bwMode="auto">
            <a:xfrm>
              <a:off x="24" y="2588"/>
              <a:ext cx="2763" cy="1828"/>
            </a:xfrm>
            <a:prstGeom prst="rect">
              <a:avLst/>
            </a:prstGeom>
            <a:noFill/>
            <a:ln w="9525">
              <a:noFill/>
              <a:miter lim="800000"/>
              <a:headEnd/>
              <a:tailEnd/>
            </a:ln>
          </p:spPr>
        </p:pic>
        <p:sp>
          <p:nvSpPr>
            <p:cNvPr id="86032" name="Text Box 10"/>
            <p:cNvSpPr txBox="1">
              <a:spLocks noChangeArrowheads="1"/>
            </p:cNvSpPr>
            <p:nvPr/>
          </p:nvSpPr>
          <p:spPr bwMode="auto">
            <a:xfrm>
              <a:off x="1065" y="3302"/>
              <a:ext cx="992" cy="330"/>
            </a:xfrm>
            <a:prstGeom prst="rect">
              <a:avLst/>
            </a:prstGeom>
            <a:noFill/>
            <a:ln w="9525">
              <a:noFill/>
              <a:miter lim="800000"/>
              <a:headEnd/>
              <a:tailEnd/>
            </a:ln>
          </p:spPr>
          <p:txBody>
            <a:bodyPr>
              <a:spAutoFit/>
            </a:bodyPr>
            <a:lstStyle/>
            <a:p>
              <a:r>
                <a:rPr lang="en-GB" sz="1400"/>
                <a:t>400 cts</a:t>
              </a:r>
            </a:p>
            <a:p>
              <a:r>
                <a:rPr lang="en-GB" sz="1400">
                  <a:latin typeface="Symbol" pitchFamily="18" charset="2"/>
                </a:rPr>
                <a:t>s</a:t>
              </a:r>
              <a:r>
                <a:rPr lang="en-GB" sz="1400"/>
                <a:t>: 8.4 keV</a:t>
              </a:r>
            </a:p>
          </p:txBody>
        </p:sp>
        <p:sp>
          <p:nvSpPr>
            <p:cNvPr id="97300" name="Text Box 11"/>
            <p:cNvSpPr txBox="1">
              <a:spLocks noChangeArrowheads="1"/>
            </p:cNvSpPr>
            <p:nvPr/>
          </p:nvSpPr>
          <p:spPr bwMode="auto">
            <a:xfrm>
              <a:off x="1687" y="2639"/>
              <a:ext cx="934" cy="485"/>
            </a:xfrm>
            <a:prstGeom prst="rect">
              <a:avLst/>
            </a:prstGeom>
            <a:solidFill>
              <a:schemeClr val="accent5">
                <a:lumMod val="20000"/>
                <a:lumOff val="80000"/>
              </a:schemeClr>
            </a:solidFill>
            <a:ln w="9525">
              <a:noFill/>
              <a:miter lim="800000"/>
              <a:headEnd/>
              <a:tailEnd/>
            </a:ln>
          </p:spPr>
          <p:txBody>
            <a:bodyPr>
              <a:spAutoFit/>
            </a:bodyPr>
            <a:lstStyle/>
            <a:p>
              <a:pPr>
                <a:defRPr/>
              </a:pPr>
              <a:r>
                <a:rPr lang="en-GB" sz="2400" dirty="0"/>
                <a:t>RISING</a:t>
              </a:r>
            </a:p>
            <a:p>
              <a:pPr>
                <a:defRPr/>
              </a:pPr>
              <a:r>
                <a:rPr lang="en-GB" sz="2000" dirty="0"/>
                <a:t>simulation</a:t>
              </a:r>
            </a:p>
          </p:txBody>
        </p:sp>
        <p:sp>
          <p:nvSpPr>
            <p:cNvPr id="86034" name="Text Box 19"/>
            <p:cNvSpPr txBox="1">
              <a:spLocks noChangeArrowheads="1"/>
            </p:cNvSpPr>
            <p:nvPr/>
          </p:nvSpPr>
          <p:spPr bwMode="auto">
            <a:xfrm rot="-5400000">
              <a:off x="-261" y="3315"/>
              <a:ext cx="649" cy="165"/>
            </a:xfrm>
            <a:prstGeom prst="rect">
              <a:avLst/>
            </a:prstGeom>
            <a:noFill/>
            <a:ln w="9525">
              <a:noFill/>
              <a:miter lim="800000"/>
              <a:headEnd/>
              <a:tailEnd/>
            </a:ln>
          </p:spPr>
          <p:txBody>
            <a:bodyPr wrap="none">
              <a:spAutoFit/>
            </a:bodyPr>
            <a:lstStyle/>
            <a:p>
              <a:r>
                <a:rPr lang="en-GB" sz="1100"/>
                <a:t>Counts/4 keV</a:t>
              </a:r>
              <a:endParaRPr lang="en-GB" sz="2400"/>
            </a:p>
          </p:txBody>
        </p:sp>
      </p:grpSp>
      <p:grpSp>
        <p:nvGrpSpPr>
          <p:cNvPr id="4" name="Group 24"/>
          <p:cNvGrpSpPr>
            <a:grpSpLocks/>
          </p:cNvGrpSpPr>
          <p:nvPr/>
        </p:nvGrpSpPr>
        <p:grpSpPr bwMode="auto">
          <a:xfrm>
            <a:off x="4454525" y="1157288"/>
            <a:ext cx="4689475" cy="2901950"/>
            <a:chOff x="2746" y="850"/>
            <a:chExt cx="2954" cy="1828"/>
          </a:xfrm>
        </p:grpSpPr>
        <p:pic>
          <p:nvPicPr>
            <p:cNvPr id="86027" name="Picture 12" descr="gamma_54Cr+53Cr_b043_Ad"/>
            <p:cNvPicPr>
              <a:picLocks noChangeAspect="1" noChangeArrowheads="1"/>
            </p:cNvPicPr>
            <p:nvPr/>
          </p:nvPicPr>
          <p:blipFill>
            <a:blip r:embed="rId4"/>
            <a:srcRect t="8809" r="3258"/>
            <a:stretch>
              <a:fillRect/>
            </a:stretch>
          </p:blipFill>
          <p:spPr bwMode="auto">
            <a:xfrm>
              <a:off x="2840" y="850"/>
              <a:ext cx="2860" cy="1828"/>
            </a:xfrm>
            <a:prstGeom prst="rect">
              <a:avLst/>
            </a:prstGeom>
            <a:noFill/>
            <a:ln w="9525">
              <a:noFill/>
              <a:miter lim="800000"/>
              <a:headEnd/>
              <a:tailEnd/>
            </a:ln>
          </p:spPr>
        </p:pic>
        <p:sp>
          <p:nvSpPr>
            <p:cNvPr id="97295" name="Text Box 13"/>
            <p:cNvSpPr txBox="1">
              <a:spLocks noChangeArrowheads="1"/>
            </p:cNvSpPr>
            <p:nvPr/>
          </p:nvSpPr>
          <p:spPr bwMode="auto">
            <a:xfrm>
              <a:off x="4517" y="900"/>
              <a:ext cx="874" cy="446"/>
            </a:xfrm>
            <a:prstGeom prst="rect">
              <a:avLst/>
            </a:prstGeom>
            <a:solidFill>
              <a:schemeClr val="accent5">
                <a:lumMod val="20000"/>
                <a:lumOff val="80000"/>
              </a:schemeClr>
            </a:solidFill>
            <a:ln w="9525">
              <a:noFill/>
              <a:miter lim="800000"/>
              <a:headEnd/>
              <a:tailEnd/>
            </a:ln>
          </p:spPr>
          <p:txBody>
            <a:bodyPr wrap="none">
              <a:spAutoFit/>
            </a:bodyPr>
            <a:lstStyle/>
            <a:p>
              <a:pPr>
                <a:defRPr/>
              </a:pPr>
              <a:r>
                <a:rPr lang="en-GB" sz="2000" dirty="0"/>
                <a:t>AGATA-15</a:t>
              </a:r>
              <a:endParaRPr lang="el-GR" sz="2000" dirty="0">
                <a:cs typeface="Times New Roman" pitchFamily="18" charset="0"/>
              </a:endParaRPr>
            </a:p>
            <a:p>
              <a:pPr>
                <a:defRPr/>
              </a:pPr>
              <a:r>
                <a:rPr lang="en-GB" sz="2000" dirty="0"/>
                <a:t>simulation</a:t>
              </a:r>
            </a:p>
          </p:txBody>
        </p:sp>
        <p:sp>
          <p:nvSpPr>
            <p:cNvPr id="86029" name="Text Box 14"/>
            <p:cNvSpPr txBox="1">
              <a:spLocks noChangeArrowheads="1"/>
            </p:cNvSpPr>
            <p:nvPr/>
          </p:nvSpPr>
          <p:spPr bwMode="auto">
            <a:xfrm>
              <a:off x="3925" y="1526"/>
              <a:ext cx="630" cy="330"/>
            </a:xfrm>
            <a:prstGeom prst="rect">
              <a:avLst/>
            </a:prstGeom>
            <a:noFill/>
            <a:ln w="9525">
              <a:noFill/>
              <a:miter lim="800000"/>
              <a:headEnd/>
              <a:tailEnd/>
            </a:ln>
          </p:spPr>
          <p:txBody>
            <a:bodyPr wrap="none">
              <a:spAutoFit/>
            </a:bodyPr>
            <a:lstStyle/>
            <a:p>
              <a:r>
                <a:rPr lang="en-GB" sz="1400"/>
                <a:t>830 cts</a:t>
              </a:r>
            </a:p>
            <a:p>
              <a:r>
                <a:rPr lang="en-GB" sz="1400">
                  <a:latin typeface="Symbol" pitchFamily="18" charset="2"/>
                </a:rPr>
                <a:t>s</a:t>
              </a:r>
              <a:r>
                <a:rPr lang="en-GB" sz="1400"/>
                <a:t>: 3.1 keV</a:t>
              </a:r>
            </a:p>
          </p:txBody>
        </p:sp>
        <p:sp>
          <p:nvSpPr>
            <p:cNvPr id="86030" name="Text Box 20"/>
            <p:cNvSpPr txBox="1">
              <a:spLocks noChangeArrowheads="1"/>
            </p:cNvSpPr>
            <p:nvPr/>
          </p:nvSpPr>
          <p:spPr bwMode="auto">
            <a:xfrm rot="-5400000">
              <a:off x="2504" y="1580"/>
              <a:ext cx="649" cy="165"/>
            </a:xfrm>
            <a:prstGeom prst="rect">
              <a:avLst/>
            </a:prstGeom>
            <a:noFill/>
            <a:ln w="9525">
              <a:noFill/>
              <a:miter lim="800000"/>
              <a:headEnd/>
              <a:tailEnd/>
            </a:ln>
          </p:spPr>
          <p:txBody>
            <a:bodyPr wrap="none">
              <a:spAutoFit/>
            </a:bodyPr>
            <a:lstStyle/>
            <a:p>
              <a:r>
                <a:rPr lang="en-GB" sz="1100"/>
                <a:t>Counts/4 keV</a:t>
              </a:r>
              <a:endParaRPr lang="en-GB" sz="2400"/>
            </a:p>
          </p:txBody>
        </p:sp>
      </p:grpSp>
      <p:grpSp>
        <p:nvGrpSpPr>
          <p:cNvPr id="5" name="Group 25"/>
          <p:cNvGrpSpPr>
            <a:grpSpLocks/>
          </p:cNvGrpSpPr>
          <p:nvPr/>
        </p:nvGrpSpPr>
        <p:grpSpPr bwMode="auto">
          <a:xfrm>
            <a:off x="4543425" y="3892550"/>
            <a:ext cx="4540250" cy="2938463"/>
            <a:chOff x="2802" y="2573"/>
            <a:chExt cx="2860" cy="1851"/>
          </a:xfrm>
        </p:grpSpPr>
        <p:pic>
          <p:nvPicPr>
            <p:cNvPr id="86023" name="Picture 15" descr="gamma_54Cr+53Cr_b043_A"/>
            <p:cNvPicPr>
              <a:picLocks noChangeAspect="1" noChangeArrowheads="1"/>
            </p:cNvPicPr>
            <p:nvPr/>
          </p:nvPicPr>
          <p:blipFill>
            <a:blip r:embed="rId5"/>
            <a:srcRect t="8809" r="5431"/>
            <a:stretch>
              <a:fillRect/>
            </a:stretch>
          </p:blipFill>
          <p:spPr bwMode="auto">
            <a:xfrm>
              <a:off x="2832" y="2573"/>
              <a:ext cx="2830" cy="1851"/>
            </a:xfrm>
            <a:prstGeom prst="rect">
              <a:avLst/>
            </a:prstGeom>
            <a:noFill/>
            <a:ln w="9525">
              <a:noFill/>
              <a:miter lim="800000"/>
              <a:headEnd/>
              <a:tailEnd/>
            </a:ln>
          </p:spPr>
        </p:pic>
        <p:sp>
          <p:nvSpPr>
            <p:cNvPr id="97291" name="Text Box 16"/>
            <p:cNvSpPr txBox="1">
              <a:spLocks noChangeArrowheads="1"/>
            </p:cNvSpPr>
            <p:nvPr/>
          </p:nvSpPr>
          <p:spPr bwMode="auto">
            <a:xfrm>
              <a:off x="4422" y="2618"/>
              <a:ext cx="1080" cy="446"/>
            </a:xfrm>
            <a:prstGeom prst="rect">
              <a:avLst/>
            </a:prstGeom>
            <a:solidFill>
              <a:schemeClr val="accent5">
                <a:lumMod val="20000"/>
                <a:lumOff val="80000"/>
              </a:schemeClr>
            </a:solidFill>
            <a:ln w="9525">
              <a:noFill/>
              <a:miter lim="800000"/>
              <a:headEnd/>
              <a:tailEnd/>
            </a:ln>
          </p:spPr>
          <p:txBody>
            <a:bodyPr>
              <a:spAutoFit/>
            </a:bodyPr>
            <a:lstStyle/>
            <a:p>
              <a:pPr>
                <a:defRPr/>
              </a:pPr>
              <a:r>
                <a:rPr lang="en-GB" sz="2000" dirty="0"/>
                <a:t>AGATA-180 </a:t>
              </a:r>
            </a:p>
            <a:p>
              <a:pPr>
                <a:defRPr/>
              </a:pPr>
              <a:r>
                <a:rPr lang="en-GB" sz="2000" dirty="0"/>
                <a:t>simulation</a:t>
              </a:r>
            </a:p>
          </p:txBody>
        </p:sp>
        <p:sp>
          <p:nvSpPr>
            <p:cNvPr id="86025" name="Text Box 17"/>
            <p:cNvSpPr txBox="1">
              <a:spLocks noChangeArrowheads="1"/>
            </p:cNvSpPr>
            <p:nvPr/>
          </p:nvSpPr>
          <p:spPr bwMode="auto">
            <a:xfrm>
              <a:off x="3877" y="3282"/>
              <a:ext cx="630" cy="330"/>
            </a:xfrm>
            <a:prstGeom prst="rect">
              <a:avLst/>
            </a:prstGeom>
            <a:noFill/>
            <a:ln w="9525">
              <a:noFill/>
              <a:miter lim="800000"/>
              <a:headEnd/>
              <a:tailEnd/>
            </a:ln>
          </p:spPr>
          <p:txBody>
            <a:bodyPr wrap="none">
              <a:spAutoFit/>
            </a:bodyPr>
            <a:lstStyle/>
            <a:p>
              <a:r>
                <a:rPr lang="en-GB" sz="1400"/>
                <a:t>4950 cts</a:t>
              </a:r>
            </a:p>
            <a:p>
              <a:r>
                <a:rPr lang="en-GB" sz="1400">
                  <a:latin typeface="Symbol" pitchFamily="18" charset="2"/>
                </a:rPr>
                <a:t>s</a:t>
              </a:r>
              <a:r>
                <a:rPr lang="en-GB" sz="1400"/>
                <a:t>: 4.9 keV</a:t>
              </a:r>
            </a:p>
          </p:txBody>
        </p:sp>
        <p:sp>
          <p:nvSpPr>
            <p:cNvPr id="86026" name="Text Box 21"/>
            <p:cNvSpPr txBox="1">
              <a:spLocks noChangeArrowheads="1"/>
            </p:cNvSpPr>
            <p:nvPr/>
          </p:nvSpPr>
          <p:spPr bwMode="auto">
            <a:xfrm rot="-5400000">
              <a:off x="2572" y="3297"/>
              <a:ext cx="625" cy="165"/>
            </a:xfrm>
            <a:prstGeom prst="rect">
              <a:avLst/>
            </a:prstGeom>
            <a:noFill/>
            <a:ln w="9525">
              <a:noFill/>
              <a:miter lim="800000"/>
              <a:headEnd/>
              <a:tailEnd/>
            </a:ln>
          </p:spPr>
          <p:txBody>
            <a:bodyPr wrap="none">
              <a:spAutoFit/>
            </a:bodyPr>
            <a:lstStyle/>
            <a:p>
              <a:r>
                <a:rPr lang="en-GB" sz="1100"/>
                <a:t>Counts/4keV</a:t>
              </a:r>
              <a:endParaRPr lang="en-GB" sz="2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050"/>
          <p:cNvSpPr>
            <a:spLocks noChangeArrowheads="1"/>
          </p:cNvSpPr>
          <p:nvPr/>
        </p:nvSpPr>
        <p:spPr bwMode="auto">
          <a:xfrm>
            <a:off x="3419475" y="5445125"/>
            <a:ext cx="5724525" cy="1412875"/>
          </a:xfrm>
          <a:prstGeom prst="rect">
            <a:avLst/>
          </a:prstGeom>
          <a:solidFill>
            <a:schemeClr val="bg1"/>
          </a:solidFill>
          <a:ln w="9525">
            <a:noFill/>
            <a:miter lim="800000"/>
            <a:headEnd/>
            <a:tailEnd/>
          </a:ln>
        </p:spPr>
        <p:txBody>
          <a:bodyPr wrap="none" anchor="ctr"/>
          <a:lstStyle/>
          <a:p>
            <a:endParaRPr lang="de-DE"/>
          </a:p>
        </p:txBody>
      </p:sp>
      <p:pic>
        <p:nvPicPr>
          <p:cNvPr id="45059" name="Picture 2051" descr="tra"/>
          <p:cNvPicPr>
            <a:picLocks noChangeAspect="1" noChangeArrowheads="1"/>
          </p:cNvPicPr>
          <p:nvPr/>
        </p:nvPicPr>
        <p:blipFill>
          <a:blip r:embed="rId3"/>
          <a:srcRect/>
          <a:stretch>
            <a:fillRect/>
          </a:stretch>
        </p:blipFill>
        <p:spPr bwMode="auto">
          <a:xfrm>
            <a:off x="971550" y="650875"/>
            <a:ext cx="6654800" cy="6207125"/>
          </a:xfrm>
          <a:prstGeom prst="rect">
            <a:avLst/>
          </a:prstGeom>
          <a:noFill/>
          <a:ln w="9525">
            <a:noFill/>
            <a:miter lim="800000"/>
            <a:headEnd/>
            <a:tailEnd/>
          </a:ln>
        </p:spPr>
      </p:pic>
      <p:sp>
        <p:nvSpPr>
          <p:cNvPr id="286724" name="Rectangle 2052"/>
          <p:cNvSpPr>
            <a:spLocks noGrp="1" noChangeArrowheads="1"/>
          </p:cNvSpPr>
          <p:nvPr>
            <p:ph type="title"/>
          </p:nvPr>
        </p:nvSpPr>
        <p:spPr>
          <a:xfrm>
            <a:off x="633413" y="152400"/>
            <a:ext cx="7772400" cy="609600"/>
          </a:xfrm>
        </p:spPr>
        <p:txBody>
          <a:bodyPr/>
          <a:lstStyle/>
          <a:p>
            <a:pPr eaLnBrk="1" hangingPunct="1">
              <a:defRPr/>
            </a:pPr>
            <a:r>
              <a:rPr lang="en-US" sz="4000" dirty="0" smtClean="0">
                <a:solidFill>
                  <a:schemeClr val="accent2"/>
                </a:solidFill>
                <a:effectLst>
                  <a:outerShdw blurRad="38100" dist="38100" dir="2700000" algn="tl">
                    <a:srgbClr val="C0C0C0"/>
                  </a:outerShdw>
                </a:effectLst>
              </a:rPr>
              <a:t>Idea of</a:t>
            </a:r>
            <a:r>
              <a:rPr lang="en-US" sz="4000" dirty="0" smtClean="0">
                <a:solidFill>
                  <a:schemeClr val="accent2"/>
                </a:solidFill>
                <a:effectLst>
                  <a:outerShdw blurRad="38100" dist="38100" dir="2700000" algn="tl">
                    <a:srgbClr val="C0C0C0"/>
                  </a:outerShdw>
                </a:effectLst>
                <a:latin typeface="Comic Sans MS" pitchFamily="66" charset="0"/>
              </a:rPr>
              <a:t> </a:t>
            </a:r>
            <a:r>
              <a:rPr lang="en-US" sz="4000" dirty="0" smtClean="0">
                <a:solidFill>
                  <a:schemeClr val="accent2"/>
                </a:solidFill>
                <a:effectLst>
                  <a:outerShdw blurRad="38100" dist="38100" dir="2700000" algn="tl">
                    <a:srgbClr val="C0C0C0"/>
                  </a:outerShdw>
                </a:effectLst>
                <a:latin typeface="Comic Sans MS" pitchFamily="66" charset="0"/>
                <a:sym typeface="Symbol" pitchFamily="18" charset="2"/>
              </a:rPr>
              <a:t></a:t>
            </a:r>
            <a:r>
              <a:rPr lang="en-US" sz="4000" dirty="0" smtClean="0">
                <a:solidFill>
                  <a:schemeClr val="accent2"/>
                </a:solidFill>
                <a:effectLst>
                  <a:outerShdw blurRad="38100" dist="38100" dir="2700000" algn="tl">
                    <a:srgbClr val="C0C0C0"/>
                  </a:outerShdw>
                </a:effectLst>
              </a:rPr>
              <a:t>-ray tracking</a:t>
            </a:r>
          </a:p>
        </p:txBody>
      </p:sp>
      <p:sp>
        <p:nvSpPr>
          <p:cNvPr id="45061" name="Text Box 2053"/>
          <p:cNvSpPr txBox="1">
            <a:spLocks noChangeArrowheads="1"/>
          </p:cNvSpPr>
          <p:nvPr/>
        </p:nvSpPr>
        <p:spPr bwMode="auto">
          <a:xfrm>
            <a:off x="6084888" y="4452938"/>
            <a:ext cx="2641600" cy="1736725"/>
          </a:xfrm>
          <a:prstGeom prst="rect">
            <a:avLst/>
          </a:prstGeom>
          <a:solidFill>
            <a:srgbClr val="EAEAEA"/>
          </a:solidFill>
          <a:ln w="9525">
            <a:noFill/>
            <a:miter lim="800000"/>
            <a:headEnd/>
            <a:tailEnd/>
          </a:ln>
        </p:spPr>
        <p:txBody>
          <a:bodyPr wrap="none">
            <a:spAutoFit/>
          </a:bodyPr>
          <a:lstStyle/>
          <a:p>
            <a:pPr algn="l" eaLnBrk="0" hangingPunct="0">
              <a:lnSpc>
                <a:spcPct val="120000"/>
              </a:lnSpc>
            </a:pPr>
            <a:r>
              <a:rPr lang="en-US" sz="2000">
                <a:solidFill>
                  <a:schemeClr val="tx1"/>
                </a:solidFill>
              </a:rPr>
              <a:t> </a:t>
            </a:r>
            <a:r>
              <a:rPr lang="en-US" sz="2000" u="sng">
                <a:solidFill>
                  <a:schemeClr val="tx1"/>
                </a:solidFill>
              </a:rPr>
              <a:t>Combination of:</a:t>
            </a:r>
          </a:p>
          <a:p>
            <a:pPr algn="l" eaLnBrk="0" hangingPunct="0">
              <a:lnSpc>
                <a:spcPct val="120000"/>
              </a:lnSpc>
              <a:buFontTx/>
              <a:buChar char="•"/>
            </a:pPr>
            <a:r>
              <a:rPr lang="en-US" sz="2000">
                <a:solidFill>
                  <a:schemeClr val="tx1"/>
                </a:solidFill>
              </a:rPr>
              <a:t>segmented detectors</a:t>
            </a:r>
          </a:p>
          <a:p>
            <a:pPr algn="l" eaLnBrk="0" hangingPunct="0">
              <a:buFontTx/>
              <a:buChar char="•"/>
            </a:pPr>
            <a:r>
              <a:rPr lang="en-US" sz="2000">
                <a:solidFill>
                  <a:schemeClr val="tx1"/>
                </a:solidFill>
              </a:rPr>
              <a:t>digital electronics</a:t>
            </a:r>
          </a:p>
          <a:p>
            <a:pPr algn="l" eaLnBrk="0" hangingPunct="0">
              <a:buFontTx/>
              <a:buChar char="•"/>
            </a:pPr>
            <a:r>
              <a:rPr lang="en-US" sz="2000">
                <a:solidFill>
                  <a:schemeClr val="tx1"/>
                </a:solidFill>
              </a:rPr>
              <a:t>pulse processing</a:t>
            </a:r>
          </a:p>
          <a:p>
            <a:pPr algn="l" eaLnBrk="0" hangingPunct="0">
              <a:buFontTx/>
              <a:buChar char="•"/>
            </a:pPr>
            <a:r>
              <a:rPr lang="en-US" sz="2000">
                <a:solidFill>
                  <a:schemeClr val="tx1"/>
                </a:solidFill>
              </a:rPr>
              <a:t>tracking the </a:t>
            </a:r>
            <a:r>
              <a:rPr lang="en-US" sz="2000">
                <a:solidFill>
                  <a:schemeClr val="tx1"/>
                </a:solidFill>
                <a:latin typeface="Symbol" pitchFamily="18" charset="2"/>
              </a:rPr>
              <a:t>g</a:t>
            </a:r>
            <a:r>
              <a:rPr lang="en-US" sz="2000">
                <a:solidFill>
                  <a:schemeClr val="tx1"/>
                </a:solidFill>
              </a:rPr>
              <a:t>-rays</a:t>
            </a:r>
            <a:endParaRPr lang="en-GB" sz="2000">
              <a:solidFill>
                <a:schemeClr val="tx1"/>
              </a:solidFill>
            </a:endParaRPr>
          </a:p>
        </p:txBody>
      </p:sp>
      <p:sp>
        <p:nvSpPr>
          <p:cNvPr id="45062" name="Text Box 2054"/>
          <p:cNvSpPr txBox="1">
            <a:spLocks noChangeArrowheads="1"/>
          </p:cNvSpPr>
          <p:nvPr/>
        </p:nvSpPr>
        <p:spPr bwMode="auto">
          <a:xfrm>
            <a:off x="457200" y="838200"/>
            <a:ext cx="3900488" cy="519113"/>
          </a:xfrm>
          <a:prstGeom prst="rect">
            <a:avLst/>
          </a:prstGeom>
          <a:noFill/>
          <a:ln w="9525">
            <a:noFill/>
            <a:miter lim="800000"/>
            <a:headEnd/>
            <a:tailEnd/>
          </a:ln>
        </p:spPr>
        <p:txBody>
          <a:bodyPr wrap="none">
            <a:spAutoFit/>
          </a:bodyPr>
          <a:lstStyle/>
          <a:p>
            <a:pPr algn="l" eaLnBrk="0" hangingPunct="0"/>
            <a:r>
              <a:rPr lang="en-US" sz="2800" b="1" u="sng">
                <a:solidFill>
                  <a:schemeClr val="accent2"/>
                </a:solidFill>
              </a:rPr>
              <a:t>Compton Shielded Ge</a:t>
            </a:r>
            <a:endParaRPr lang="en-GB" sz="2800" b="1" u="sng">
              <a:solidFill>
                <a:schemeClr val="accent2"/>
              </a:solidFill>
            </a:endParaRPr>
          </a:p>
        </p:txBody>
      </p:sp>
      <p:sp>
        <p:nvSpPr>
          <p:cNvPr id="45063" name="Text Box 2055"/>
          <p:cNvSpPr txBox="1">
            <a:spLocks noChangeArrowheads="1"/>
          </p:cNvSpPr>
          <p:nvPr/>
        </p:nvSpPr>
        <p:spPr bwMode="auto">
          <a:xfrm>
            <a:off x="457200" y="4343400"/>
            <a:ext cx="3270250" cy="519113"/>
          </a:xfrm>
          <a:prstGeom prst="rect">
            <a:avLst/>
          </a:prstGeom>
          <a:noFill/>
          <a:ln w="9525">
            <a:noFill/>
            <a:miter lim="800000"/>
            <a:headEnd/>
            <a:tailEnd/>
          </a:ln>
        </p:spPr>
        <p:txBody>
          <a:bodyPr wrap="none">
            <a:spAutoFit/>
          </a:bodyPr>
          <a:lstStyle/>
          <a:p>
            <a:pPr algn="l" eaLnBrk="0" hangingPunct="0"/>
            <a:r>
              <a:rPr lang="en-US" sz="2800" b="1" u="sng">
                <a:solidFill>
                  <a:schemeClr val="accent2"/>
                </a:solidFill>
              </a:rPr>
              <a:t>Ge Tracking Array</a:t>
            </a:r>
            <a:endParaRPr lang="en-GB" sz="2800" b="1" u="sng">
              <a:solidFill>
                <a:schemeClr val="accent2"/>
              </a:solidFill>
            </a:endParaRPr>
          </a:p>
        </p:txBody>
      </p:sp>
      <p:sp>
        <p:nvSpPr>
          <p:cNvPr id="45064" name="Text Box 2056"/>
          <p:cNvSpPr txBox="1">
            <a:spLocks noChangeArrowheads="1"/>
          </p:cNvSpPr>
          <p:nvPr/>
        </p:nvSpPr>
        <p:spPr bwMode="auto">
          <a:xfrm>
            <a:off x="3003550" y="2047875"/>
            <a:ext cx="1093788" cy="519113"/>
          </a:xfrm>
          <a:prstGeom prst="rect">
            <a:avLst/>
          </a:prstGeom>
          <a:noFill/>
          <a:ln w="9525">
            <a:noFill/>
            <a:miter lim="800000"/>
            <a:headEnd/>
            <a:tailEnd/>
          </a:ln>
        </p:spPr>
        <p:txBody>
          <a:bodyPr wrap="none">
            <a:spAutoFit/>
          </a:bodyPr>
          <a:lstStyle/>
          <a:p>
            <a:pPr algn="l"/>
            <a:r>
              <a:rPr lang="en-US" sz="2800" b="1">
                <a:solidFill>
                  <a:schemeClr val="tx1"/>
                </a:solidFill>
                <a:latin typeface="Symbol" pitchFamily="18" charset="2"/>
              </a:rPr>
              <a:t>q</a:t>
            </a:r>
            <a:r>
              <a:rPr lang="en-US" sz="2800">
                <a:solidFill>
                  <a:schemeClr val="tx1"/>
                </a:solidFill>
                <a:latin typeface="Symbol" pitchFamily="18" charset="2"/>
              </a:rPr>
              <a:t> </a:t>
            </a:r>
            <a:r>
              <a:rPr lang="en-US" sz="2800">
                <a:solidFill>
                  <a:schemeClr val="tx1"/>
                </a:solidFill>
              </a:rPr>
              <a:t>~ 8º</a:t>
            </a:r>
          </a:p>
        </p:txBody>
      </p:sp>
      <p:sp>
        <p:nvSpPr>
          <p:cNvPr id="45065" name="Text Box 2057"/>
          <p:cNvSpPr txBox="1">
            <a:spLocks noChangeArrowheads="1"/>
          </p:cNvSpPr>
          <p:nvPr/>
        </p:nvSpPr>
        <p:spPr bwMode="auto">
          <a:xfrm>
            <a:off x="2924175" y="3719513"/>
            <a:ext cx="1093788" cy="519112"/>
          </a:xfrm>
          <a:prstGeom prst="rect">
            <a:avLst/>
          </a:prstGeom>
          <a:noFill/>
          <a:ln w="9525">
            <a:noFill/>
            <a:miter lim="800000"/>
            <a:headEnd/>
            <a:tailEnd/>
          </a:ln>
        </p:spPr>
        <p:txBody>
          <a:bodyPr wrap="none">
            <a:spAutoFit/>
          </a:bodyPr>
          <a:lstStyle/>
          <a:p>
            <a:pPr algn="l"/>
            <a:r>
              <a:rPr lang="en-US" sz="2800" b="1">
                <a:solidFill>
                  <a:schemeClr val="tx1"/>
                </a:solidFill>
                <a:latin typeface="Symbol" pitchFamily="18" charset="2"/>
              </a:rPr>
              <a:t>q</a:t>
            </a:r>
            <a:r>
              <a:rPr lang="en-US" sz="2800">
                <a:solidFill>
                  <a:schemeClr val="tx1"/>
                </a:solidFill>
                <a:latin typeface="Symbol" pitchFamily="18" charset="2"/>
              </a:rPr>
              <a:t> </a:t>
            </a:r>
            <a:r>
              <a:rPr lang="en-US" sz="2800">
                <a:solidFill>
                  <a:schemeClr val="tx1"/>
                </a:solidFill>
              </a:rPr>
              <a:t>~ 3º</a:t>
            </a:r>
          </a:p>
        </p:txBody>
      </p:sp>
      <p:sp>
        <p:nvSpPr>
          <p:cNvPr id="45066" name="Text Box 2058"/>
          <p:cNvSpPr txBox="1">
            <a:spLocks noChangeArrowheads="1"/>
          </p:cNvSpPr>
          <p:nvPr/>
        </p:nvSpPr>
        <p:spPr bwMode="auto">
          <a:xfrm>
            <a:off x="2984500" y="5675313"/>
            <a:ext cx="1093788" cy="519112"/>
          </a:xfrm>
          <a:prstGeom prst="rect">
            <a:avLst/>
          </a:prstGeom>
          <a:noFill/>
          <a:ln w="9525">
            <a:noFill/>
            <a:miter lim="800000"/>
            <a:headEnd/>
            <a:tailEnd/>
          </a:ln>
        </p:spPr>
        <p:txBody>
          <a:bodyPr wrap="none">
            <a:spAutoFit/>
          </a:bodyPr>
          <a:lstStyle/>
          <a:p>
            <a:pPr algn="l"/>
            <a:r>
              <a:rPr lang="en-US" sz="2800" b="1">
                <a:solidFill>
                  <a:schemeClr val="tx1"/>
                </a:solidFill>
                <a:latin typeface="Symbol" pitchFamily="18" charset="2"/>
              </a:rPr>
              <a:t>q</a:t>
            </a:r>
            <a:r>
              <a:rPr lang="en-US" sz="2800">
                <a:solidFill>
                  <a:schemeClr val="tx1"/>
                </a:solidFill>
                <a:latin typeface="Symbol" pitchFamily="18" charset="2"/>
              </a:rPr>
              <a:t> </a:t>
            </a:r>
            <a:r>
              <a:rPr lang="en-US" sz="2800">
                <a:solidFill>
                  <a:schemeClr val="tx1"/>
                </a:solidFill>
              </a:rPr>
              <a:t>~ 1º</a:t>
            </a:r>
          </a:p>
        </p:txBody>
      </p:sp>
      <p:sp>
        <p:nvSpPr>
          <p:cNvPr id="45067" name="Text Box 2059"/>
          <p:cNvSpPr txBox="1">
            <a:spLocks noChangeArrowheads="1"/>
          </p:cNvSpPr>
          <p:nvPr/>
        </p:nvSpPr>
        <p:spPr bwMode="auto">
          <a:xfrm>
            <a:off x="6248400" y="1323975"/>
            <a:ext cx="2495550" cy="1311275"/>
          </a:xfrm>
          <a:prstGeom prst="rect">
            <a:avLst/>
          </a:prstGeom>
          <a:noFill/>
          <a:ln w="9525">
            <a:noFill/>
            <a:miter lim="800000"/>
            <a:headEnd/>
            <a:tailEnd/>
          </a:ln>
        </p:spPr>
        <p:txBody>
          <a:bodyPr>
            <a:spAutoFit/>
          </a:bodyPr>
          <a:lstStyle/>
          <a:p>
            <a:pPr algn="l"/>
            <a:r>
              <a:rPr lang="en-US" sz="2000">
                <a:solidFill>
                  <a:schemeClr val="tx1"/>
                </a:solidFill>
              </a:rPr>
              <a:t>large opening angle </a:t>
            </a:r>
            <a:r>
              <a:rPr lang="en-US" sz="2000">
                <a:solidFill>
                  <a:schemeClr val="tx1"/>
                </a:solidFill>
                <a:sym typeface="Wingdings" pitchFamily="2" charset="2"/>
              </a:rPr>
              <a:t>means</a:t>
            </a:r>
            <a:r>
              <a:rPr lang="en-US" sz="2000">
                <a:solidFill>
                  <a:schemeClr val="tx1"/>
                </a:solidFill>
              </a:rPr>
              <a:t> poor energy resolution at high recoil velocity.</a:t>
            </a:r>
          </a:p>
        </p:txBody>
      </p:sp>
      <p:sp>
        <p:nvSpPr>
          <p:cNvPr id="45068" name="Text Box 2060"/>
          <p:cNvSpPr txBox="1">
            <a:spLocks noChangeArrowheads="1"/>
          </p:cNvSpPr>
          <p:nvPr/>
        </p:nvSpPr>
        <p:spPr bwMode="auto">
          <a:xfrm>
            <a:off x="561975" y="4872038"/>
            <a:ext cx="1839913" cy="1200150"/>
          </a:xfrm>
          <a:prstGeom prst="rect">
            <a:avLst/>
          </a:prstGeom>
          <a:solidFill>
            <a:srgbClr val="EAEAEA"/>
          </a:solidFill>
          <a:ln w="9525">
            <a:noFill/>
            <a:miter lim="800000"/>
            <a:headEnd/>
            <a:tailEnd/>
          </a:ln>
        </p:spPr>
        <p:txBody>
          <a:bodyPr>
            <a:spAutoFit/>
          </a:bodyPr>
          <a:lstStyle/>
          <a:p>
            <a:pPr algn="l" eaLnBrk="0" hangingPunct="0"/>
            <a:r>
              <a:rPr lang="en-US" sz="2000" b="1">
                <a:solidFill>
                  <a:srgbClr val="FF0000"/>
                </a:solidFill>
                <a:latin typeface="Symbol" pitchFamily="18" charset="2"/>
              </a:rPr>
              <a:t>e</a:t>
            </a:r>
            <a:r>
              <a:rPr lang="en-US" sz="2000" b="1" baseline="-25000">
                <a:solidFill>
                  <a:srgbClr val="FF0000"/>
                </a:solidFill>
              </a:rPr>
              <a:t>ph</a:t>
            </a:r>
            <a:r>
              <a:rPr lang="en-US" sz="2000" b="1">
                <a:solidFill>
                  <a:srgbClr val="FF0000"/>
                </a:solidFill>
              </a:rPr>
              <a:t>	~ 50%</a:t>
            </a:r>
          </a:p>
          <a:p>
            <a:pPr algn="l" eaLnBrk="0" hangingPunct="0">
              <a:lnSpc>
                <a:spcPct val="120000"/>
              </a:lnSpc>
            </a:pPr>
            <a:r>
              <a:rPr lang="en-US" sz="2000" b="1">
                <a:solidFill>
                  <a:schemeClr val="tx1"/>
                </a:solidFill>
              </a:rPr>
              <a:t>N</a:t>
            </a:r>
            <a:r>
              <a:rPr lang="en-US" sz="2000" b="1" baseline="-25000">
                <a:solidFill>
                  <a:schemeClr val="tx1"/>
                </a:solidFill>
              </a:rPr>
              <a:t>det</a:t>
            </a:r>
            <a:r>
              <a:rPr lang="en-US" sz="2000" b="1">
                <a:solidFill>
                  <a:schemeClr val="tx1"/>
                </a:solidFill>
              </a:rPr>
              <a:t> 	~ 100</a:t>
            </a:r>
          </a:p>
          <a:p>
            <a:pPr algn="l" eaLnBrk="0" hangingPunct="0">
              <a:lnSpc>
                <a:spcPct val="120000"/>
              </a:lnSpc>
            </a:pPr>
            <a:r>
              <a:rPr lang="en-GB" sz="2400" b="1">
                <a:solidFill>
                  <a:srgbClr val="FF0000"/>
                </a:solidFill>
                <a:latin typeface="Times New Roman" pitchFamily="18" charset="0"/>
                <a:sym typeface="Symbol" pitchFamily="18" charset="2"/>
              </a:rPr>
              <a:t> ~80%</a:t>
            </a:r>
          </a:p>
        </p:txBody>
      </p:sp>
      <p:sp>
        <p:nvSpPr>
          <p:cNvPr id="45069" name="Rectangle 2061"/>
          <p:cNvSpPr>
            <a:spLocks noChangeArrowheads="1"/>
          </p:cNvSpPr>
          <p:nvPr/>
        </p:nvSpPr>
        <p:spPr bwMode="auto">
          <a:xfrm>
            <a:off x="450850" y="2590800"/>
            <a:ext cx="5645150" cy="1828800"/>
          </a:xfrm>
          <a:prstGeom prst="rect">
            <a:avLst/>
          </a:prstGeom>
          <a:solidFill>
            <a:schemeClr val="bg1"/>
          </a:solidFill>
          <a:ln w="9525">
            <a:noFill/>
            <a:miter lim="800000"/>
            <a:headEnd/>
            <a:tailEnd/>
          </a:ln>
        </p:spPr>
        <p:txBody>
          <a:bodyPr wrap="none" anchor="ctr"/>
          <a:lstStyle/>
          <a:p>
            <a:endParaRPr lang="de-DE"/>
          </a:p>
        </p:txBody>
      </p:sp>
      <p:sp>
        <p:nvSpPr>
          <p:cNvPr id="45070" name="Text Box 2062"/>
          <p:cNvSpPr txBox="1">
            <a:spLocks noChangeArrowheads="1"/>
          </p:cNvSpPr>
          <p:nvPr/>
        </p:nvSpPr>
        <p:spPr bwMode="auto">
          <a:xfrm>
            <a:off x="457200" y="2963863"/>
            <a:ext cx="6896100" cy="946150"/>
          </a:xfrm>
          <a:prstGeom prst="rect">
            <a:avLst/>
          </a:prstGeom>
          <a:noFill/>
          <a:ln w="9525">
            <a:noFill/>
            <a:miter lim="800000"/>
            <a:headEnd/>
            <a:tailEnd/>
          </a:ln>
        </p:spPr>
        <p:txBody>
          <a:bodyPr wrap="none">
            <a:spAutoFit/>
          </a:bodyPr>
          <a:lstStyle/>
          <a:p>
            <a:pPr algn="l"/>
            <a:r>
              <a:rPr lang="en-GB" sz="2800">
                <a:solidFill>
                  <a:srgbClr val="CC0099"/>
                </a:solidFill>
              </a:rPr>
              <a:t>Previously scattered gammas are wasted. </a:t>
            </a:r>
          </a:p>
          <a:p>
            <a:pPr algn="l"/>
            <a:r>
              <a:rPr lang="en-GB" sz="2800">
                <a:solidFill>
                  <a:srgbClr val="CC0099"/>
                </a:solidFill>
              </a:rPr>
              <a:t>Technology is available now to track them.</a:t>
            </a:r>
          </a:p>
        </p:txBody>
      </p:sp>
      <p:sp>
        <p:nvSpPr>
          <p:cNvPr id="45071" name="Text Box 2063"/>
          <p:cNvSpPr txBox="1">
            <a:spLocks noChangeArrowheads="1"/>
          </p:cNvSpPr>
          <p:nvPr/>
        </p:nvSpPr>
        <p:spPr bwMode="auto">
          <a:xfrm>
            <a:off x="561975" y="1376363"/>
            <a:ext cx="1876425" cy="1382712"/>
          </a:xfrm>
          <a:prstGeom prst="rect">
            <a:avLst/>
          </a:prstGeom>
          <a:solidFill>
            <a:srgbClr val="EAEAEA"/>
          </a:solidFill>
          <a:ln w="9525">
            <a:noFill/>
            <a:miter lim="800000"/>
            <a:headEnd/>
            <a:tailEnd/>
          </a:ln>
        </p:spPr>
        <p:txBody>
          <a:bodyPr>
            <a:spAutoFit/>
          </a:bodyPr>
          <a:lstStyle/>
          <a:p>
            <a:pPr algn="l" eaLnBrk="0" hangingPunct="0"/>
            <a:r>
              <a:rPr lang="en-US" b="1">
                <a:solidFill>
                  <a:srgbClr val="FF0000"/>
                </a:solidFill>
                <a:latin typeface="Symbol" pitchFamily="18" charset="2"/>
              </a:rPr>
              <a:t>e</a:t>
            </a:r>
            <a:r>
              <a:rPr lang="en-US" sz="2000" b="1" baseline="-25000">
                <a:solidFill>
                  <a:srgbClr val="FF0000"/>
                </a:solidFill>
              </a:rPr>
              <a:t>ph</a:t>
            </a:r>
            <a:r>
              <a:rPr lang="en-US" sz="2000" b="1">
                <a:solidFill>
                  <a:srgbClr val="FF0000"/>
                </a:solidFill>
              </a:rPr>
              <a:t>	~ 10%</a:t>
            </a:r>
          </a:p>
          <a:p>
            <a:pPr algn="l" eaLnBrk="0" hangingPunct="0">
              <a:lnSpc>
                <a:spcPct val="120000"/>
              </a:lnSpc>
            </a:pPr>
            <a:r>
              <a:rPr lang="en-US" sz="2000" b="1">
                <a:solidFill>
                  <a:schemeClr val="tx1"/>
                </a:solidFill>
              </a:rPr>
              <a:t>N</a:t>
            </a:r>
            <a:r>
              <a:rPr lang="en-US" sz="2000" b="1" baseline="-25000">
                <a:solidFill>
                  <a:schemeClr val="tx1"/>
                </a:solidFill>
              </a:rPr>
              <a:t>det</a:t>
            </a:r>
            <a:r>
              <a:rPr lang="en-US" sz="2000" b="1">
                <a:solidFill>
                  <a:schemeClr val="tx1"/>
                </a:solidFill>
              </a:rPr>
              <a:t>	~ 100</a:t>
            </a:r>
          </a:p>
          <a:p>
            <a:pPr algn="l" eaLnBrk="0" hangingPunct="0">
              <a:lnSpc>
                <a:spcPct val="120000"/>
              </a:lnSpc>
            </a:pPr>
            <a:r>
              <a:rPr lang="en-GB" sz="2400" b="1">
                <a:solidFill>
                  <a:srgbClr val="FF0000"/>
                </a:solidFill>
                <a:latin typeface="Times New Roman" pitchFamily="18" charset="0"/>
                <a:sym typeface="Symbol" pitchFamily="18" charset="2"/>
              </a:rPr>
              <a:t> ~40%</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p:cNvPicPr>
            <a:picLocks noGrp="1" noChangeAspect="1" noChangeArrowheads="1"/>
          </p:cNvPicPr>
          <p:nvPr>
            <p:ph sz="quarter" idx="4294967295"/>
          </p:nvPr>
        </p:nvPicPr>
        <p:blipFill>
          <a:blip r:embed="rId4"/>
          <a:srcRect/>
          <a:stretch>
            <a:fillRect/>
          </a:stretch>
        </p:blipFill>
        <p:spPr>
          <a:xfrm>
            <a:off x="4781550" y="2187575"/>
            <a:ext cx="4038600" cy="3411538"/>
          </a:xfrm>
          <a:noFill/>
        </p:spPr>
      </p:pic>
      <p:sp>
        <p:nvSpPr>
          <p:cNvPr id="4101" name="Rectangle 3"/>
          <p:cNvSpPr>
            <a:spLocks noGrp="1" noChangeArrowheads="1"/>
          </p:cNvSpPr>
          <p:nvPr>
            <p:ph type="title" idx="4294967295"/>
          </p:nvPr>
        </p:nvSpPr>
        <p:spPr>
          <a:xfrm>
            <a:off x="0" y="0"/>
            <a:ext cx="9144000" cy="785813"/>
          </a:xfrm>
          <a:solidFill>
            <a:schemeClr val="bg1"/>
          </a:solidFill>
        </p:spPr>
        <p:txBody>
          <a:bodyPr/>
          <a:lstStyle/>
          <a:p>
            <a:pPr eaLnBrk="1" hangingPunct="1">
              <a:defRPr/>
            </a:pPr>
            <a:r>
              <a:rPr lang="en-GB" sz="2800" dirty="0" smtClean="0">
                <a:solidFill>
                  <a:schemeClr val="accent6"/>
                </a:solidFill>
              </a:rPr>
              <a:t>Particle identification before/after secondary target</a:t>
            </a:r>
          </a:p>
        </p:txBody>
      </p:sp>
      <p:pic>
        <p:nvPicPr>
          <p:cNvPr id="2054" name="Picture 4"/>
          <p:cNvPicPr>
            <a:picLocks noGrp="1" noChangeAspect="1" noChangeArrowheads="1"/>
          </p:cNvPicPr>
          <p:nvPr>
            <p:ph sz="half" idx="4294967295"/>
          </p:nvPr>
        </p:nvPicPr>
        <p:blipFill>
          <a:blip r:embed="rId5"/>
          <a:srcRect/>
          <a:stretch>
            <a:fillRect/>
          </a:stretch>
        </p:blipFill>
        <p:spPr>
          <a:xfrm>
            <a:off x="160338" y="2374900"/>
            <a:ext cx="4267200" cy="3224213"/>
          </a:xfrm>
          <a:noFill/>
        </p:spPr>
      </p:pic>
      <p:sp>
        <p:nvSpPr>
          <p:cNvPr id="2055" name="Rectangle 5"/>
          <p:cNvSpPr>
            <a:spLocks noChangeArrowheads="1"/>
          </p:cNvSpPr>
          <p:nvPr/>
        </p:nvSpPr>
        <p:spPr bwMode="auto">
          <a:xfrm>
            <a:off x="406400" y="1071563"/>
            <a:ext cx="8229600" cy="762000"/>
          </a:xfrm>
          <a:prstGeom prst="rect">
            <a:avLst/>
          </a:prstGeom>
          <a:noFill/>
          <a:ln w="28575">
            <a:solidFill>
              <a:srgbClr val="0000FF"/>
            </a:solidFill>
            <a:miter lim="800000"/>
            <a:headEnd/>
            <a:tailEnd/>
          </a:ln>
        </p:spPr>
        <p:txBody>
          <a:bodyPr/>
          <a:lstStyle/>
          <a:p>
            <a:pPr marL="342900" indent="-342900">
              <a:lnSpc>
                <a:spcPct val="90000"/>
              </a:lnSpc>
              <a:spcBef>
                <a:spcPct val="20000"/>
              </a:spcBef>
            </a:pPr>
            <a:r>
              <a:rPr lang="en-US" sz="1800">
                <a:solidFill>
                  <a:schemeClr val="tx1"/>
                </a:solidFill>
                <a:cs typeface="Arial" pitchFamily="34" charset="0"/>
              </a:rPr>
              <a:t>Double  fragmentation reaction: </a:t>
            </a:r>
          </a:p>
          <a:p>
            <a:pPr marL="342900" indent="-342900" algn="l">
              <a:lnSpc>
                <a:spcPct val="90000"/>
              </a:lnSpc>
              <a:spcBef>
                <a:spcPct val="20000"/>
              </a:spcBef>
            </a:pPr>
            <a:r>
              <a:rPr lang="en-US" sz="1800" baseline="30000">
                <a:solidFill>
                  <a:schemeClr val="tx1"/>
                </a:solidFill>
                <a:cs typeface="Arial" pitchFamily="34" charset="0"/>
              </a:rPr>
              <a:t>40</a:t>
            </a:r>
            <a:r>
              <a:rPr lang="en-US" sz="1800">
                <a:solidFill>
                  <a:schemeClr val="tx1"/>
                </a:solidFill>
                <a:cs typeface="Arial" pitchFamily="34" charset="0"/>
              </a:rPr>
              <a:t>Ca (420 MeV/u) + </a:t>
            </a:r>
            <a:r>
              <a:rPr lang="en-US" sz="1800" baseline="30000">
                <a:solidFill>
                  <a:schemeClr val="tx1"/>
                </a:solidFill>
                <a:cs typeface="Arial" pitchFamily="34" charset="0"/>
              </a:rPr>
              <a:t>9</a:t>
            </a:r>
            <a:r>
              <a:rPr lang="en-US" sz="1800">
                <a:solidFill>
                  <a:schemeClr val="tx1"/>
                </a:solidFill>
                <a:cs typeface="Arial" pitchFamily="34" charset="0"/>
              </a:rPr>
              <a:t>Be (4.0 g/cm</a:t>
            </a:r>
            <a:r>
              <a:rPr lang="en-US" sz="1800" baseline="30000">
                <a:solidFill>
                  <a:schemeClr val="tx1"/>
                </a:solidFill>
                <a:cs typeface="Arial" pitchFamily="34" charset="0"/>
              </a:rPr>
              <a:t>2</a:t>
            </a:r>
            <a:r>
              <a:rPr lang="en-US" sz="1800">
                <a:solidFill>
                  <a:schemeClr val="tx1"/>
                </a:solidFill>
                <a:cs typeface="Arial" pitchFamily="34" charset="0"/>
              </a:rPr>
              <a:t>) →  </a:t>
            </a:r>
            <a:r>
              <a:rPr lang="en-US" sz="1800" baseline="30000">
                <a:solidFill>
                  <a:schemeClr val="tx1"/>
                </a:solidFill>
                <a:cs typeface="Arial" pitchFamily="34" charset="0"/>
              </a:rPr>
              <a:t>37</a:t>
            </a:r>
            <a:r>
              <a:rPr lang="en-US" sz="1800">
                <a:solidFill>
                  <a:schemeClr val="tx1"/>
                </a:solidFill>
                <a:cs typeface="Arial" pitchFamily="34" charset="0"/>
              </a:rPr>
              <a:t>Ca (196 MeV/u ) + </a:t>
            </a:r>
            <a:r>
              <a:rPr lang="en-US" sz="1800" baseline="30000">
                <a:solidFill>
                  <a:schemeClr val="tx1"/>
                </a:solidFill>
                <a:cs typeface="Arial" pitchFamily="34" charset="0"/>
              </a:rPr>
              <a:t>9</a:t>
            </a:r>
            <a:r>
              <a:rPr lang="en-US" sz="1800">
                <a:solidFill>
                  <a:schemeClr val="tx1"/>
                </a:solidFill>
                <a:cs typeface="Arial" pitchFamily="34" charset="0"/>
              </a:rPr>
              <a:t>Be (0.7 g/cm</a:t>
            </a:r>
            <a:r>
              <a:rPr lang="en-US" sz="1800" baseline="30000">
                <a:solidFill>
                  <a:schemeClr val="tx1"/>
                </a:solidFill>
                <a:cs typeface="Arial" pitchFamily="34" charset="0"/>
              </a:rPr>
              <a:t>2</a:t>
            </a:r>
            <a:r>
              <a:rPr lang="en-US" sz="1800">
                <a:solidFill>
                  <a:schemeClr val="tx1"/>
                </a:solidFill>
                <a:cs typeface="Arial" pitchFamily="34" charset="0"/>
              </a:rPr>
              <a:t>)</a:t>
            </a:r>
          </a:p>
        </p:txBody>
      </p:sp>
      <p:grpSp>
        <p:nvGrpSpPr>
          <p:cNvPr id="2056" name="Group 6"/>
          <p:cNvGrpSpPr>
            <a:grpSpLocks/>
          </p:cNvGrpSpPr>
          <p:nvPr/>
        </p:nvGrpSpPr>
        <p:grpSpPr bwMode="auto">
          <a:xfrm>
            <a:off x="684213" y="2911475"/>
            <a:ext cx="1943100" cy="960438"/>
            <a:chOff x="431" y="2009"/>
            <a:chExt cx="1224" cy="605"/>
          </a:xfrm>
        </p:grpSpPr>
        <p:sp>
          <p:nvSpPr>
            <p:cNvPr id="2061" name="Text Box 7"/>
            <p:cNvSpPr txBox="1">
              <a:spLocks noChangeArrowheads="1"/>
            </p:cNvSpPr>
            <p:nvPr/>
          </p:nvSpPr>
          <p:spPr bwMode="auto">
            <a:xfrm>
              <a:off x="431" y="2009"/>
              <a:ext cx="775" cy="365"/>
            </a:xfrm>
            <a:prstGeom prst="rect">
              <a:avLst/>
            </a:prstGeom>
            <a:noFill/>
            <a:ln w="9525">
              <a:noFill/>
              <a:miter lim="800000"/>
              <a:headEnd/>
              <a:tailEnd/>
            </a:ln>
          </p:spPr>
          <p:txBody>
            <a:bodyPr wrap="none">
              <a:spAutoFit/>
            </a:bodyPr>
            <a:lstStyle/>
            <a:p>
              <a:pPr algn="l"/>
              <a:r>
                <a:rPr lang="de-DE" sz="1800" baseline="30000">
                  <a:solidFill>
                    <a:schemeClr val="tx1"/>
                  </a:solidFill>
                  <a:cs typeface="Arial" pitchFamily="34" charset="0"/>
                </a:rPr>
                <a:t>37</a:t>
              </a:r>
              <a:r>
                <a:rPr lang="de-DE" sz="1800">
                  <a:solidFill>
                    <a:schemeClr val="tx1"/>
                  </a:solidFill>
                  <a:cs typeface="Arial" pitchFamily="34" charset="0"/>
                </a:rPr>
                <a:t>Ca </a:t>
              </a:r>
              <a:r>
                <a:rPr lang="de-DE" sz="1400">
                  <a:solidFill>
                    <a:schemeClr val="tx1"/>
                  </a:solidFill>
                  <a:cs typeface="Arial" pitchFamily="34" charset="0"/>
                </a:rPr>
                <a:t>(85 %)</a:t>
              </a:r>
            </a:p>
            <a:p>
              <a:pPr algn="l"/>
              <a:r>
                <a:rPr lang="de-DE" sz="1400">
                  <a:solidFill>
                    <a:schemeClr val="tx1"/>
                  </a:solidFill>
                  <a:cs typeface="Arial" pitchFamily="34" charset="0"/>
                </a:rPr>
                <a:t>2*10</a:t>
              </a:r>
              <a:r>
                <a:rPr lang="de-DE" sz="1400" baseline="30000">
                  <a:solidFill>
                    <a:schemeClr val="tx1"/>
                  </a:solidFill>
                  <a:cs typeface="Arial" pitchFamily="34" charset="0"/>
                </a:rPr>
                <a:t>3</a:t>
              </a:r>
              <a:r>
                <a:rPr lang="de-DE" sz="1400">
                  <a:solidFill>
                    <a:schemeClr val="tx1"/>
                  </a:solidFill>
                  <a:cs typeface="Arial" pitchFamily="34" charset="0"/>
                </a:rPr>
                <a:t> p/sec</a:t>
              </a:r>
            </a:p>
          </p:txBody>
        </p:sp>
        <p:sp>
          <p:nvSpPr>
            <p:cNvPr id="2062" name="Text Box 8"/>
            <p:cNvSpPr txBox="1">
              <a:spLocks noChangeArrowheads="1"/>
            </p:cNvSpPr>
            <p:nvPr/>
          </p:nvSpPr>
          <p:spPr bwMode="auto">
            <a:xfrm>
              <a:off x="458" y="2374"/>
              <a:ext cx="698" cy="231"/>
            </a:xfrm>
            <a:prstGeom prst="rect">
              <a:avLst/>
            </a:prstGeom>
            <a:noFill/>
            <a:ln w="9525">
              <a:noFill/>
              <a:miter lim="800000"/>
              <a:headEnd/>
              <a:tailEnd/>
            </a:ln>
          </p:spPr>
          <p:txBody>
            <a:bodyPr wrap="none">
              <a:spAutoFit/>
            </a:bodyPr>
            <a:lstStyle/>
            <a:p>
              <a:pPr algn="l"/>
              <a:r>
                <a:rPr lang="de-DE" sz="1800" baseline="30000">
                  <a:solidFill>
                    <a:schemeClr val="tx1"/>
                  </a:solidFill>
                  <a:cs typeface="Arial" pitchFamily="34" charset="0"/>
                </a:rPr>
                <a:t>36</a:t>
              </a:r>
              <a:r>
                <a:rPr lang="de-DE" sz="1800">
                  <a:solidFill>
                    <a:schemeClr val="tx1"/>
                  </a:solidFill>
                  <a:cs typeface="Arial" pitchFamily="34" charset="0"/>
                </a:rPr>
                <a:t>K (</a:t>
              </a:r>
              <a:r>
                <a:rPr lang="de-DE" sz="1400">
                  <a:solidFill>
                    <a:schemeClr val="tx1"/>
                  </a:solidFill>
                  <a:cs typeface="Arial" pitchFamily="34" charset="0"/>
                </a:rPr>
                <a:t>10 %)</a:t>
              </a:r>
            </a:p>
          </p:txBody>
        </p:sp>
        <p:sp>
          <p:nvSpPr>
            <p:cNvPr id="2063" name="Oval 9"/>
            <p:cNvSpPr>
              <a:spLocks noChangeArrowheads="1"/>
            </p:cNvSpPr>
            <p:nvPr/>
          </p:nvSpPr>
          <p:spPr bwMode="auto">
            <a:xfrm>
              <a:off x="1181" y="2038"/>
              <a:ext cx="384" cy="288"/>
            </a:xfrm>
            <a:prstGeom prst="ellipse">
              <a:avLst/>
            </a:prstGeom>
            <a:noFill/>
            <a:ln w="25400" algn="ctr">
              <a:solidFill>
                <a:srgbClr val="FF0000"/>
              </a:solidFill>
              <a:round/>
              <a:headEnd/>
              <a:tailEnd/>
            </a:ln>
          </p:spPr>
          <p:txBody>
            <a:bodyPr wrap="none" anchor="ctr"/>
            <a:lstStyle/>
            <a:p>
              <a:endParaRPr lang="de-DE"/>
            </a:p>
          </p:txBody>
        </p:sp>
        <p:sp>
          <p:nvSpPr>
            <p:cNvPr id="2064" name="Oval 10"/>
            <p:cNvSpPr>
              <a:spLocks noChangeArrowheads="1"/>
            </p:cNvSpPr>
            <p:nvPr/>
          </p:nvSpPr>
          <p:spPr bwMode="auto">
            <a:xfrm>
              <a:off x="1223" y="2326"/>
              <a:ext cx="432" cy="288"/>
            </a:xfrm>
            <a:prstGeom prst="ellipse">
              <a:avLst/>
            </a:prstGeom>
            <a:noFill/>
            <a:ln w="25400" algn="ctr">
              <a:solidFill>
                <a:srgbClr val="00FF00"/>
              </a:solidFill>
              <a:round/>
              <a:headEnd/>
              <a:tailEnd/>
            </a:ln>
          </p:spPr>
          <p:txBody>
            <a:bodyPr wrap="none" anchor="ctr"/>
            <a:lstStyle/>
            <a:p>
              <a:endParaRPr lang="de-DE"/>
            </a:p>
          </p:txBody>
        </p:sp>
      </p:grpSp>
      <p:sp>
        <p:nvSpPr>
          <p:cNvPr id="2057" name="Text Box 11"/>
          <p:cNvSpPr txBox="1">
            <a:spLocks noChangeArrowheads="1"/>
          </p:cNvSpPr>
          <p:nvPr/>
        </p:nvSpPr>
        <p:spPr bwMode="auto">
          <a:xfrm>
            <a:off x="1328738" y="1992313"/>
            <a:ext cx="1949450" cy="366712"/>
          </a:xfrm>
          <a:prstGeom prst="rect">
            <a:avLst/>
          </a:prstGeom>
          <a:noFill/>
          <a:ln w="9525" algn="ctr">
            <a:noFill/>
            <a:miter lim="800000"/>
            <a:headEnd/>
            <a:tailEnd/>
          </a:ln>
        </p:spPr>
        <p:txBody>
          <a:bodyPr wrap="none">
            <a:spAutoFit/>
          </a:bodyPr>
          <a:lstStyle/>
          <a:p>
            <a:r>
              <a:rPr lang="de-DE" sz="1800">
                <a:solidFill>
                  <a:srgbClr val="FF3300"/>
                </a:solidFill>
                <a:cs typeface="Arial" pitchFamily="34" charset="0"/>
              </a:rPr>
              <a:t>Selection by FRS</a:t>
            </a:r>
          </a:p>
        </p:txBody>
      </p:sp>
      <p:sp>
        <p:nvSpPr>
          <p:cNvPr id="2058" name="Text Box 12"/>
          <p:cNvSpPr txBox="1">
            <a:spLocks noChangeArrowheads="1"/>
          </p:cNvSpPr>
          <p:nvPr/>
        </p:nvSpPr>
        <p:spPr bwMode="auto">
          <a:xfrm>
            <a:off x="5789613" y="1927225"/>
            <a:ext cx="2101850" cy="366713"/>
          </a:xfrm>
          <a:prstGeom prst="rect">
            <a:avLst/>
          </a:prstGeom>
          <a:noFill/>
          <a:ln w="9525" algn="ctr">
            <a:noFill/>
            <a:miter lim="800000"/>
            <a:headEnd/>
            <a:tailEnd/>
          </a:ln>
        </p:spPr>
        <p:txBody>
          <a:bodyPr wrap="none">
            <a:spAutoFit/>
          </a:bodyPr>
          <a:lstStyle/>
          <a:p>
            <a:r>
              <a:rPr lang="de-DE" sz="1800">
                <a:solidFill>
                  <a:srgbClr val="3333CC"/>
                </a:solidFill>
                <a:cs typeface="Arial" pitchFamily="34" charset="0"/>
              </a:rPr>
              <a:t>Selection by CATE</a:t>
            </a:r>
          </a:p>
        </p:txBody>
      </p:sp>
      <p:graphicFrame>
        <p:nvGraphicFramePr>
          <p:cNvPr id="2050" name="Object 13"/>
          <p:cNvGraphicFramePr>
            <a:graphicFrameLocks noChangeAspect="1"/>
          </p:cNvGraphicFramePr>
          <p:nvPr/>
        </p:nvGraphicFramePr>
        <p:xfrm>
          <a:off x="539750" y="5527675"/>
          <a:ext cx="3038475" cy="965200"/>
        </p:xfrm>
        <a:graphic>
          <a:graphicData uri="http://schemas.openxmlformats.org/presentationml/2006/ole">
            <p:oleObj spid="_x0000_s2050" name="Formel" r:id="rId6" imgW="1320480" imgH="419040" progId="Equation.3">
              <p:embed/>
            </p:oleObj>
          </a:graphicData>
        </a:graphic>
      </p:graphicFrame>
      <p:graphicFrame>
        <p:nvGraphicFramePr>
          <p:cNvPr id="2051" name="Object 14"/>
          <p:cNvGraphicFramePr>
            <a:graphicFrameLocks noChangeAspect="1"/>
          </p:cNvGraphicFramePr>
          <p:nvPr/>
        </p:nvGraphicFramePr>
        <p:xfrm>
          <a:off x="5716588" y="5764213"/>
          <a:ext cx="2511425" cy="555625"/>
        </p:xfrm>
        <a:graphic>
          <a:graphicData uri="http://schemas.openxmlformats.org/presentationml/2006/ole">
            <p:oleObj spid="_x0000_s2051" name="Formel" r:id="rId7" imgW="1091880" imgH="241200" progId="Equation.3">
              <p:embed/>
            </p:oleObj>
          </a:graphicData>
        </a:graphic>
      </p:graphicFrame>
      <p:sp>
        <p:nvSpPr>
          <p:cNvPr id="2059" name="Oval 15"/>
          <p:cNvSpPr>
            <a:spLocks noChangeArrowheads="1"/>
          </p:cNvSpPr>
          <p:nvPr/>
        </p:nvSpPr>
        <p:spPr bwMode="auto">
          <a:xfrm>
            <a:off x="1874838" y="2957513"/>
            <a:ext cx="609600" cy="457200"/>
          </a:xfrm>
          <a:prstGeom prst="ellipse">
            <a:avLst/>
          </a:prstGeom>
          <a:noFill/>
          <a:ln w="25400" algn="ctr">
            <a:solidFill>
              <a:srgbClr val="FF0000"/>
            </a:solidFill>
            <a:round/>
            <a:headEnd/>
            <a:tailEnd/>
          </a:ln>
        </p:spPr>
        <p:txBody>
          <a:bodyPr wrap="none" anchor="ctr"/>
          <a:lstStyle/>
          <a:p>
            <a:endParaRPr lang="de-DE"/>
          </a:p>
        </p:txBody>
      </p:sp>
      <p:sp>
        <p:nvSpPr>
          <p:cNvPr id="2060" name="Text Box 12"/>
          <p:cNvSpPr txBox="1">
            <a:spLocks noChangeArrowheads="1"/>
          </p:cNvSpPr>
          <p:nvPr/>
        </p:nvSpPr>
        <p:spPr bwMode="auto">
          <a:xfrm>
            <a:off x="4572000" y="6419850"/>
            <a:ext cx="4040188" cy="369888"/>
          </a:xfrm>
          <a:prstGeom prst="rect">
            <a:avLst/>
          </a:prstGeom>
          <a:noFill/>
          <a:ln w="9525" algn="ctr">
            <a:noFill/>
            <a:miter lim="800000"/>
            <a:headEnd/>
            <a:tailEnd/>
          </a:ln>
        </p:spPr>
        <p:txBody>
          <a:bodyPr wrap="none">
            <a:spAutoFit/>
          </a:bodyPr>
          <a:lstStyle/>
          <a:p>
            <a:r>
              <a:rPr lang="de-DE" sz="1800">
                <a:solidFill>
                  <a:srgbClr val="3333CC"/>
                </a:solidFill>
                <a:cs typeface="Arial" pitchFamily="34" charset="0"/>
              </a:rPr>
              <a:t>Future: improved selection by LYCCA</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a:srcRect/>
          <a:stretch>
            <a:fillRect/>
          </a:stretch>
        </p:blipFill>
        <p:spPr bwMode="auto">
          <a:xfrm>
            <a:off x="5076825" y="2243138"/>
            <a:ext cx="3767138" cy="2562225"/>
          </a:xfrm>
          <a:prstGeom prst="rect">
            <a:avLst/>
          </a:prstGeom>
          <a:noFill/>
          <a:ln w="9525">
            <a:noFill/>
            <a:miter lim="800000"/>
            <a:headEnd/>
            <a:tailEnd/>
          </a:ln>
        </p:spPr>
      </p:pic>
      <p:pic>
        <p:nvPicPr>
          <p:cNvPr id="87043" name="Picture 3"/>
          <p:cNvPicPr>
            <a:picLocks noGrp="1" noChangeAspect="1" noChangeArrowheads="1"/>
          </p:cNvPicPr>
          <p:nvPr>
            <p:ph idx="1"/>
          </p:nvPr>
        </p:nvPicPr>
        <p:blipFill>
          <a:blip r:embed="rId4"/>
          <a:srcRect/>
          <a:stretch>
            <a:fillRect/>
          </a:stretch>
        </p:blipFill>
        <p:spPr>
          <a:xfrm>
            <a:off x="228600" y="1143000"/>
            <a:ext cx="3963988" cy="5364163"/>
          </a:xfrm>
          <a:noFill/>
        </p:spPr>
      </p:pic>
      <p:sp>
        <p:nvSpPr>
          <p:cNvPr id="29700" name="Rectangle 4"/>
          <p:cNvSpPr>
            <a:spLocks noGrp="1" noChangeArrowheads="1"/>
          </p:cNvSpPr>
          <p:nvPr>
            <p:ph type="title"/>
          </p:nvPr>
        </p:nvSpPr>
        <p:spPr>
          <a:xfrm>
            <a:off x="0" y="0"/>
            <a:ext cx="9144000" cy="779463"/>
          </a:xfrm>
          <a:solidFill>
            <a:schemeClr val="bg1"/>
          </a:solidFill>
        </p:spPr>
        <p:txBody>
          <a:bodyPr/>
          <a:lstStyle/>
          <a:p>
            <a:pPr eaLnBrk="1" hangingPunct="1">
              <a:defRPr/>
            </a:pPr>
            <a:r>
              <a:rPr lang="en-US" sz="2800" smtClean="0">
                <a:solidFill>
                  <a:schemeClr val="accent6"/>
                </a:solidFill>
              </a:rPr>
              <a:t> E(2</a:t>
            </a:r>
            <a:r>
              <a:rPr lang="en-US" sz="2800" baseline="30000" smtClean="0">
                <a:solidFill>
                  <a:schemeClr val="accent6"/>
                </a:solidFill>
              </a:rPr>
              <a:t>+</a:t>
            </a:r>
            <a:r>
              <a:rPr lang="en-US" sz="2800" smtClean="0">
                <a:solidFill>
                  <a:schemeClr val="accent6"/>
                </a:solidFill>
              </a:rPr>
              <a:t>)-transition in </a:t>
            </a:r>
            <a:r>
              <a:rPr lang="en-US" sz="2800" baseline="30000" smtClean="0">
                <a:solidFill>
                  <a:schemeClr val="accent6"/>
                </a:solidFill>
              </a:rPr>
              <a:t>36</a:t>
            </a:r>
            <a:r>
              <a:rPr lang="en-US" sz="2800" smtClean="0">
                <a:solidFill>
                  <a:schemeClr val="accent6"/>
                </a:solidFill>
              </a:rPr>
              <a:t>Ca</a:t>
            </a:r>
            <a:endParaRPr lang="el-GR" sz="2800" smtClean="0">
              <a:solidFill>
                <a:schemeClr val="accent6"/>
              </a:solidFill>
            </a:endParaRPr>
          </a:p>
        </p:txBody>
      </p:sp>
      <p:sp>
        <p:nvSpPr>
          <p:cNvPr id="214021" name="Text Box 5"/>
          <p:cNvSpPr txBox="1">
            <a:spLocks noChangeArrowheads="1"/>
          </p:cNvSpPr>
          <p:nvPr/>
        </p:nvSpPr>
        <p:spPr bwMode="auto">
          <a:xfrm>
            <a:off x="4857750" y="5715000"/>
            <a:ext cx="4016375" cy="906463"/>
          </a:xfrm>
          <a:prstGeom prst="rect">
            <a:avLst/>
          </a:prstGeom>
          <a:noFill/>
          <a:ln w="25400" algn="ctr">
            <a:noFill/>
            <a:miter lim="800000"/>
            <a:headEnd/>
            <a:tailEnd/>
          </a:ln>
        </p:spPr>
        <p:txBody>
          <a:bodyPr lIns="90000" tIns="46800" rIns="90000" bIns="46800">
            <a:spAutoFit/>
          </a:bodyPr>
          <a:lstStyle/>
          <a:p>
            <a:pPr marL="342900" indent="-342900" algn="l">
              <a:spcBef>
                <a:spcPct val="20000"/>
              </a:spcBef>
            </a:pPr>
            <a:endParaRPr lang="en-US" sz="1800" b="1" baseline="30000">
              <a:solidFill>
                <a:schemeClr val="tx1"/>
              </a:solidFill>
              <a:cs typeface="Arial" pitchFamily="34" charset="0"/>
            </a:endParaRPr>
          </a:p>
          <a:p>
            <a:pPr marL="342900" indent="-342900" algn="l">
              <a:spcBef>
                <a:spcPct val="20000"/>
              </a:spcBef>
            </a:pPr>
            <a:r>
              <a:rPr lang="en-US" sz="1800" b="1" baseline="30000">
                <a:solidFill>
                  <a:schemeClr val="tx1"/>
                </a:solidFill>
                <a:cs typeface="Arial" pitchFamily="34" charset="0"/>
              </a:rPr>
              <a:t>36</a:t>
            </a:r>
            <a:r>
              <a:rPr lang="en-US" sz="1800" b="1">
                <a:solidFill>
                  <a:schemeClr val="tx1"/>
                </a:solidFill>
                <a:cs typeface="Arial" pitchFamily="34" charset="0"/>
              </a:rPr>
              <a:t>Ca E(2</a:t>
            </a:r>
            <a:r>
              <a:rPr lang="en-US" sz="1800" b="1" baseline="30000">
                <a:solidFill>
                  <a:schemeClr val="tx1"/>
                </a:solidFill>
                <a:cs typeface="Arial" pitchFamily="34" charset="0"/>
              </a:rPr>
              <a:t>+</a:t>
            </a:r>
            <a:r>
              <a:rPr lang="en-US" sz="1800" b="1">
                <a:solidFill>
                  <a:schemeClr val="tx1"/>
                </a:solidFill>
                <a:cs typeface="Arial" pitchFamily="34" charset="0"/>
              </a:rPr>
              <a:t>) - </a:t>
            </a:r>
            <a:r>
              <a:rPr lang="en-US" sz="1800" b="1" baseline="30000">
                <a:solidFill>
                  <a:schemeClr val="tx1"/>
                </a:solidFill>
                <a:cs typeface="Arial" pitchFamily="34" charset="0"/>
              </a:rPr>
              <a:t>36</a:t>
            </a:r>
            <a:r>
              <a:rPr lang="en-US" sz="1800" b="1">
                <a:solidFill>
                  <a:schemeClr val="tx1"/>
                </a:solidFill>
                <a:cs typeface="Arial" pitchFamily="34" charset="0"/>
              </a:rPr>
              <a:t>S E(2</a:t>
            </a:r>
            <a:r>
              <a:rPr lang="en-US" sz="1800" b="1" baseline="30000">
                <a:solidFill>
                  <a:schemeClr val="tx1"/>
                </a:solidFill>
                <a:cs typeface="Arial" pitchFamily="34" charset="0"/>
              </a:rPr>
              <a:t>+</a:t>
            </a:r>
            <a:r>
              <a:rPr lang="en-US" sz="1800" b="1">
                <a:solidFill>
                  <a:schemeClr val="tx1"/>
                </a:solidFill>
                <a:cs typeface="Arial" pitchFamily="34" charset="0"/>
              </a:rPr>
              <a:t>)  = -276(16) keV</a:t>
            </a:r>
          </a:p>
          <a:p>
            <a:pPr marL="342900" indent="-342900" algn="l">
              <a:spcBef>
                <a:spcPct val="20000"/>
              </a:spcBef>
            </a:pPr>
            <a:r>
              <a:rPr lang="en-US" sz="1600" b="1">
                <a:solidFill>
                  <a:schemeClr val="tx1"/>
                </a:solidFill>
                <a:cs typeface="Arial" pitchFamily="34" charset="0"/>
              </a:rPr>
              <a:t> </a:t>
            </a:r>
          </a:p>
        </p:txBody>
      </p:sp>
      <p:sp>
        <p:nvSpPr>
          <p:cNvPr id="214022" name="Text Box 6"/>
          <p:cNvSpPr txBox="1">
            <a:spLocks noChangeArrowheads="1"/>
          </p:cNvSpPr>
          <p:nvPr/>
        </p:nvSpPr>
        <p:spPr bwMode="auto">
          <a:xfrm>
            <a:off x="2987675" y="1371600"/>
            <a:ext cx="968375" cy="371475"/>
          </a:xfrm>
          <a:prstGeom prst="rect">
            <a:avLst/>
          </a:prstGeom>
          <a:noFill/>
          <a:ln w="6350" algn="ctr">
            <a:noFill/>
            <a:miter lim="800000"/>
            <a:headEnd/>
            <a:tailEnd/>
          </a:ln>
          <a:effectLst/>
        </p:spPr>
        <p:txBody>
          <a:bodyPr wrap="none" lIns="90000" tIns="46800" rIns="90000" bIns="46800">
            <a:spAutoFit/>
          </a:bodyPr>
          <a:lstStyle/>
          <a:p>
            <a:pPr marL="342900" indent="-342900" algn="l">
              <a:spcBef>
                <a:spcPct val="20000"/>
              </a:spcBef>
              <a:defRPr/>
            </a:pPr>
            <a:r>
              <a:rPr lang="en-US" sz="1800" b="1" dirty="0">
                <a:solidFill>
                  <a:schemeClr val="tx1"/>
                </a:solidFill>
                <a:effectLst>
                  <a:outerShdw blurRad="38100" dist="38100" dir="2700000" algn="tl">
                    <a:srgbClr val="C0C0C0"/>
                  </a:outerShdw>
                </a:effectLst>
                <a:latin typeface="Comic Sans MS" pitchFamily="66" charset="0"/>
                <a:cs typeface="Arial" pitchFamily="34" charset="0"/>
              </a:rPr>
              <a:t>Cluster</a:t>
            </a:r>
            <a:endParaRPr lang="de-DE" sz="1800" b="1" dirty="0">
              <a:solidFill>
                <a:schemeClr val="tx1"/>
              </a:solidFill>
              <a:effectLst>
                <a:outerShdw blurRad="38100" dist="38100" dir="2700000" algn="tl">
                  <a:srgbClr val="C0C0C0"/>
                </a:outerShdw>
              </a:effectLst>
              <a:latin typeface="Comic Sans MS" pitchFamily="66" charset="0"/>
              <a:cs typeface="Arial" pitchFamily="34" charset="0"/>
            </a:endParaRPr>
          </a:p>
        </p:txBody>
      </p:sp>
      <p:sp>
        <p:nvSpPr>
          <p:cNvPr id="214023" name="Text Box 7"/>
          <p:cNvSpPr txBox="1">
            <a:spLocks noChangeArrowheads="1"/>
          </p:cNvSpPr>
          <p:nvPr/>
        </p:nvSpPr>
        <p:spPr bwMode="auto">
          <a:xfrm>
            <a:off x="2627313" y="3021013"/>
            <a:ext cx="1250950" cy="336550"/>
          </a:xfrm>
          <a:prstGeom prst="rect">
            <a:avLst/>
          </a:prstGeom>
          <a:noFill/>
          <a:ln w="6350" algn="ctr">
            <a:noFill/>
            <a:miter lim="800000"/>
            <a:headEnd/>
            <a:tailEnd/>
          </a:ln>
          <a:effectLst/>
        </p:spPr>
        <p:txBody>
          <a:bodyPr wrap="none" lIns="90000" tIns="46800" rIns="90000" bIns="46800">
            <a:spAutoFit/>
          </a:bodyPr>
          <a:lstStyle/>
          <a:p>
            <a:pPr marL="342900" indent="-342900" algn="l">
              <a:spcBef>
                <a:spcPct val="20000"/>
              </a:spcBef>
              <a:defRPr/>
            </a:pPr>
            <a:r>
              <a:rPr lang="en-US" sz="1600" b="1" dirty="0">
                <a:solidFill>
                  <a:schemeClr val="tx1"/>
                </a:solidFill>
                <a:effectLst>
                  <a:outerShdw blurRad="38100" dist="38100" dir="2700000" algn="tl">
                    <a:srgbClr val="C0C0C0"/>
                  </a:outerShdw>
                </a:effectLst>
                <a:latin typeface="Comic Sans MS" pitchFamily="66" charset="0"/>
                <a:cs typeface="Arial" pitchFamily="34" charset="0"/>
              </a:rPr>
              <a:t>MINIBALL</a:t>
            </a:r>
            <a:endParaRPr lang="de-DE" sz="1600" b="1" dirty="0">
              <a:solidFill>
                <a:schemeClr val="tx1"/>
              </a:solidFill>
              <a:effectLst>
                <a:outerShdw blurRad="38100" dist="38100" dir="2700000" algn="tl">
                  <a:srgbClr val="C0C0C0"/>
                </a:outerShdw>
              </a:effectLst>
              <a:latin typeface="Comic Sans MS" pitchFamily="66" charset="0"/>
              <a:cs typeface="Arial" pitchFamily="34" charset="0"/>
            </a:endParaRPr>
          </a:p>
        </p:txBody>
      </p:sp>
      <p:sp>
        <p:nvSpPr>
          <p:cNvPr id="214024" name="Text Box 8"/>
          <p:cNvSpPr txBox="1">
            <a:spLocks noChangeArrowheads="1"/>
          </p:cNvSpPr>
          <p:nvPr/>
        </p:nvSpPr>
        <p:spPr bwMode="auto">
          <a:xfrm>
            <a:off x="2771775" y="4652963"/>
            <a:ext cx="1127125" cy="336550"/>
          </a:xfrm>
          <a:prstGeom prst="rect">
            <a:avLst/>
          </a:prstGeom>
          <a:noFill/>
          <a:ln w="6350" algn="ctr">
            <a:noFill/>
            <a:miter lim="800000"/>
            <a:headEnd/>
            <a:tailEnd/>
          </a:ln>
          <a:effectLst/>
        </p:spPr>
        <p:txBody>
          <a:bodyPr lIns="90000" tIns="46800" rIns="90000" bIns="46800">
            <a:spAutoFit/>
          </a:bodyPr>
          <a:lstStyle/>
          <a:p>
            <a:pPr marL="342900" indent="-342900" algn="l">
              <a:spcBef>
                <a:spcPct val="20000"/>
              </a:spcBef>
              <a:defRPr/>
            </a:pPr>
            <a:r>
              <a:rPr lang="en-US" sz="1600" b="1" dirty="0">
                <a:solidFill>
                  <a:schemeClr val="tx1"/>
                </a:solidFill>
                <a:effectLst>
                  <a:outerShdw blurRad="38100" dist="38100" dir="2700000" algn="tl">
                    <a:srgbClr val="C0C0C0"/>
                  </a:outerShdw>
                </a:effectLst>
                <a:latin typeface="Comic Sans MS" pitchFamily="66" charset="0"/>
                <a:cs typeface="Arial" pitchFamily="34" charset="0"/>
              </a:rPr>
              <a:t>HECTOR</a:t>
            </a:r>
            <a:endParaRPr lang="de-DE" sz="1600" b="1" baseline="-25000" dirty="0">
              <a:solidFill>
                <a:schemeClr val="tx1"/>
              </a:solidFill>
              <a:effectLst>
                <a:outerShdw blurRad="38100" dist="38100" dir="2700000" algn="tl">
                  <a:srgbClr val="C0C0C0"/>
                </a:outerShdw>
              </a:effectLst>
              <a:latin typeface="Comic Sans MS" pitchFamily="66" charset="0"/>
              <a:cs typeface="Arial" pitchFamily="34" charset="0"/>
            </a:endParaRPr>
          </a:p>
        </p:txBody>
      </p:sp>
      <p:sp>
        <p:nvSpPr>
          <p:cNvPr id="214025" name="Text Box 9"/>
          <p:cNvSpPr txBox="1">
            <a:spLocks noChangeArrowheads="1"/>
          </p:cNvSpPr>
          <p:nvPr/>
        </p:nvSpPr>
        <p:spPr bwMode="auto">
          <a:xfrm>
            <a:off x="5003800" y="1412875"/>
            <a:ext cx="3327400" cy="422275"/>
          </a:xfrm>
          <a:prstGeom prst="rect">
            <a:avLst/>
          </a:prstGeom>
          <a:noFill/>
          <a:ln w="25400" algn="ctr">
            <a:solidFill>
              <a:srgbClr val="0000FF"/>
            </a:solidFill>
            <a:miter lim="800000"/>
            <a:headEnd/>
            <a:tailEnd/>
          </a:ln>
        </p:spPr>
        <p:txBody>
          <a:bodyPr>
            <a:spAutoFit/>
          </a:bodyPr>
          <a:lstStyle/>
          <a:p>
            <a:pPr>
              <a:spcBef>
                <a:spcPct val="20000"/>
              </a:spcBef>
            </a:pPr>
            <a:r>
              <a:rPr lang="en-US" sz="2000" b="1" baseline="30000">
                <a:solidFill>
                  <a:schemeClr val="tx1"/>
                </a:solidFill>
                <a:cs typeface="Arial" pitchFamily="34" charset="0"/>
              </a:rPr>
              <a:t>36</a:t>
            </a:r>
            <a:r>
              <a:rPr lang="en-US" sz="2000" b="1">
                <a:solidFill>
                  <a:schemeClr val="tx1"/>
                </a:solidFill>
                <a:cs typeface="Arial" pitchFamily="34" charset="0"/>
              </a:rPr>
              <a:t>Ca E(2</a:t>
            </a:r>
            <a:r>
              <a:rPr lang="en-US" sz="2000" b="1" baseline="30000">
                <a:solidFill>
                  <a:schemeClr val="tx1"/>
                </a:solidFill>
                <a:cs typeface="Arial" pitchFamily="34" charset="0"/>
              </a:rPr>
              <a:t>+</a:t>
            </a:r>
            <a:r>
              <a:rPr lang="en-US" sz="2000" b="1">
                <a:solidFill>
                  <a:schemeClr val="tx1"/>
                </a:solidFill>
                <a:cs typeface="Arial" pitchFamily="34" charset="0"/>
              </a:rPr>
              <a:t>) = 3015(16) keV</a:t>
            </a:r>
            <a:endParaRPr lang="de-DE" sz="1800">
              <a:solidFill>
                <a:schemeClr val="tx1"/>
              </a:solidFill>
              <a:cs typeface="Arial" pitchFamily="34" charset="0"/>
            </a:endParaRPr>
          </a:p>
        </p:txBody>
      </p:sp>
      <p:sp>
        <p:nvSpPr>
          <p:cNvPr id="214026" name="Line 10"/>
          <p:cNvSpPr>
            <a:spLocks noChangeShapeType="1"/>
          </p:cNvSpPr>
          <p:nvPr/>
        </p:nvSpPr>
        <p:spPr bwMode="auto">
          <a:xfrm flipH="1">
            <a:off x="6718300" y="2122488"/>
            <a:ext cx="0" cy="533400"/>
          </a:xfrm>
          <a:prstGeom prst="line">
            <a:avLst/>
          </a:prstGeom>
          <a:noFill/>
          <a:ln w="50800">
            <a:solidFill>
              <a:srgbClr val="FF0000"/>
            </a:solidFill>
            <a:round/>
            <a:headEnd/>
            <a:tailEnd type="triangle" w="med" len="med"/>
          </a:ln>
        </p:spPr>
        <p:txBody>
          <a:bodyPr wrap="none" anchor="ctr"/>
          <a:lstStyle/>
          <a:p>
            <a:endParaRPr lang="de-DE"/>
          </a:p>
        </p:txBody>
      </p:sp>
      <p:sp>
        <p:nvSpPr>
          <p:cNvPr id="87051" name="Text Box 11"/>
          <p:cNvSpPr txBox="1">
            <a:spLocks noChangeArrowheads="1"/>
          </p:cNvSpPr>
          <p:nvPr/>
        </p:nvSpPr>
        <p:spPr bwMode="auto">
          <a:xfrm>
            <a:off x="812800" y="1389063"/>
            <a:ext cx="1146175" cy="392112"/>
          </a:xfrm>
          <a:prstGeom prst="rect">
            <a:avLst/>
          </a:prstGeom>
          <a:solidFill>
            <a:schemeClr val="bg1"/>
          </a:solidFill>
          <a:ln w="25400" algn="ctr">
            <a:solidFill>
              <a:srgbClr val="0000FF"/>
            </a:solidFill>
            <a:miter lim="800000"/>
            <a:headEnd/>
            <a:tailEnd/>
          </a:ln>
        </p:spPr>
        <p:txBody>
          <a:bodyPr wrap="none">
            <a:spAutoFit/>
          </a:bodyPr>
          <a:lstStyle/>
          <a:p>
            <a:r>
              <a:rPr lang="de-DE" sz="1800">
                <a:solidFill>
                  <a:schemeClr val="tx1"/>
                </a:solidFill>
                <a:cs typeface="Arial" pitchFamily="34" charset="0"/>
              </a:rPr>
              <a:t> </a:t>
            </a:r>
            <a:r>
              <a:rPr lang="el-GR" sz="1800">
                <a:solidFill>
                  <a:schemeClr val="tx1"/>
                </a:solidFill>
                <a:latin typeface="Times New Roman" pitchFamily="18" charset="0"/>
                <a:cs typeface="Times New Roman" pitchFamily="18" charset="0"/>
              </a:rPr>
              <a:t>β</a:t>
            </a:r>
            <a:r>
              <a:rPr lang="de-DE" sz="1800">
                <a:solidFill>
                  <a:schemeClr val="tx1"/>
                </a:solidFill>
                <a:latin typeface="Times New Roman" pitchFamily="18" charset="0"/>
                <a:cs typeface="Times New Roman" pitchFamily="18" charset="0"/>
              </a:rPr>
              <a:t> = 0.545</a:t>
            </a:r>
            <a:endParaRPr lang="el-GR" sz="1800">
              <a:solidFill>
                <a:schemeClr val="tx1"/>
              </a:solidFill>
              <a:latin typeface="Times New Roman" pitchFamily="18" charset="0"/>
              <a:cs typeface="Times New Roman" pitchFamily="18" charset="0"/>
            </a:endParaRPr>
          </a:p>
        </p:txBody>
      </p:sp>
      <p:sp>
        <p:nvSpPr>
          <p:cNvPr id="214028" name="Line 12"/>
          <p:cNvSpPr>
            <a:spLocks noChangeShapeType="1"/>
          </p:cNvSpPr>
          <p:nvPr/>
        </p:nvSpPr>
        <p:spPr bwMode="auto">
          <a:xfrm>
            <a:off x="6731000" y="3341688"/>
            <a:ext cx="12700" cy="1130300"/>
          </a:xfrm>
          <a:prstGeom prst="line">
            <a:avLst/>
          </a:prstGeom>
          <a:noFill/>
          <a:ln w="50800">
            <a:solidFill>
              <a:srgbClr val="FF0000"/>
            </a:solidFill>
            <a:round/>
            <a:headEnd/>
            <a:tailEnd type="triangle" w="med" len="med"/>
          </a:ln>
        </p:spPr>
        <p:txBody>
          <a:bodyPr wrap="none" anchor="ctr"/>
          <a:lstStyle/>
          <a:p>
            <a:endParaRPr lang="de-DE"/>
          </a:p>
        </p:txBody>
      </p:sp>
      <p:sp>
        <p:nvSpPr>
          <p:cNvPr id="214029" name="Text Box 13"/>
          <p:cNvSpPr txBox="1">
            <a:spLocks noChangeArrowheads="1"/>
          </p:cNvSpPr>
          <p:nvPr/>
        </p:nvSpPr>
        <p:spPr bwMode="auto">
          <a:xfrm>
            <a:off x="6842125" y="4673600"/>
            <a:ext cx="615950" cy="366713"/>
          </a:xfrm>
          <a:prstGeom prst="rect">
            <a:avLst/>
          </a:prstGeom>
          <a:solidFill>
            <a:schemeClr val="bg1"/>
          </a:solidFill>
          <a:ln w="9525">
            <a:noFill/>
            <a:miter lim="800000"/>
            <a:headEnd/>
            <a:tailEnd/>
          </a:ln>
        </p:spPr>
        <p:txBody>
          <a:bodyPr wrap="none">
            <a:spAutoFit/>
          </a:bodyPr>
          <a:lstStyle/>
          <a:p>
            <a:pPr algn="l"/>
            <a:r>
              <a:rPr lang="de-DE" sz="1800">
                <a:solidFill>
                  <a:srgbClr val="FF3300"/>
                </a:solidFill>
              </a:rPr>
              <a:t>Z</a:t>
            </a:r>
            <a:r>
              <a:rPr lang="de-DE" sz="1800">
                <a:solidFill>
                  <a:schemeClr val="tx1"/>
                </a:solidFill>
              </a:rPr>
              <a:t>, </a:t>
            </a:r>
            <a:r>
              <a:rPr lang="de-DE" sz="1800">
                <a:solidFill>
                  <a:srgbClr val="3333CC"/>
                </a:solidFill>
              </a:rPr>
              <a:t>N</a:t>
            </a:r>
          </a:p>
        </p:txBody>
      </p:sp>
      <p:pic>
        <p:nvPicPr>
          <p:cNvPr id="214030" name="Picture 14"/>
          <p:cNvPicPr>
            <a:picLocks noChangeAspect="1" noChangeArrowheads="1"/>
          </p:cNvPicPr>
          <p:nvPr/>
        </p:nvPicPr>
        <p:blipFill>
          <a:blip r:embed="rId5"/>
          <a:srcRect/>
          <a:stretch>
            <a:fillRect/>
          </a:stretch>
        </p:blipFill>
        <p:spPr bwMode="auto">
          <a:xfrm>
            <a:off x="4781550" y="2060575"/>
            <a:ext cx="4038600" cy="3411538"/>
          </a:xfrm>
          <a:prstGeom prst="rect">
            <a:avLst/>
          </a:prstGeom>
          <a:noFill/>
          <a:ln w="9525" algn="ctr">
            <a:noFill/>
            <a:miter lim="800000"/>
            <a:headEnd/>
            <a:tailEnd/>
          </a:ln>
        </p:spPr>
      </p:pic>
      <p:sp>
        <p:nvSpPr>
          <p:cNvPr id="214031" name="Oval 15"/>
          <p:cNvSpPr>
            <a:spLocks noChangeArrowheads="1"/>
          </p:cNvSpPr>
          <p:nvPr/>
        </p:nvSpPr>
        <p:spPr bwMode="auto">
          <a:xfrm rot="810527">
            <a:off x="7115175" y="2371725"/>
            <a:ext cx="601663" cy="292100"/>
          </a:xfrm>
          <a:prstGeom prst="ellipse">
            <a:avLst/>
          </a:prstGeom>
          <a:noFill/>
          <a:ln w="25400" algn="ctr">
            <a:solidFill>
              <a:srgbClr val="FF0000"/>
            </a:solidFill>
            <a:round/>
            <a:headEnd/>
            <a:tailEnd/>
          </a:ln>
        </p:spPr>
        <p:txBody>
          <a:bodyPr wrap="none" anchor="ctr"/>
          <a:lstStyle/>
          <a:p>
            <a:endParaRPr lang="de-DE"/>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14030"/>
                                        </p:tgtEl>
                                      </p:cBhvr>
                                    </p:animEffect>
                                    <p:set>
                                      <p:cBhvr>
                                        <p:cTn id="7" dur="1" fill="hold">
                                          <p:stCondLst>
                                            <p:cond delay="499"/>
                                          </p:stCondLst>
                                        </p:cTn>
                                        <p:tgtEl>
                                          <p:spTgt spid="214030"/>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214031"/>
                                        </p:tgtEl>
                                      </p:cBhvr>
                                    </p:animEffect>
                                    <p:set>
                                      <p:cBhvr>
                                        <p:cTn id="10" dur="1" fill="hold">
                                          <p:stCondLst>
                                            <p:cond delay="499"/>
                                          </p:stCondLst>
                                        </p:cTn>
                                        <p:tgtEl>
                                          <p:spTgt spid="214031"/>
                                        </p:tgtEl>
                                        <p:attrNameLst>
                                          <p:attrName>style.visibility</p:attrName>
                                        </p:attrNameLst>
                                      </p:cBhvr>
                                      <p:to>
                                        <p:strVal val="hidden"/>
                                      </p:to>
                                    </p:set>
                                  </p:childTnLst>
                                </p:cTn>
                              </p:par>
                              <p:par>
                                <p:cTn id="11" presetID="3" presetClass="entr" presetSubtype="10" fill="hold" grpId="0" nodeType="withEffect">
                                  <p:stCondLst>
                                    <p:cond delay="0"/>
                                  </p:stCondLst>
                                  <p:childTnLst>
                                    <p:set>
                                      <p:cBhvr>
                                        <p:cTn id="12" dur="1" fill="hold">
                                          <p:stCondLst>
                                            <p:cond delay="0"/>
                                          </p:stCondLst>
                                        </p:cTn>
                                        <p:tgtEl>
                                          <p:spTgt spid="214025"/>
                                        </p:tgtEl>
                                        <p:attrNameLst>
                                          <p:attrName>style.visibility</p:attrName>
                                        </p:attrNameLst>
                                      </p:cBhvr>
                                      <p:to>
                                        <p:strVal val="visible"/>
                                      </p:to>
                                    </p:set>
                                    <p:animEffect transition="in" filter="blinds(horizontal)">
                                      <p:cBhvr>
                                        <p:cTn id="13" dur="500"/>
                                        <p:tgtEl>
                                          <p:spTgt spid="21402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14026"/>
                                        </p:tgtEl>
                                        <p:attrNameLst>
                                          <p:attrName>style.visibility</p:attrName>
                                        </p:attrNameLst>
                                      </p:cBhvr>
                                      <p:to>
                                        <p:strVal val="visible"/>
                                      </p:to>
                                    </p:set>
                                    <p:animEffect transition="in" filter="blinds(horizontal)">
                                      <p:cBhvr>
                                        <p:cTn id="18" dur="500"/>
                                        <p:tgtEl>
                                          <p:spTgt spid="214026"/>
                                        </p:tgtEl>
                                      </p:cBhvr>
                                    </p:animEffect>
                                  </p:childTnLst>
                                </p:cTn>
                              </p:par>
                              <p:par>
                                <p:cTn id="19" presetID="3" presetClass="entr" presetSubtype="10" fill="hold" nodeType="withEffect">
                                  <p:stCondLst>
                                    <p:cond delay="0"/>
                                  </p:stCondLst>
                                  <p:childTnLst>
                                    <p:set>
                                      <p:cBhvr>
                                        <p:cTn id="20" dur="1" fill="hold">
                                          <p:stCondLst>
                                            <p:cond delay="0"/>
                                          </p:stCondLst>
                                        </p:cTn>
                                        <p:tgtEl>
                                          <p:spTgt spid="214018"/>
                                        </p:tgtEl>
                                        <p:attrNameLst>
                                          <p:attrName>style.visibility</p:attrName>
                                        </p:attrNameLst>
                                      </p:cBhvr>
                                      <p:to>
                                        <p:strVal val="visible"/>
                                      </p:to>
                                    </p:set>
                                    <p:animEffect transition="in" filter="blinds(horizontal)">
                                      <p:cBhvr>
                                        <p:cTn id="21" dur="500"/>
                                        <p:tgtEl>
                                          <p:spTgt spid="21401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4029"/>
                                        </p:tgtEl>
                                        <p:attrNameLst>
                                          <p:attrName>style.visibility</p:attrName>
                                        </p:attrNameLst>
                                      </p:cBhvr>
                                      <p:to>
                                        <p:strVal val="visible"/>
                                      </p:to>
                                    </p:set>
                                    <p:animEffect transition="in" filter="blinds(horizontal)">
                                      <p:cBhvr>
                                        <p:cTn id="24" dur="500"/>
                                        <p:tgtEl>
                                          <p:spTgt spid="21402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14028"/>
                                        </p:tgtEl>
                                        <p:attrNameLst>
                                          <p:attrName>style.visibility</p:attrName>
                                        </p:attrNameLst>
                                      </p:cBhvr>
                                      <p:to>
                                        <p:strVal val="visible"/>
                                      </p:to>
                                    </p:set>
                                    <p:animEffect transition="in" filter="blinds(horizontal)">
                                      <p:cBhvr>
                                        <p:cTn id="29" dur="500"/>
                                        <p:tgtEl>
                                          <p:spTgt spid="21402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14021"/>
                                        </p:tgtEl>
                                        <p:attrNameLst>
                                          <p:attrName>style.visibility</p:attrName>
                                        </p:attrNameLst>
                                      </p:cBhvr>
                                      <p:to>
                                        <p:strVal val="visible"/>
                                      </p:to>
                                    </p:set>
                                    <p:animEffect transition="in" filter="blinds(horizontal)">
                                      <p:cBhvr>
                                        <p:cTn id="32" dur="500"/>
                                        <p:tgtEl>
                                          <p:spTgt spid="214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1" grpId="0"/>
      <p:bldP spid="214025" grpId="0" animBg="1"/>
      <p:bldP spid="214026" grpId="0" animBg="1"/>
      <p:bldP spid="214028" grpId="0" animBg="1"/>
      <p:bldP spid="214029" grpId="0" animBg="1"/>
      <p:bldP spid="2140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0" y="0"/>
            <a:ext cx="9144000" cy="908050"/>
          </a:xfrm>
          <a:prstGeom prst="rect">
            <a:avLst/>
          </a:prstGeom>
          <a:solidFill>
            <a:schemeClr val="bg1"/>
          </a:solidFill>
          <a:ln w="9525">
            <a:noFill/>
            <a:miter lim="800000"/>
            <a:headEnd/>
            <a:tailEnd/>
          </a:ln>
        </p:spPr>
        <p:txBody>
          <a:bodyPr anchor="ctr"/>
          <a:lstStyle/>
          <a:p>
            <a:pPr algn="l">
              <a:defRPr/>
            </a:pPr>
            <a:r>
              <a:rPr lang="de-DE" sz="2800" b="1">
                <a:solidFill>
                  <a:schemeClr val="accent6"/>
                </a:solidFill>
              </a:rPr>
              <a:t>Shell model calculation for T=1,2 nuclei in </a:t>
            </a:r>
            <a:r>
              <a:rPr lang="de-DE" sz="2800" b="1" i="1">
                <a:solidFill>
                  <a:schemeClr val="accent6"/>
                </a:solidFill>
              </a:rPr>
              <a:t>sd</a:t>
            </a:r>
            <a:r>
              <a:rPr lang="de-DE" sz="2800" b="1">
                <a:solidFill>
                  <a:schemeClr val="accent6"/>
                </a:solidFill>
              </a:rPr>
              <a:t>-shell</a:t>
            </a:r>
          </a:p>
        </p:txBody>
      </p:sp>
      <p:graphicFrame>
        <p:nvGraphicFramePr>
          <p:cNvPr id="3074" name="Object 3"/>
          <p:cNvGraphicFramePr>
            <a:graphicFrameLocks noChangeAspect="1"/>
          </p:cNvGraphicFramePr>
          <p:nvPr/>
        </p:nvGraphicFramePr>
        <p:xfrm>
          <a:off x="4514850" y="2981325"/>
          <a:ext cx="114300" cy="215900"/>
        </p:xfrm>
        <a:graphic>
          <a:graphicData uri="http://schemas.openxmlformats.org/presentationml/2006/ole">
            <p:oleObj spid="_x0000_s3074" name="Formel" r:id="rId4" imgW="114120" imgH="215640" progId="Equation.3">
              <p:embed/>
            </p:oleObj>
          </a:graphicData>
        </a:graphic>
      </p:graphicFrame>
      <p:sp>
        <p:nvSpPr>
          <p:cNvPr id="3076" name="Text Box 4"/>
          <p:cNvSpPr txBox="1">
            <a:spLocks noChangeArrowheads="1"/>
          </p:cNvSpPr>
          <p:nvPr/>
        </p:nvSpPr>
        <p:spPr bwMode="auto">
          <a:xfrm>
            <a:off x="755650" y="5922963"/>
            <a:ext cx="4535488" cy="792162"/>
          </a:xfrm>
          <a:prstGeom prst="rect">
            <a:avLst/>
          </a:prstGeom>
          <a:noFill/>
          <a:ln w="9525" algn="ctr">
            <a:noFill/>
            <a:miter lim="800000"/>
            <a:headEnd/>
            <a:tailEnd/>
          </a:ln>
        </p:spPr>
        <p:txBody>
          <a:bodyPr>
            <a:spAutoFit/>
          </a:bodyPr>
          <a:lstStyle/>
          <a:p>
            <a:pPr algn="l"/>
            <a:r>
              <a:rPr lang="de-DE" sz="1400" baseline="30000">
                <a:solidFill>
                  <a:schemeClr val="tx1"/>
                </a:solidFill>
                <a:cs typeface="Arial" pitchFamily="34" charset="0"/>
              </a:rPr>
              <a:t>*</a:t>
            </a:r>
            <a:r>
              <a:rPr lang="de-DE" sz="1400" i="1">
                <a:solidFill>
                  <a:schemeClr val="tx1"/>
                </a:solidFill>
                <a:latin typeface="Comic Sans MS" pitchFamily="66" charset="0"/>
                <a:cs typeface="Arial" pitchFamily="34" charset="0"/>
              </a:rPr>
              <a:t>H. Herndl et al.,  Phys. Rev. C </a:t>
            </a:r>
            <a:r>
              <a:rPr lang="de-DE" sz="1400" b="1" i="1">
                <a:solidFill>
                  <a:schemeClr val="tx1"/>
                </a:solidFill>
                <a:latin typeface="Comic Sans MS" pitchFamily="66" charset="0"/>
                <a:cs typeface="Arial" pitchFamily="34" charset="0"/>
              </a:rPr>
              <a:t>52</a:t>
            </a:r>
            <a:r>
              <a:rPr lang="de-DE" sz="1400" i="1">
                <a:solidFill>
                  <a:schemeClr val="tx1"/>
                </a:solidFill>
                <a:latin typeface="Comic Sans MS" pitchFamily="66" charset="0"/>
                <a:cs typeface="Arial" pitchFamily="34" charset="0"/>
              </a:rPr>
              <a:t> (1995) 1078</a:t>
            </a:r>
          </a:p>
          <a:p>
            <a:pPr algn="l"/>
            <a:r>
              <a:rPr lang="de-DE" sz="1400" i="1">
                <a:solidFill>
                  <a:schemeClr val="tx1"/>
                </a:solidFill>
                <a:latin typeface="Comic Sans MS" pitchFamily="66" charset="0"/>
                <a:cs typeface="Arial" pitchFamily="34" charset="0"/>
              </a:rPr>
              <a:t>P. Doornenbal et al., </a:t>
            </a:r>
            <a:r>
              <a:rPr lang="de-DE" sz="1400" i="1">
                <a:solidFill>
                  <a:srgbClr val="292526"/>
                </a:solidFill>
                <a:latin typeface="Comic Sans MS" pitchFamily="66" charset="0"/>
                <a:cs typeface="Arial" pitchFamily="34" charset="0"/>
              </a:rPr>
              <a:t>Phys. Lett. </a:t>
            </a:r>
            <a:r>
              <a:rPr lang="de-DE" sz="1400" b="1" i="1">
                <a:solidFill>
                  <a:srgbClr val="292526"/>
                </a:solidFill>
                <a:latin typeface="Comic Sans MS" pitchFamily="66" charset="0"/>
                <a:cs typeface="Arial" pitchFamily="34" charset="0"/>
              </a:rPr>
              <a:t>B647</a:t>
            </a:r>
            <a:r>
              <a:rPr lang="de-DE" sz="1400" i="1">
                <a:solidFill>
                  <a:srgbClr val="292526"/>
                </a:solidFill>
                <a:latin typeface="Comic Sans MS" pitchFamily="66" charset="0"/>
                <a:cs typeface="Arial" pitchFamily="34" charset="0"/>
              </a:rPr>
              <a:t>, 237 (2007).</a:t>
            </a:r>
            <a:endParaRPr lang="de-DE" sz="1400" i="1">
              <a:solidFill>
                <a:schemeClr val="tx1"/>
              </a:solidFill>
              <a:latin typeface="Comic Sans MS" pitchFamily="66" charset="0"/>
              <a:cs typeface="Arial" pitchFamily="34" charset="0"/>
            </a:endParaRPr>
          </a:p>
          <a:p>
            <a:pPr algn="l"/>
            <a:r>
              <a:rPr lang="en-US" sz="1400" i="1">
                <a:solidFill>
                  <a:schemeClr val="tx1"/>
                </a:solidFill>
                <a:latin typeface="Comic Sans MS" pitchFamily="66" charset="0"/>
                <a:cs typeface="Arial" pitchFamily="34" charset="0"/>
              </a:rPr>
              <a:t>A. Gade et al. Phys. Rev. C </a:t>
            </a:r>
            <a:r>
              <a:rPr lang="en-US" sz="1400" b="1" i="1">
                <a:solidFill>
                  <a:schemeClr val="tx1"/>
                </a:solidFill>
                <a:latin typeface="Comic Sans MS" pitchFamily="66" charset="0"/>
                <a:cs typeface="Arial" pitchFamily="34" charset="0"/>
              </a:rPr>
              <a:t>76</a:t>
            </a:r>
            <a:r>
              <a:rPr lang="en-US" sz="1400" i="1">
                <a:solidFill>
                  <a:schemeClr val="tx1"/>
                </a:solidFill>
                <a:latin typeface="Comic Sans MS" pitchFamily="66" charset="0"/>
                <a:cs typeface="Arial" pitchFamily="34" charset="0"/>
              </a:rPr>
              <a:t>, 024317 (2007)</a:t>
            </a:r>
            <a:r>
              <a:rPr lang="en-US" sz="1800">
                <a:solidFill>
                  <a:schemeClr val="tx1"/>
                </a:solidFill>
                <a:cs typeface="Arial" pitchFamily="34" charset="0"/>
              </a:rPr>
              <a:t> </a:t>
            </a:r>
            <a:endParaRPr lang="de-DE" sz="1800">
              <a:solidFill>
                <a:schemeClr val="tx1"/>
              </a:solidFill>
              <a:cs typeface="Arial" pitchFamily="34" charset="0"/>
            </a:endParaRPr>
          </a:p>
        </p:txBody>
      </p:sp>
      <p:pic>
        <p:nvPicPr>
          <p:cNvPr id="3077" name="Picture 5"/>
          <p:cNvPicPr>
            <a:picLocks noChangeAspect="1" noChangeArrowheads="1"/>
          </p:cNvPicPr>
          <p:nvPr/>
        </p:nvPicPr>
        <p:blipFill>
          <a:blip r:embed="rId5"/>
          <a:srcRect/>
          <a:stretch>
            <a:fillRect/>
          </a:stretch>
        </p:blipFill>
        <p:spPr bwMode="auto">
          <a:xfrm>
            <a:off x="179388" y="928688"/>
            <a:ext cx="5329237" cy="4762500"/>
          </a:xfrm>
          <a:prstGeom prst="rect">
            <a:avLst/>
          </a:prstGeom>
          <a:noFill/>
          <a:ln w="9525">
            <a:noFill/>
            <a:miter lim="800000"/>
            <a:headEnd/>
            <a:tailEnd/>
          </a:ln>
        </p:spPr>
      </p:pic>
      <p:sp>
        <p:nvSpPr>
          <p:cNvPr id="3078" name="Oval 6"/>
          <p:cNvSpPr>
            <a:spLocks noChangeArrowheads="1"/>
          </p:cNvSpPr>
          <p:nvPr/>
        </p:nvSpPr>
        <p:spPr bwMode="auto">
          <a:xfrm>
            <a:off x="611188" y="6497638"/>
            <a:ext cx="144462" cy="144462"/>
          </a:xfrm>
          <a:prstGeom prst="ellipse">
            <a:avLst/>
          </a:prstGeom>
          <a:solidFill>
            <a:srgbClr val="FFCC00"/>
          </a:solidFill>
          <a:ln w="9525">
            <a:solidFill>
              <a:schemeClr val="tx1"/>
            </a:solidFill>
            <a:round/>
            <a:headEnd/>
            <a:tailEnd/>
          </a:ln>
        </p:spPr>
        <p:txBody>
          <a:bodyPr wrap="none" anchor="ctr"/>
          <a:lstStyle/>
          <a:p>
            <a:endParaRPr lang="de-DE"/>
          </a:p>
        </p:txBody>
      </p:sp>
      <p:sp>
        <p:nvSpPr>
          <p:cNvPr id="3079" name="Text Box 7"/>
          <p:cNvSpPr txBox="1">
            <a:spLocks noChangeArrowheads="1"/>
          </p:cNvSpPr>
          <p:nvPr/>
        </p:nvSpPr>
        <p:spPr bwMode="auto">
          <a:xfrm>
            <a:off x="5349875" y="928688"/>
            <a:ext cx="3643313" cy="3016250"/>
          </a:xfrm>
          <a:prstGeom prst="rect">
            <a:avLst/>
          </a:prstGeom>
          <a:noFill/>
          <a:ln w="25400">
            <a:solidFill>
              <a:schemeClr val="bg1"/>
            </a:solidFill>
            <a:miter lim="800000"/>
            <a:headEnd/>
            <a:tailEnd/>
          </a:ln>
        </p:spPr>
        <p:txBody>
          <a:bodyPr wrap="none">
            <a:spAutoFit/>
          </a:bodyPr>
          <a:lstStyle/>
          <a:p>
            <a:pPr algn="l">
              <a:buFontTx/>
              <a:buChar char="•"/>
            </a:pPr>
            <a:r>
              <a:rPr lang="en-US" sz="1400">
                <a:solidFill>
                  <a:schemeClr val="tx1"/>
                </a:solidFill>
                <a:sym typeface="Symbol" pitchFamily="18" charset="2"/>
              </a:rPr>
              <a:t> </a:t>
            </a:r>
            <a:r>
              <a:rPr lang="en-US" sz="1800">
                <a:solidFill>
                  <a:schemeClr val="tx1"/>
                </a:solidFill>
                <a:sym typeface="Symbol" pitchFamily="18" charset="2"/>
              </a:rPr>
              <a:t>Confirmation of modifications by </a:t>
            </a:r>
          </a:p>
          <a:p>
            <a:pPr algn="l"/>
            <a:r>
              <a:rPr lang="en-US" sz="1800">
                <a:solidFill>
                  <a:schemeClr val="tx1"/>
                </a:solidFill>
                <a:sym typeface="Symbol" pitchFamily="18" charset="2"/>
              </a:rPr>
              <a:t>recent MSU result on last and </a:t>
            </a:r>
          </a:p>
          <a:p>
            <a:pPr algn="l"/>
            <a:r>
              <a:rPr lang="en-US" sz="1800">
                <a:solidFill>
                  <a:schemeClr val="tx1"/>
                </a:solidFill>
                <a:sym typeface="Symbol" pitchFamily="18" charset="2"/>
              </a:rPr>
              <a:t>missing 2</a:t>
            </a:r>
            <a:r>
              <a:rPr lang="en-US" sz="1800" baseline="30000">
                <a:solidFill>
                  <a:schemeClr val="tx1"/>
                </a:solidFill>
                <a:sym typeface="Symbol" pitchFamily="18" charset="2"/>
              </a:rPr>
              <a:t>+</a:t>
            </a:r>
            <a:r>
              <a:rPr lang="en-US" sz="1800">
                <a:solidFill>
                  <a:schemeClr val="tx1"/>
                </a:solidFill>
                <a:sym typeface="Symbol" pitchFamily="18" charset="2"/>
              </a:rPr>
              <a:t> MED in sd-shell for </a:t>
            </a:r>
          </a:p>
          <a:p>
            <a:pPr algn="l"/>
            <a:r>
              <a:rPr lang="en-US" sz="1800" baseline="30000">
                <a:solidFill>
                  <a:schemeClr val="tx1"/>
                </a:solidFill>
                <a:sym typeface="Symbol" pitchFamily="18" charset="2"/>
              </a:rPr>
              <a:t>20</a:t>
            </a:r>
            <a:r>
              <a:rPr lang="en-US" sz="1800">
                <a:solidFill>
                  <a:schemeClr val="tx1"/>
                </a:solidFill>
                <a:sym typeface="Symbol" pitchFamily="18" charset="2"/>
              </a:rPr>
              <a:t>Mg and </a:t>
            </a:r>
            <a:r>
              <a:rPr lang="en-US" sz="1800" baseline="30000">
                <a:solidFill>
                  <a:schemeClr val="tx1"/>
                </a:solidFill>
                <a:sym typeface="Symbol" pitchFamily="18" charset="2"/>
              </a:rPr>
              <a:t>20</a:t>
            </a:r>
            <a:r>
              <a:rPr lang="en-US" sz="1800">
                <a:solidFill>
                  <a:schemeClr val="tx1"/>
                </a:solidFill>
                <a:sym typeface="Symbol" pitchFamily="18" charset="2"/>
              </a:rPr>
              <a:t>O</a:t>
            </a:r>
            <a:r>
              <a:rPr lang="en-US" sz="1400">
                <a:solidFill>
                  <a:schemeClr val="tx1"/>
                </a:solidFill>
                <a:sym typeface="Symbol" pitchFamily="18" charset="2"/>
              </a:rPr>
              <a:t> </a:t>
            </a:r>
            <a:r>
              <a:rPr lang="en-US" sz="1800">
                <a:solidFill>
                  <a:schemeClr val="tx1"/>
                </a:solidFill>
                <a:sym typeface="Symbol" pitchFamily="18" charset="2"/>
              </a:rPr>
              <a:t>pair.</a:t>
            </a:r>
          </a:p>
          <a:p>
            <a:pPr algn="l"/>
            <a:endParaRPr lang="en-US" sz="1400">
              <a:solidFill>
                <a:schemeClr val="tx1"/>
              </a:solidFill>
              <a:sym typeface="Symbol" pitchFamily="18" charset="2"/>
            </a:endParaRPr>
          </a:p>
          <a:p>
            <a:pPr algn="l"/>
            <a:endParaRPr lang="en-US" sz="1400">
              <a:solidFill>
                <a:schemeClr val="tx1"/>
              </a:solidFill>
              <a:sym typeface="Symbol" pitchFamily="18" charset="2"/>
            </a:endParaRPr>
          </a:p>
          <a:p>
            <a:pPr algn="l">
              <a:buFontTx/>
              <a:buChar char="•"/>
            </a:pPr>
            <a:r>
              <a:rPr lang="en-US" sz="1400">
                <a:solidFill>
                  <a:schemeClr val="tx1"/>
                </a:solidFill>
                <a:sym typeface="Symbol" pitchFamily="18" charset="2"/>
              </a:rPr>
              <a:t> </a:t>
            </a:r>
            <a:r>
              <a:rPr lang="en-US" sz="1800">
                <a:solidFill>
                  <a:schemeClr val="tx1"/>
                </a:solidFill>
                <a:sym typeface="Symbol" pitchFamily="18" charset="2"/>
              </a:rPr>
              <a:t>Motivation for future work</a:t>
            </a:r>
          </a:p>
          <a:p>
            <a:pPr algn="l"/>
            <a:r>
              <a:rPr lang="en-US" sz="1800">
                <a:solidFill>
                  <a:schemeClr val="tx1"/>
                </a:solidFill>
                <a:sym typeface="Symbol" pitchFamily="18" charset="2"/>
              </a:rPr>
              <a:t>with AGATA up to Sn</a:t>
            </a:r>
          </a:p>
          <a:p>
            <a:pPr algn="l"/>
            <a:endParaRPr lang="en-US" sz="1800">
              <a:solidFill>
                <a:schemeClr val="tx1"/>
              </a:solidFill>
              <a:sym typeface="Symbol" pitchFamily="18" charset="2"/>
            </a:endParaRPr>
          </a:p>
          <a:p>
            <a:pPr algn="l">
              <a:buFont typeface="Arial" pitchFamily="34" charset="0"/>
              <a:buChar char="•"/>
            </a:pPr>
            <a:r>
              <a:rPr lang="en-US" sz="1800">
                <a:solidFill>
                  <a:schemeClr val="tx1"/>
                </a:solidFill>
                <a:sym typeface="Symbol" pitchFamily="18" charset="2"/>
              </a:rPr>
              <a:t> Spectroscopy beyond the N=Z</a:t>
            </a:r>
          </a:p>
          <a:p>
            <a:pPr algn="l"/>
            <a:r>
              <a:rPr lang="en-US" sz="1800">
                <a:solidFill>
                  <a:schemeClr val="tx1"/>
                </a:solidFill>
                <a:sym typeface="Symbol" pitchFamily="18" charset="2"/>
              </a:rPr>
              <a:t>line</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descr="be2sys_Sn"/>
          <p:cNvPicPr>
            <a:picLocks noGrp="1" noChangeAspect="1" noChangeArrowheads="1"/>
          </p:cNvPicPr>
          <p:nvPr>
            <p:ph idx="1"/>
          </p:nvPr>
        </p:nvPicPr>
        <p:blipFill>
          <a:blip r:embed="rId3"/>
          <a:srcRect/>
          <a:stretch>
            <a:fillRect/>
          </a:stretch>
        </p:blipFill>
        <p:spPr>
          <a:xfrm>
            <a:off x="0" y="622300"/>
            <a:ext cx="4524375" cy="6119813"/>
          </a:xfrm>
          <a:noFill/>
        </p:spPr>
      </p:pic>
      <p:sp>
        <p:nvSpPr>
          <p:cNvPr id="88067" name="Text Box 5"/>
          <p:cNvSpPr txBox="1">
            <a:spLocks noChangeArrowheads="1"/>
          </p:cNvSpPr>
          <p:nvPr/>
        </p:nvSpPr>
        <p:spPr bwMode="auto">
          <a:xfrm>
            <a:off x="4208463" y="566738"/>
            <a:ext cx="447675" cy="274637"/>
          </a:xfrm>
          <a:prstGeom prst="rect">
            <a:avLst/>
          </a:prstGeom>
          <a:noFill/>
          <a:ln w="9525" algn="ctr">
            <a:noFill/>
            <a:miter lim="800000"/>
            <a:headEnd/>
            <a:tailEnd/>
          </a:ln>
        </p:spPr>
        <p:txBody>
          <a:bodyPr wrap="none">
            <a:spAutoFit/>
          </a:bodyPr>
          <a:lstStyle/>
          <a:p>
            <a:pPr marL="342900" indent="-342900">
              <a:spcBef>
                <a:spcPct val="20000"/>
              </a:spcBef>
            </a:pPr>
            <a:r>
              <a:rPr lang="en-US" sz="1200" b="1">
                <a:solidFill>
                  <a:srgbClr val="0066FF"/>
                </a:solidFill>
              </a:rPr>
              <a:t>GSI</a:t>
            </a:r>
          </a:p>
        </p:txBody>
      </p:sp>
      <p:sp>
        <p:nvSpPr>
          <p:cNvPr id="88068" name="Text Box 6"/>
          <p:cNvSpPr txBox="1">
            <a:spLocks noChangeArrowheads="1"/>
          </p:cNvSpPr>
          <p:nvPr/>
        </p:nvSpPr>
        <p:spPr bwMode="auto">
          <a:xfrm>
            <a:off x="3357563" y="1268413"/>
            <a:ext cx="709612" cy="274637"/>
          </a:xfrm>
          <a:prstGeom prst="rect">
            <a:avLst/>
          </a:prstGeom>
          <a:noFill/>
          <a:ln w="9525" algn="ctr">
            <a:noFill/>
            <a:miter lim="800000"/>
            <a:headEnd/>
            <a:tailEnd/>
          </a:ln>
        </p:spPr>
        <p:txBody>
          <a:bodyPr wrap="none">
            <a:spAutoFit/>
          </a:bodyPr>
          <a:lstStyle/>
          <a:p>
            <a:pPr marL="342900" indent="-342900">
              <a:spcBef>
                <a:spcPct val="20000"/>
              </a:spcBef>
            </a:pPr>
            <a:r>
              <a:rPr lang="en-US" sz="1200" b="1">
                <a:solidFill>
                  <a:srgbClr val="1D299F"/>
                </a:solidFill>
              </a:rPr>
              <a:t>RISING</a:t>
            </a:r>
          </a:p>
        </p:txBody>
      </p:sp>
      <p:sp>
        <p:nvSpPr>
          <p:cNvPr id="88069" name="Rectangle 8"/>
          <p:cNvSpPr>
            <a:spLocks noChangeArrowheads="1"/>
          </p:cNvSpPr>
          <p:nvPr/>
        </p:nvSpPr>
        <p:spPr bwMode="auto">
          <a:xfrm>
            <a:off x="0" y="0"/>
            <a:ext cx="9144000" cy="836613"/>
          </a:xfrm>
          <a:prstGeom prst="rect">
            <a:avLst/>
          </a:prstGeom>
          <a:solidFill>
            <a:srgbClr val="FFCC00"/>
          </a:solidFill>
          <a:ln w="9525">
            <a:noFill/>
            <a:miter lim="800000"/>
            <a:headEnd/>
            <a:tailEnd/>
          </a:ln>
        </p:spPr>
        <p:txBody>
          <a:bodyPr anchor="ctr"/>
          <a:lstStyle/>
          <a:p>
            <a:pPr algn="l"/>
            <a:r>
              <a:rPr lang="en-US" b="1">
                <a:solidFill>
                  <a:srgbClr val="CD0921"/>
                </a:solidFill>
              </a:rPr>
              <a:t>Enhanced B(E2) values towards </a:t>
            </a:r>
            <a:r>
              <a:rPr lang="en-US" b="1" baseline="30000">
                <a:solidFill>
                  <a:srgbClr val="CD0921"/>
                </a:solidFill>
              </a:rPr>
              <a:t>100</a:t>
            </a:r>
            <a:r>
              <a:rPr lang="en-US" b="1">
                <a:solidFill>
                  <a:srgbClr val="CD0921"/>
                </a:solidFill>
              </a:rPr>
              <a:t>Sn</a:t>
            </a:r>
            <a:endParaRPr lang="de-DE" b="1">
              <a:solidFill>
                <a:srgbClr val="CD0921"/>
              </a:solidFill>
            </a:endParaRPr>
          </a:p>
        </p:txBody>
      </p:sp>
      <p:sp>
        <p:nvSpPr>
          <p:cNvPr id="33798" name="Rectangle 9"/>
          <p:cNvSpPr>
            <a:spLocks noGrp="1" noChangeArrowheads="1"/>
          </p:cNvSpPr>
          <p:nvPr>
            <p:ph type="title"/>
          </p:nvPr>
        </p:nvSpPr>
        <p:spPr>
          <a:xfrm>
            <a:off x="0" y="0"/>
            <a:ext cx="9144000" cy="857250"/>
          </a:xfrm>
          <a:solidFill>
            <a:schemeClr val="bg1"/>
          </a:solidFill>
        </p:spPr>
        <p:txBody>
          <a:bodyPr/>
          <a:lstStyle/>
          <a:p>
            <a:pPr eaLnBrk="1" hangingPunct="1">
              <a:defRPr/>
            </a:pPr>
            <a:r>
              <a:rPr lang="en-US" sz="3200" smtClean="0">
                <a:solidFill>
                  <a:schemeClr val="accent6"/>
                </a:solidFill>
              </a:rPr>
              <a:t>Enhanced B(E2) values towards </a:t>
            </a:r>
            <a:r>
              <a:rPr lang="en-US" sz="3200" baseline="30000" smtClean="0">
                <a:solidFill>
                  <a:schemeClr val="accent6"/>
                </a:solidFill>
              </a:rPr>
              <a:t>100</a:t>
            </a:r>
            <a:r>
              <a:rPr lang="en-US" sz="3200" smtClean="0">
                <a:solidFill>
                  <a:schemeClr val="accent6"/>
                </a:solidFill>
              </a:rPr>
              <a:t>Sn</a:t>
            </a:r>
          </a:p>
        </p:txBody>
      </p:sp>
      <p:sp>
        <p:nvSpPr>
          <p:cNvPr id="88071" name="Text Box 2"/>
          <p:cNvSpPr txBox="1">
            <a:spLocks noChangeArrowheads="1"/>
          </p:cNvSpPr>
          <p:nvPr/>
        </p:nvSpPr>
        <p:spPr bwMode="auto">
          <a:xfrm>
            <a:off x="4429125" y="1038225"/>
            <a:ext cx="4572000" cy="5105400"/>
          </a:xfrm>
          <a:prstGeom prst="rect">
            <a:avLst/>
          </a:prstGeom>
          <a:noFill/>
          <a:ln w="9525">
            <a:noFill/>
            <a:round/>
            <a:headEnd/>
            <a:tailEnd/>
          </a:ln>
        </p:spPr>
        <p:txBody>
          <a:bodyPr lIns="90000" tIns="46800" rIns="90000" bIns="46800">
            <a:spAutoFit/>
          </a:bodyPr>
          <a:lstStyle/>
          <a:p>
            <a:pPr algn="l" defTabSz="449263">
              <a:buClr>
                <a:srgbClr val="000000"/>
              </a:buClr>
              <a:buSzPct val="100000"/>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cs typeface="Arial" pitchFamily="34" charset="0"/>
              </a:rPr>
              <a:t> relativistic energy Coulex       </a:t>
            </a:r>
            <a:r>
              <a:rPr lang="en-GB" sz="2000">
                <a:solidFill>
                  <a:srgbClr val="0070C0"/>
                </a:solidFill>
                <a:cs typeface="Arial" pitchFamily="34" charset="0"/>
              </a:rPr>
              <a:t>RISING</a:t>
            </a:r>
          </a:p>
          <a:p>
            <a:pPr algn="l" defTabSz="449263">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aseline="30000">
                <a:solidFill>
                  <a:srgbClr val="000000"/>
                </a:solidFill>
                <a:cs typeface="Arial" pitchFamily="34" charset="0"/>
              </a:rPr>
              <a:t>108</a:t>
            </a:r>
            <a:r>
              <a:rPr lang="en-GB" sz="1400">
                <a:solidFill>
                  <a:srgbClr val="000000"/>
                </a:solidFill>
                <a:cs typeface="Arial" pitchFamily="34" charset="0"/>
              </a:rPr>
              <a:t>Sn</a:t>
            </a:r>
            <a:r>
              <a:rPr lang="en-GB" sz="1400" baseline="30000">
                <a:solidFill>
                  <a:srgbClr val="000000"/>
                </a:solidFill>
                <a:cs typeface="Arial" pitchFamily="34" charset="0"/>
              </a:rPr>
              <a:t> </a:t>
            </a:r>
            <a:r>
              <a:rPr lang="en-GB" sz="1400">
                <a:solidFill>
                  <a:srgbClr val="000000"/>
                </a:solidFill>
                <a:cs typeface="Arial" pitchFamily="34" charset="0"/>
              </a:rPr>
              <a:t>B(E2) = 0.230(57) e</a:t>
            </a:r>
            <a:r>
              <a:rPr lang="en-GB" sz="1400" baseline="30000">
                <a:solidFill>
                  <a:srgbClr val="000000"/>
                </a:solidFill>
                <a:cs typeface="Arial" pitchFamily="34" charset="0"/>
              </a:rPr>
              <a:t>2</a:t>
            </a:r>
            <a:r>
              <a:rPr lang="en-GB" sz="1400">
                <a:solidFill>
                  <a:srgbClr val="000000"/>
                </a:solidFill>
                <a:cs typeface="Arial" pitchFamily="34" charset="0"/>
              </a:rPr>
              <a:t>b</a:t>
            </a:r>
            <a:r>
              <a:rPr lang="en-GB" sz="1400" baseline="30000">
                <a:solidFill>
                  <a:srgbClr val="000000"/>
                </a:solidFill>
                <a:cs typeface="Arial" pitchFamily="34" charset="0"/>
              </a:rPr>
              <a:t>2</a:t>
            </a:r>
          </a:p>
          <a:p>
            <a:pPr algn="l" defTabSz="449263">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i="1">
                <a:solidFill>
                  <a:schemeClr val="tx1"/>
                </a:solidFill>
                <a:latin typeface="Times New Roman" pitchFamily="18" charset="0"/>
                <a:cs typeface="Arial" pitchFamily="34" charset="0"/>
              </a:rPr>
              <a:t>A. Banu et al, Phys. Rev. C 72 061305(R) (2005)</a:t>
            </a:r>
            <a:endParaRPr lang="en-GB" sz="1400">
              <a:solidFill>
                <a:srgbClr val="000000"/>
              </a:solidFill>
              <a:cs typeface="Arial" pitchFamily="34" charset="0"/>
            </a:endParaRPr>
          </a:p>
          <a:p>
            <a:pPr algn="l" defTabSz="449263">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000">
              <a:solidFill>
                <a:srgbClr val="000000"/>
              </a:solidFill>
              <a:cs typeface="Arial" pitchFamily="34" charset="0"/>
            </a:endParaRPr>
          </a:p>
          <a:p>
            <a:pPr algn="l" defTabSz="449263">
              <a:buClr>
                <a:srgbClr val="000000"/>
              </a:buClr>
              <a:buSzPct val="100000"/>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cs typeface="Arial" pitchFamily="34" charset="0"/>
              </a:rPr>
              <a:t> sub-barrier Coulex        </a:t>
            </a:r>
            <a:r>
              <a:rPr lang="en-GB" sz="2000">
                <a:solidFill>
                  <a:srgbClr val="FF3399"/>
                </a:solidFill>
                <a:cs typeface="Arial" pitchFamily="34" charset="0"/>
              </a:rPr>
              <a:t>REX-ISOLDE</a:t>
            </a:r>
          </a:p>
          <a:p>
            <a:pPr algn="l" defTabSz="449263">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aseline="30000">
                <a:solidFill>
                  <a:srgbClr val="000000"/>
                </a:solidFill>
                <a:cs typeface="Arial" pitchFamily="34" charset="0"/>
              </a:rPr>
              <a:t>110</a:t>
            </a:r>
            <a:r>
              <a:rPr lang="en-GB" sz="1400">
                <a:solidFill>
                  <a:srgbClr val="000000"/>
                </a:solidFill>
                <a:cs typeface="Arial" pitchFamily="34" charset="0"/>
              </a:rPr>
              <a:t>Sn</a:t>
            </a:r>
            <a:r>
              <a:rPr lang="en-GB" sz="1400" baseline="30000">
                <a:solidFill>
                  <a:srgbClr val="000000"/>
                </a:solidFill>
                <a:cs typeface="Arial" pitchFamily="34" charset="0"/>
              </a:rPr>
              <a:t> </a:t>
            </a:r>
            <a:r>
              <a:rPr lang="en-GB" sz="1400">
                <a:solidFill>
                  <a:srgbClr val="000000"/>
                </a:solidFill>
                <a:cs typeface="Arial" pitchFamily="34" charset="0"/>
              </a:rPr>
              <a:t>B(E2) = 0.220(22) e</a:t>
            </a:r>
            <a:r>
              <a:rPr lang="en-GB" sz="1400" baseline="30000">
                <a:solidFill>
                  <a:srgbClr val="000000"/>
                </a:solidFill>
                <a:cs typeface="Arial" pitchFamily="34" charset="0"/>
              </a:rPr>
              <a:t>2</a:t>
            </a:r>
            <a:r>
              <a:rPr lang="en-GB" sz="1400">
                <a:solidFill>
                  <a:srgbClr val="000000"/>
                </a:solidFill>
                <a:cs typeface="Arial" pitchFamily="34" charset="0"/>
              </a:rPr>
              <a:t>b</a:t>
            </a:r>
            <a:r>
              <a:rPr lang="en-GB" sz="1400" baseline="30000">
                <a:solidFill>
                  <a:srgbClr val="000000"/>
                </a:solidFill>
                <a:cs typeface="Arial" pitchFamily="34" charset="0"/>
              </a:rPr>
              <a:t>2</a:t>
            </a:r>
          </a:p>
          <a:p>
            <a:pPr algn="l" defTabSz="449263">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i="1">
                <a:solidFill>
                  <a:srgbClr val="000000"/>
                </a:solidFill>
                <a:latin typeface="Times New Roman" pitchFamily="18" charset="0"/>
                <a:cs typeface="Arial" pitchFamily="34" charset="0"/>
              </a:rPr>
              <a:t>J. Cederkäll et al., Phys. Rev. Lett. 98, 172501 (2007)</a:t>
            </a:r>
          </a:p>
          <a:p>
            <a:pPr algn="l" defTabSz="449263">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000">
              <a:solidFill>
                <a:srgbClr val="000000"/>
              </a:solidFill>
              <a:cs typeface="Arial" pitchFamily="34" charset="0"/>
            </a:endParaRPr>
          </a:p>
          <a:p>
            <a:pPr algn="l" defTabSz="449263">
              <a:buClr>
                <a:srgbClr val="000000"/>
              </a:buClr>
              <a:buSzPct val="100000"/>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cs typeface="Arial" pitchFamily="34" charset="0"/>
              </a:rPr>
              <a:t> intermediate energy Coulex      </a:t>
            </a:r>
            <a:r>
              <a:rPr lang="en-GB" sz="2000">
                <a:solidFill>
                  <a:srgbClr val="00B050"/>
                </a:solidFill>
                <a:cs typeface="Arial" pitchFamily="34" charset="0"/>
              </a:rPr>
              <a:t>NSCL</a:t>
            </a:r>
          </a:p>
          <a:p>
            <a:pPr algn="l" defTabSz="449263">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aseline="30000">
                <a:solidFill>
                  <a:srgbClr val="000000"/>
                </a:solidFill>
                <a:cs typeface="Arial" pitchFamily="34" charset="0"/>
              </a:rPr>
              <a:t>106,108,110,112</a:t>
            </a:r>
            <a:r>
              <a:rPr lang="en-GB" sz="1400">
                <a:solidFill>
                  <a:srgbClr val="000000"/>
                </a:solidFill>
                <a:cs typeface="Arial" pitchFamily="34" charset="0"/>
              </a:rPr>
              <a:t>Sn</a:t>
            </a:r>
            <a:r>
              <a:rPr lang="en-GB" sz="1400" baseline="30000">
                <a:solidFill>
                  <a:srgbClr val="000000"/>
                </a:solidFill>
                <a:cs typeface="Arial" pitchFamily="34" charset="0"/>
              </a:rPr>
              <a:t>  </a:t>
            </a:r>
            <a:r>
              <a:rPr lang="en-GB" sz="1400">
                <a:solidFill>
                  <a:srgbClr val="000000"/>
                </a:solidFill>
                <a:cs typeface="Arial" pitchFamily="34" charset="0"/>
              </a:rPr>
              <a:t>B(E2) &gt; 0.22 e</a:t>
            </a:r>
            <a:r>
              <a:rPr lang="en-GB" sz="1400" baseline="30000">
                <a:solidFill>
                  <a:srgbClr val="000000"/>
                </a:solidFill>
                <a:cs typeface="Arial" pitchFamily="34" charset="0"/>
              </a:rPr>
              <a:t>2</a:t>
            </a:r>
            <a:r>
              <a:rPr lang="en-GB" sz="1400">
                <a:solidFill>
                  <a:srgbClr val="000000"/>
                </a:solidFill>
                <a:cs typeface="Arial" pitchFamily="34" charset="0"/>
              </a:rPr>
              <a:t>b</a:t>
            </a:r>
            <a:r>
              <a:rPr lang="en-GB" sz="1400" baseline="30000">
                <a:solidFill>
                  <a:srgbClr val="000000"/>
                </a:solidFill>
                <a:cs typeface="Arial" pitchFamily="34" charset="0"/>
              </a:rPr>
              <a:t>2</a:t>
            </a:r>
          </a:p>
          <a:p>
            <a:pPr algn="l" defTabSz="449263">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i="1">
                <a:solidFill>
                  <a:schemeClr val="tx1"/>
                </a:solidFill>
                <a:latin typeface="Times New Roman" pitchFamily="18" charset="0"/>
                <a:cs typeface="Arial" pitchFamily="34" charset="0"/>
              </a:rPr>
              <a:t>C. Vaman et al., Phys. Rev. Lett. 99, 162501 (2007)</a:t>
            </a:r>
            <a:r>
              <a:rPr lang="en-US" sz="1400" i="1">
                <a:solidFill>
                  <a:schemeClr val="accent1"/>
                </a:solidFill>
                <a:latin typeface="Times New Roman" pitchFamily="18" charset="0"/>
                <a:cs typeface="Arial" pitchFamily="34" charset="0"/>
              </a:rPr>
              <a:t>,</a:t>
            </a:r>
          </a:p>
          <a:p>
            <a:pPr algn="l" defTabSz="449263">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000">
              <a:solidFill>
                <a:srgbClr val="000000"/>
              </a:solidFill>
              <a:cs typeface="Arial" pitchFamily="34" charset="0"/>
            </a:endParaRPr>
          </a:p>
          <a:p>
            <a:pPr algn="l" defTabSz="449263">
              <a:buClr>
                <a:srgbClr val="000000"/>
              </a:buClr>
              <a:buSzPct val="100000"/>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cs typeface="Arial" pitchFamily="34" charset="0"/>
              </a:rPr>
              <a:t> sub-barrier Coulex        </a:t>
            </a:r>
            <a:r>
              <a:rPr lang="en-GB" sz="2000">
                <a:solidFill>
                  <a:srgbClr val="FF3399"/>
                </a:solidFill>
                <a:cs typeface="Arial" pitchFamily="34" charset="0"/>
              </a:rPr>
              <a:t>REX-ISOLDE</a:t>
            </a:r>
          </a:p>
          <a:p>
            <a:pPr algn="l" defTabSz="449263">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aseline="30000">
                <a:solidFill>
                  <a:srgbClr val="000000"/>
                </a:solidFill>
                <a:cs typeface="Arial" pitchFamily="34" charset="0"/>
              </a:rPr>
              <a:t>106,108</a:t>
            </a:r>
            <a:r>
              <a:rPr lang="en-GB" sz="1400">
                <a:solidFill>
                  <a:srgbClr val="000000"/>
                </a:solidFill>
                <a:cs typeface="Arial" pitchFamily="34" charset="0"/>
              </a:rPr>
              <a:t>Sn</a:t>
            </a:r>
            <a:r>
              <a:rPr lang="en-GB" sz="1400" baseline="30000">
                <a:solidFill>
                  <a:srgbClr val="000000"/>
                </a:solidFill>
                <a:cs typeface="Arial" pitchFamily="34" charset="0"/>
              </a:rPr>
              <a:t> </a:t>
            </a:r>
          </a:p>
          <a:p>
            <a:pPr algn="l"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i="1">
                <a:solidFill>
                  <a:srgbClr val="000000"/>
                </a:solidFill>
                <a:latin typeface="Times New Roman" pitchFamily="18" charset="0"/>
                <a:cs typeface="Arial" pitchFamily="34" charset="0"/>
              </a:rPr>
              <a:t>A. Ekström et al., Phys. Rev. Lett. 101, 012502 (2008) </a:t>
            </a:r>
          </a:p>
          <a:p>
            <a:pPr algn="l" defTabSz="449263">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000">
              <a:solidFill>
                <a:srgbClr val="000000"/>
              </a:solidFill>
              <a:cs typeface="Arial" pitchFamily="34" charset="0"/>
            </a:endParaRPr>
          </a:p>
          <a:p>
            <a:pPr algn="l" defTabSz="449263">
              <a:buClr>
                <a:srgbClr val="000000"/>
              </a:buClr>
              <a:buSzPct val="100000"/>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cs typeface="Arial" pitchFamily="34" charset="0"/>
              </a:rPr>
              <a:t> sub-barrier, stable  Coulex           </a:t>
            </a:r>
            <a:r>
              <a:rPr lang="en-GB" sz="2000">
                <a:solidFill>
                  <a:srgbClr val="0070C0"/>
                </a:solidFill>
                <a:cs typeface="Arial" pitchFamily="34" charset="0"/>
              </a:rPr>
              <a:t>GSI</a:t>
            </a:r>
          </a:p>
          <a:p>
            <a:pPr algn="l" defTabSz="449263">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aseline="30000">
                <a:solidFill>
                  <a:srgbClr val="000000"/>
                </a:solidFill>
                <a:cs typeface="Arial" pitchFamily="34" charset="0"/>
              </a:rPr>
              <a:t>114</a:t>
            </a:r>
            <a:r>
              <a:rPr lang="en-GB" sz="1400">
                <a:solidFill>
                  <a:srgbClr val="000000"/>
                </a:solidFill>
                <a:cs typeface="Arial" pitchFamily="34" charset="0"/>
              </a:rPr>
              <a:t>Sn</a:t>
            </a:r>
          </a:p>
          <a:p>
            <a:pPr algn="l"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i="1">
                <a:solidFill>
                  <a:srgbClr val="000000"/>
                </a:solidFill>
                <a:latin typeface="Times New Roman" pitchFamily="18" charset="0"/>
                <a:cs typeface="Arial" pitchFamily="34" charset="0"/>
              </a:rPr>
              <a:t>P. Doornenbal</a:t>
            </a:r>
            <a:r>
              <a:rPr lang="en-US" sz="1400" i="1">
                <a:solidFill>
                  <a:srgbClr val="BBE0E3"/>
                </a:solidFill>
                <a:latin typeface="Times New Roman" pitchFamily="18" charset="0"/>
                <a:cs typeface="Arial" pitchFamily="34" charset="0"/>
              </a:rPr>
              <a:t> </a:t>
            </a:r>
            <a:r>
              <a:rPr lang="en-US" sz="1400" i="1">
                <a:solidFill>
                  <a:srgbClr val="000000"/>
                </a:solidFill>
                <a:latin typeface="Times New Roman" pitchFamily="18" charset="0"/>
                <a:cs typeface="Arial" pitchFamily="34" charset="0"/>
              </a:rPr>
              <a:t>et al., Phys. Rev. C 78, 031303(R) (2008)</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6"/>
          <p:cNvSpPr txBox="1">
            <a:spLocks noChangeArrowheads="1"/>
          </p:cNvSpPr>
          <p:nvPr/>
        </p:nvSpPr>
        <p:spPr bwMode="auto">
          <a:xfrm>
            <a:off x="300038" y="71438"/>
            <a:ext cx="7539037" cy="584200"/>
          </a:xfrm>
          <a:prstGeom prst="rect">
            <a:avLst/>
          </a:prstGeom>
          <a:noFill/>
          <a:ln w="9525">
            <a:noFill/>
            <a:miter lim="800000"/>
            <a:headEnd/>
            <a:tailEnd/>
          </a:ln>
        </p:spPr>
        <p:txBody>
          <a:bodyPr wrap="none">
            <a:spAutoFit/>
          </a:bodyPr>
          <a:lstStyle/>
          <a:p>
            <a:pPr>
              <a:defRPr/>
            </a:pPr>
            <a:r>
              <a:rPr lang="en-GB" b="1" dirty="0">
                <a:solidFill>
                  <a:schemeClr val="accent6"/>
                </a:solidFill>
              </a:rPr>
              <a:t>plunger device for radioactive beams </a:t>
            </a:r>
          </a:p>
        </p:txBody>
      </p:sp>
      <p:pic>
        <p:nvPicPr>
          <p:cNvPr id="89091" name="Picture 8" descr="nscl_plunger_detail"/>
          <p:cNvPicPr>
            <a:picLocks noChangeAspect="1" noChangeArrowheads="1"/>
          </p:cNvPicPr>
          <p:nvPr/>
        </p:nvPicPr>
        <p:blipFill>
          <a:blip r:embed="rId3"/>
          <a:srcRect/>
          <a:stretch>
            <a:fillRect/>
          </a:stretch>
        </p:blipFill>
        <p:spPr bwMode="auto">
          <a:xfrm>
            <a:off x="357188" y="1214438"/>
            <a:ext cx="3214687" cy="2595562"/>
          </a:xfrm>
          <a:prstGeom prst="rect">
            <a:avLst/>
          </a:prstGeom>
          <a:noFill/>
          <a:ln w="9525">
            <a:noFill/>
            <a:miter lim="800000"/>
            <a:headEnd/>
            <a:tailEnd/>
          </a:ln>
        </p:spPr>
      </p:pic>
      <p:sp>
        <p:nvSpPr>
          <p:cNvPr id="89092" name="Text Box 6"/>
          <p:cNvSpPr txBox="1">
            <a:spLocks noChangeArrowheads="1"/>
          </p:cNvSpPr>
          <p:nvPr/>
        </p:nvSpPr>
        <p:spPr bwMode="auto">
          <a:xfrm>
            <a:off x="4572000" y="785813"/>
            <a:ext cx="4357688" cy="1508125"/>
          </a:xfrm>
          <a:prstGeom prst="rect">
            <a:avLst/>
          </a:prstGeom>
          <a:noFill/>
          <a:ln w="9525">
            <a:noFill/>
            <a:miter lim="800000"/>
            <a:headEnd/>
            <a:tailEnd/>
          </a:ln>
        </p:spPr>
        <p:txBody>
          <a:bodyPr>
            <a:spAutoFit/>
          </a:bodyPr>
          <a:lstStyle/>
          <a:p>
            <a:pPr algn="l"/>
            <a:r>
              <a:rPr lang="en-GB" sz="1800"/>
              <a:t>target/ degrader diameter</a:t>
            </a:r>
            <a:r>
              <a:rPr lang="en-GB" sz="2000" b="1">
                <a:solidFill>
                  <a:srgbClr val="C00000"/>
                </a:solidFill>
              </a:rPr>
              <a:t>:       4 cm</a:t>
            </a:r>
            <a:endParaRPr lang="en-GB" sz="1800" b="1">
              <a:solidFill>
                <a:srgbClr val="C00000"/>
              </a:solidFill>
            </a:endParaRPr>
          </a:p>
          <a:p>
            <a:pPr algn="l"/>
            <a:r>
              <a:rPr lang="en-GB" sz="1800"/>
              <a:t>target/ degrader separation: 0 - 2,5 cm </a:t>
            </a:r>
          </a:p>
          <a:p>
            <a:pPr algn="l"/>
            <a:r>
              <a:rPr lang="en-GB" sz="1800"/>
              <a:t>precision :  ~ 1 </a:t>
            </a:r>
            <a:r>
              <a:rPr lang="el-GR" sz="1800">
                <a:cs typeface="Arial" pitchFamily="34" charset="0"/>
              </a:rPr>
              <a:t>μ</a:t>
            </a:r>
            <a:r>
              <a:rPr lang="de-DE" sz="1800">
                <a:cs typeface="Arial" pitchFamily="34" charset="0"/>
              </a:rPr>
              <a:t>m</a:t>
            </a:r>
          </a:p>
          <a:p>
            <a:pPr algn="l"/>
            <a:r>
              <a:rPr lang="de-DE" sz="1800">
                <a:cs typeface="Arial" pitchFamily="34" charset="0"/>
              </a:rPr>
              <a:t>target/ degrader </a:t>
            </a:r>
            <a:r>
              <a:rPr lang="en-US" sz="1800">
                <a:cs typeface="Arial" pitchFamily="34" charset="0"/>
              </a:rPr>
              <a:t>thickness: ~1</a:t>
            </a:r>
            <a:r>
              <a:rPr lang="el-GR" sz="1800">
                <a:cs typeface="Arial" pitchFamily="34" charset="0"/>
              </a:rPr>
              <a:t>μ</a:t>
            </a:r>
            <a:r>
              <a:rPr lang="de-DE" sz="1800">
                <a:cs typeface="Arial" pitchFamily="34" charset="0"/>
              </a:rPr>
              <a:t>m -1mm</a:t>
            </a:r>
            <a:r>
              <a:rPr lang="en-US" sz="1800">
                <a:cs typeface="Arial" pitchFamily="34" charset="0"/>
              </a:rPr>
              <a:t> </a:t>
            </a:r>
          </a:p>
          <a:p>
            <a:pPr algn="l"/>
            <a:endParaRPr lang="el-GR" sz="1800">
              <a:cs typeface="Arial" pitchFamily="34" charset="0"/>
            </a:endParaRPr>
          </a:p>
        </p:txBody>
      </p:sp>
      <p:pic>
        <p:nvPicPr>
          <p:cNvPr id="6" name="Picture 5" descr="IMG_0332_1"/>
          <p:cNvPicPr>
            <a:picLocks noChangeAspect="1" noChangeArrowheads="1"/>
          </p:cNvPicPr>
          <p:nvPr/>
        </p:nvPicPr>
        <p:blipFill>
          <a:blip r:embed="rId4"/>
          <a:srcRect l="13187" t="17984" r="16975" b="12529"/>
          <a:stretch>
            <a:fillRect/>
          </a:stretch>
        </p:blipFill>
        <p:spPr bwMode="auto">
          <a:xfrm>
            <a:off x="341313" y="4143375"/>
            <a:ext cx="3254375" cy="2428875"/>
          </a:xfrm>
          <a:prstGeom prst="rect">
            <a:avLst/>
          </a:prstGeom>
          <a:noFill/>
          <a:ln w="9525">
            <a:noFill/>
            <a:miter lim="800000"/>
            <a:headEnd/>
            <a:tailEnd/>
          </a:ln>
        </p:spPr>
      </p:pic>
      <p:sp>
        <p:nvSpPr>
          <p:cNvPr id="89094" name="Text Box 2"/>
          <p:cNvSpPr txBox="1">
            <a:spLocks noChangeArrowheads="1"/>
          </p:cNvSpPr>
          <p:nvPr/>
        </p:nvSpPr>
        <p:spPr bwMode="auto">
          <a:xfrm>
            <a:off x="4110038" y="2414588"/>
            <a:ext cx="4786312" cy="400050"/>
          </a:xfrm>
          <a:prstGeom prst="rect">
            <a:avLst/>
          </a:prstGeom>
          <a:noFill/>
          <a:ln w="9525">
            <a:noFill/>
            <a:miter lim="800000"/>
            <a:headEnd/>
            <a:tailEnd/>
          </a:ln>
        </p:spPr>
        <p:txBody>
          <a:bodyPr>
            <a:spAutoFit/>
          </a:bodyPr>
          <a:lstStyle/>
          <a:p>
            <a:r>
              <a:rPr lang="en-GB" sz="2000" b="1" baseline="30000"/>
              <a:t>64</a:t>
            </a:r>
            <a:r>
              <a:rPr lang="en-GB" sz="2000" b="1"/>
              <a:t>Ge:    2</a:t>
            </a:r>
            <a:r>
              <a:rPr lang="en-GB" sz="2000" b="1" baseline="30000"/>
              <a:t>+</a:t>
            </a:r>
            <a:r>
              <a:rPr lang="en-GB" sz="2000" b="1" baseline="-25000"/>
              <a:t>1</a:t>
            </a:r>
            <a:r>
              <a:rPr lang="en-GB" sz="2000" b="1"/>
              <a:t> </a:t>
            </a:r>
            <a:r>
              <a:rPr lang="en-GB" sz="2000" b="1" baseline="30000"/>
              <a:t> </a:t>
            </a:r>
            <a:r>
              <a:rPr lang="en-GB" sz="2000" b="1">
                <a:cs typeface="Arial" pitchFamily="34" charset="0"/>
              </a:rPr>
              <a:t>→  0</a:t>
            </a:r>
            <a:r>
              <a:rPr lang="en-GB" sz="2000" b="1" baseline="30000">
                <a:cs typeface="Arial" pitchFamily="34" charset="0"/>
              </a:rPr>
              <a:t>+     </a:t>
            </a:r>
            <a:r>
              <a:rPr lang="en-GB" sz="2000"/>
              <a:t> </a:t>
            </a:r>
          </a:p>
        </p:txBody>
      </p:sp>
      <p:pic>
        <p:nvPicPr>
          <p:cNvPr id="89095" name="Picture 3" descr="64Ge_140"/>
          <p:cNvPicPr>
            <a:picLocks noChangeAspect="1" noChangeArrowheads="1"/>
          </p:cNvPicPr>
          <p:nvPr/>
        </p:nvPicPr>
        <p:blipFill>
          <a:blip r:embed="rId5"/>
          <a:srcRect/>
          <a:stretch>
            <a:fillRect/>
          </a:stretch>
        </p:blipFill>
        <p:spPr bwMode="auto">
          <a:xfrm>
            <a:off x="4441825" y="2835275"/>
            <a:ext cx="2070100" cy="3500438"/>
          </a:xfrm>
          <a:prstGeom prst="rect">
            <a:avLst/>
          </a:prstGeom>
          <a:noFill/>
          <a:ln w="9525">
            <a:noFill/>
            <a:miter lim="800000"/>
            <a:headEnd/>
            <a:tailEnd/>
          </a:ln>
        </p:spPr>
      </p:pic>
      <p:pic>
        <p:nvPicPr>
          <p:cNvPr id="89096" name="Picture 4" descr="64Ge_30"/>
          <p:cNvPicPr>
            <a:picLocks noChangeAspect="1" noChangeArrowheads="1"/>
          </p:cNvPicPr>
          <p:nvPr/>
        </p:nvPicPr>
        <p:blipFill>
          <a:blip r:embed="rId6"/>
          <a:srcRect/>
          <a:stretch>
            <a:fillRect/>
          </a:stretch>
        </p:blipFill>
        <p:spPr bwMode="auto">
          <a:xfrm>
            <a:off x="6708775" y="2906713"/>
            <a:ext cx="2001838" cy="3429000"/>
          </a:xfrm>
          <a:prstGeom prst="rect">
            <a:avLst/>
          </a:prstGeom>
          <a:noFill/>
          <a:ln w="9525">
            <a:noFill/>
            <a:miter lim="800000"/>
            <a:headEnd/>
            <a:tailEnd/>
          </a:ln>
        </p:spPr>
      </p:pic>
      <p:sp>
        <p:nvSpPr>
          <p:cNvPr id="89097" name="Text Box 7"/>
          <p:cNvSpPr txBox="1">
            <a:spLocks noChangeArrowheads="1"/>
          </p:cNvSpPr>
          <p:nvPr/>
        </p:nvSpPr>
        <p:spPr bwMode="auto">
          <a:xfrm>
            <a:off x="4525963" y="2965450"/>
            <a:ext cx="2806700" cy="369888"/>
          </a:xfrm>
          <a:prstGeom prst="rect">
            <a:avLst/>
          </a:prstGeom>
          <a:noFill/>
          <a:ln w="9525">
            <a:noFill/>
            <a:miter lim="800000"/>
            <a:headEnd/>
            <a:tailEnd/>
          </a:ln>
        </p:spPr>
        <p:txBody>
          <a:bodyPr wrap="none">
            <a:spAutoFit/>
          </a:bodyPr>
          <a:lstStyle/>
          <a:p>
            <a:r>
              <a:rPr lang="en-GB" sz="1800" b="1"/>
              <a:t>140°                            30°</a:t>
            </a:r>
          </a:p>
        </p:txBody>
      </p:sp>
      <p:sp>
        <p:nvSpPr>
          <p:cNvPr id="89098" name="Rectangle 8"/>
          <p:cNvSpPr>
            <a:spLocks noChangeArrowheads="1"/>
          </p:cNvSpPr>
          <p:nvPr/>
        </p:nvSpPr>
        <p:spPr bwMode="auto">
          <a:xfrm>
            <a:off x="7896225" y="2943225"/>
            <a:ext cx="900113" cy="2924175"/>
          </a:xfrm>
          <a:prstGeom prst="rect">
            <a:avLst/>
          </a:prstGeom>
          <a:noFill/>
          <a:ln w="9525">
            <a:noFill/>
            <a:miter lim="800000"/>
            <a:headEnd/>
            <a:tailEnd/>
          </a:ln>
        </p:spPr>
        <p:txBody>
          <a:bodyPr>
            <a:spAutoFit/>
          </a:bodyPr>
          <a:lstStyle/>
          <a:p>
            <a:r>
              <a:rPr lang="en-GB" sz="1600"/>
              <a:t>0 </a:t>
            </a:r>
            <a:r>
              <a:rPr lang="el-GR" sz="1600"/>
              <a:t>μ</a:t>
            </a:r>
            <a:r>
              <a:rPr lang="de-DE" sz="1600"/>
              <a:t>m</a:t>
            </a:r>
          </a:p>
          <a:p>
            <a:endParaRPr lang="de-DE" sz="1600"/>
          </a:p>
          <a:p>
            <a:endParaRPr lang="de-DE" sz="1600"/>
          </a:p>
          <a:p>
            <a:endParaRPr lang="de-DE" sz="1600"/>
          </a:p>
          <a:p>
            <a:endParaRPr lang="de-DE" sz="1600"/>
          </a:p>
          <a:p>
            <a:r>
              <a:rPr lang="de-DE" sz="1600"/>
              <a:t>200 </a:t>
            </a:r>
            <a:r>
              <a:rPr lang="el-GR" sz="1600"/>
              <a:t>μ</a:t>
            </a:r>
            <a:r>
              <a:rPr lang="de-DE" sz="1600"/>
              <a:t>m</a:t>
            </a:r>
          </a:p>
          <a:p>
            <a:endParaRPr lang="de-DE" sz="1600"/>
          </a:p>
          <a:p>
            <a:endParaRPr lang="de-DE" sz="1600"/>
          </a:p>
          <a:p>
            <a:endParaRPr lang="de-DE" sz="1600"/>
          </a:p>
          <a:p>
            <a:r>
              <a:rPr lang="de-DE" sz="1600"/>
              <a:t>500 </a:t>
            </a:r>
            <a:r>
              <a:rPr lang="el-GR" sz="1600"/>
              <a:t>μ</a:t>
            </a:r>
            <a:r>
              <a:rPr lang="de-DE" sz="1600"/>
              <a:t>m</a:t>
            </a:r>
            <a:endParaRPr lang="el-GR" sz="1600"/>
          </a:p>
          <a:p>
            <a:pPr>
              <a:spcBef>
                <a:spcPct val="50000"/>
              </a:spcBef>
            </a:pPr>
            <a:endParaRPr lang="el-GR" sz="1600">
              <a:latin typeface="Arial Narrow" pitchFamily="34" charset="0"/>
            </a:endParaRPr>
          </a:p>
        </p:txBody>
      </p:sp>
      <p:sp>
        <p:nvSpPr>
          <p:cNvPr id="89099" name="Text Box 10"/>
          <p:cNvSpPr txBox="1">
            <a:spLocks noChangeArrowheads="1"/>
          </p:cNvSpPr>
          <p:nvPr/>
        </p:nvSpPr>
        <p:spPr bwMode="auto">
          <a:xfrm>
            <a:off x="3929063" y="6478588"/>
            <a:ext cx="5176837" cy="307975"/>
          </a:xfrm>
          <a:prstGeom prst="rect">
            <a:avLst/>
          </a:prstGeom>
          <a:noFill/>
          <a:ln w="9525">
            <a:noFill/>
            <a:miter lim="800000"/>
            <a:headEnd/>
            <a:tailEnd/>
          </a:ln>
        </p:spPr>
        <p:txBody>
          <a:bodyPr wrap="none">
            <a:spAutoFit/>
          </a:bodyPr>
          <a:lstStyle/>
          <a:p>
            <a:r>
              <a:rPr lang="de-DE" sz="1400"/>
              <a:t> K. Starosta, A. Dewald et al. Phys.Rev.Lett. 99, 042503 (2007)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1" descr="ist_74NiLineShapev0"/>
          <p:cNvPicPr>
            <a:picLocks noChangeAspect="1" noChangeArrowheads="1"/>
          </p:cNvPicPr>
          <p:nvPr/>
        </p:nvPicPr>
        <p:blipFill>
          <a:blip r:embed="rId3"/>
          <a:srcRect/>
          <a:stretch>
            <a:fillRect/>
          </a:stretch>
        </p:blipFill>
        <p:spPr bwMode="auto">
          <a:xfrm>
            <a:off x="109538" y="3733800"/>
            <a:ext cx="3962400" cy="2914650"/>
          </a:xfrm>
          <a:prstGeom prst="rect">
            <a:avLst/>
          </a:prstGeom>
          <a:noFill/>
          <a:ln w="9525">
            <a:noFill/>
            <a:miter lim="800000"/>
            <a:headEnd/>
            <a:tailEnd/>
          </a:ln>
        </p:spPr>
      </p:pic>
      <p:sp>
        <p:nvSpPr>
          <p:cNvPr id="90115" name="Rectangle 2"/>
          <p:cNvSpPr>
            <a:spLocks noChangeArrowheads="1"/>
          </p:cNvSpPr>
          <p:nvPr/>
        </p:nvSpPr>
        <p:spPr bwMode="auto">
          <a:xfrm>
            <a:off x="3657600" y="1219200"/>
            <a:ext cx="4953000" cy="2362200"/>
          </a:xfrm>
          <a:prstGeom prst="rect">
            <a:avLst/>
          </a:prstGeom>
          <a:solidFill>
            <a:srgbClr val="BCE2C5">
              <a:alpha val="14902"/>
            </a:srgbClr>
          </a:solidFill>
          <a:ln w="9360">
            <a:solidFill>
              <a:srgbClr val="000000"/>
            </a:solidFill>
            <a:miter lim="800000"/>
            <a:headEnd/>
            <a:tailEnd/>
          </a:ln>
        </p:spPr>
        <p:txBody>
          <a:bodyPr wrap="none" anchor="ctr"/>
          <a:lstStyle/>
          <a:p>
            <a:endParaRPr lang="de-DE"/>
          </a:p>
        </p:txBody>
      </p:sp>
      <p:pic>
        <p:nvPicPr>
          <p:cNvPr id="90116" name="Picture 52"/>
          <p:cNvPicPr>
            <a:picLocks noChangeAspect="1" noChangeArrowheads="1"/>
          </p:cNvPicPr>
          <p:nvPr/>
        </p:nvPicPr>
        <p:blipFill>
          <a:blip r:embed="rId4"/>
          <a:srcRect l="25128" t="9770" b="9770"/>
          <a:stretch>
            <a:fillRect/>
          </a:stretch>
        </p:blipFill>
        <p:spPr bwMode="auto">
          <a:xfrm>
            <a:off x="6477000" y="1295400"/>
            <a:ext cx="1054100" cy="1981200"/>
          </a:xfrm>
          <a:prstGeom prst="rect">
            <a:avLst/>
          </a:prstGeom>
          <a:noFill/>
          <a:ln w="9525">
            <a:noFill/>
            <a:round/>
            <a:headEnd/>
            <a:tailEnd/>
          </a:ln>
        </p:spPr>
      </p:pic>
      <p:sp>
        <p:nvSpPr>
          <p:cNvPr id="90117" name="Text Box 3"/>
          <p:cNvSpPr txBox="1">
            <a:spLocks noChangeArrowheads="1"/>
          </p:cNvSpPr>
          <p:nvPr/>
        </p:nvSpPr>
        <p:spPr bwMode="auto">
          <a:xfrm>
            <a:off x="0" y="0"/>
            <a:ext cx="9144000" cy="587375"/>
          </a:xfrm>
          <a:prstGeom prst="rect">
            <a:avLst/>
          </a:prstGeom>
          <a:solidFill>
            <a:schemeClr val="bg1"/>
          </a:solidFill>
          <a:ln w="9525">
            <a:noFill/>
            <a:round/>
            <a:headEnd/>
            <a:tailEnd/>
          </a:ln>
        </p:spPr>
        <p:txBody>
          <a:bodyPr lIns="90000" tIns="46800" rIns="90000" bIns="46800">
            <a:spAutoFit/>
          </a:bodyPr>
          <a:lstStyle/>
          <a:p>
            <a:pPr>
              <a:spcBef>
                <a:spcPts val="150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2060"/>
                </a:solidFill>
              </a:rPr>
              <a:t>DSAM line shape analysis on first 2</a:t>
            </a:r>
            <a:r>
              <a:rPr lang="en-GB" baseline="30000">
                <a:solidFill>
                  <a:srgbClr val="002060"/>
                </a:solidFill>
              </a:rPr>
              <a:t>+</a:t>
            </a:r>
            <a:r>
              <a:rPr lang="en-GB">
                <a:solidFill>
                  <a:srgbClr val="002060"/>
                </a:solidFill>
              </a:rPr>
              <a:t> of </a:t>
            </a:r>
            <a:r>
              <a:rPr lang="en-GB" baseline="30000">
                <a:solidFill>
                  <a:srgbClr val="002060"/>
                </a:solidFill>
              </a:rPr>
              <a:t>74</a:t>
            </a:r>
            <a:r>
              <a:rPr lang="en-GB">
                <a:solidFill>
                  <a:srgbClr val="002060"/>
                </a:solidFill>
              </a:rPr>
              <a:t>Ni</a:t>
            </a:r>
          </a:p>
        </p:txBody>
      </p:sp>
      <p:sp>
        <p:nvSpPr>
          <p:cNvPr id="90118" name="Text Box 4"/>
          <p:cNvSpPr txBox="1">
            <a:spLocks noChangeArrowheads="1"/>
          </p:cNvSpPr>
          <p:nvPr/>
        </p:nvSpPr>
        <p:spPr bwMode="auto">
          <a:xfrm>
            <a:off x="142875" y="571500"/>
            <a:ext cx="8077200" cy="401638"/>
          </a:xfrm>
          <a:prstGeom prst="rect">
            <a:avLst/>
          </a:prstGeom>
          <a:noFill/>
          <a:ln w="9525">
            <a:noFill/>
            <a:round/>
            <a:headEnd/>
            <a:tailEnd/>
          </a:ln>
        </p:spPr>
        <p:txBody>
          <a:bodyPr lIns="90000" tIns="46800" rIns="90000" bIns="46800">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rPr>
              <a:t>MC simulation of a fragmentation experiment</a:t>
            </a:r>
          </a:p>
        </p:txBody>
      </p:sp>
      <p:sp>
        <p:nvSpPr>
          <p:cNvPr id="90119" name="Text Box 8"/>
          <p:cNvSpPr txBox="1">
            <a:spLocks noChangeArrowheads="1"/>
          </p:cNvSpPr>
          <p:nvPr/>
        </p:nvSpPr>
        <p:spPr bwMode="auto">
          <a:xfrm>
            <a:off x="3929063" y="1428750"/>
            <a:ext cx="1928812" cy="338138"/>
          </a:xfrm>
          <a:prstGeom prst="rect">
            <a:avLst/>
          </a:prstGeom>
          <a:noFill/>
          <a:ln w="9525">
            <a:noFill/>
            <a:round/>
            <a:headEnd/>
            <a:tailEnd/>
          </a:ln>
        </p:spPr>
        <p:txBody>
          <a:bodyPr lIns="90000" tIns="46800" rIns="90000" bIns="46800">
            <a:spAutoFit/>
          </a:bodyPr>
          <a:lstStyle/>
          <a:p>
            <a:pPr algn="l">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aseline="30000">
                <a:solidFill>
                  <a:srgbClr val="000000"/>
                </a:solidFill>
              </a:rPr>
              <a:t>76</a:t>
            </a:r>
            <a:r>
              <a:rPr lang="en-GB" sz="1600">
                <a:solidFill>
                  <a:srgbClr val="000000"/>
                </a:solidFill>
              </a:rPr>
              <a:t>Zn @ 150 MeV/u</a:t>
            </a:r>
          </a:p>
        </p:txBody>
      </p:sp>
      <p:sp>
        <p:nvSpPr>
          <p:cNvPr id="90120" name="Rectangle 9"/>
          <p:cNvSpPr>
            <a:spLocks noChangeArrowheads="1"/>
          </p:cNvSpPr>
          <p:nvPr/>
        </p:nvSpPr>
        <p:spPr bwMode="auto">
          <a:xfrm>
            <a:off x="5943600" y="1981200"/>
            <a:ext cx="152400" cy="685800"/>
          </a:xfrm>
          <a:prstGeom prst="rect">
            <a:avLst/>
          </a:prstGeom>
          <a:solidFill>
            <a:srgbClr val="E8BDB6"/>
          </a:solidFill>
          <a:ln w="9360">
            <a:solidFill>
              <a:srgbClr val="000000"/>
            </a:solidFill>
            <a:miter lim="800000"/>
            <a:headEnd/>
            <a:tailEnd/>
          </a:ln>
        </p:spPr>
        <p:txBody>
          <a:bodyPr wrap="none" anchor="ctr"/>
          <a:lstStyle/>
          <a:p>
            <a:endParaRPr lang="de-DE"/>
          </a:p>
        </p:txBody>
      </p:sp>
      <p:sp>
        <p:nvSpPr>
          <p:cNvPr id="90121" name="Text Box 10"/>
          <p:cNvSpPr txBox="1">
            <a:spLocks noChangeArrowheads="1"/>
          </p:cNvSpPr>
          <p:nvPr/>
        </p:nvSpPr>
        <p:spPr bwMode="auto">
          <a:xfrm>
            <a:off x="4643438" y="2819400"/>
            <a:ext cx="1600200" cy="581025"/>
          </a:xfrm>
          <a:prstGeom prst="rect">
            <a:avLst/>
          </a:prstGeom>
          <a:noFill/>
          <a:ln w="9525">
            <a:noFill/>
            <a:round/>
            <a:headEnd/>
            <a:tailEnd/>
          </a:ln>
        </p:spPr>
        <p:txBody>
          <a:bodyPr lIns="90000" tIns="46800" rIns="90000" bIns="46800">
            <a:spAutoFit/>
          </a:bodyPr>
          <a:lstStyle/>
          <a:p>
            <a:pPr>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00"/>
                </a:solidFill>
              </a:rPr>
              <a:t>Fe Target (500mg/cm</a:t>
            </a:r>
            <a:r>
              <a:rPr lang="en-GB" sz="1600" baseline="30000">
                <a:solidFill>
                  <a:srgbClr val="000000"/>
                </a:solidFill>
              </a:rPr>
              <a:t>2</a:t>
            </a:r>
            <a:r>
              <a:rPr lang="en-GB" sz="1600">
                <a:solidFill>
                  <a:srgbClr val="000000"/>
                </a:solidFill>
              </a:rPr>
              <a:t>)</a:t>
            </a:r>
          </a:p>
        </p:txBody>
      </p:sp>
      <p:sp>
        <p:nvSpPr>
          <p:cNvPr id="90122" name="AutoShape 11"/>
          <p:cNvSpPr>
            <a:spLocks noChangeArrowheads="1"/>
          </p:cNvSpPr>
          <p:nvPr/>
        </p:nvSpPr>
        <p:spPr bwMode="auto">
          <a:xfrm>
            <a:off x="4800600" y="2057400"/>
            <a:ext cx="1981200" cy="533400"/>
          </a:xfrm>
          <a:prstGeom prst="rightArrow">
            <a:avLst>
              <a:gd name="adj1" fmla="val 53333"/>
              <a:gd name="adj2" fmla="val 96399"/>
            </a:avLst>
          </a:prstGeom>
          <a:solidFill>
            <a:srgbClr val="BBE0E3"/>
          </a:solidFill>
          <a:ln w="9360">
            <a:solidFill>
              <a:srgbClr val="000000"/>
            </a:solidFill>
            <a:miter lim="800000"/>
            <a:headEnd/>
            <a:tailEnd/>
          </a:ln>
        </p:spPr>
        <p:txBody>
          <a:bodyPr wrap="none" anchor="ctr"/>
          <a:lstStyle/>
          <a:p>
            <a:endParaRPr lang="de-DE"/>
          </a:p>
        </p:txBody>
      </p:sp>
      <p:sp>
        <p:nvSpPr>
          <p:cNvPr id="90123" name="Text Box 12"/>
          <p:cNvSpPr txBox="1">
            <a:spLocks noChangeArrowheads="1"/>
          </p:cNvSpPr>
          <p:nvPr/>
        </p:nvSpPr>
        <p:spPr bwMode="auto">
          <a:xfrm>
            <a:off x="5648325" y="1393825"/>
            <a:ext cx="1066800" cy="463550"/>
          </a:xfrm>
          <a:prstGeom prst="rect">
            <a:avLst/>
          </a:prstGeom>
          <a:noFill/>
          <a:ln w="9525">
            <a:noFill/>
            <a:round/>
            <a:headEnd/>
            <a:tailEnd/>
          </a:ln>
        </p:spPr>
        <p:txBody>
          <a:bodyPr lIns="90000" tIns="46800" rIns="90000" bIns="46800">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aseline="30000">
                <a:solidFill>
                  <a:srgbClr val="000000"/>
                </a:solidFill>
              </a:rPr>
              <a:t>74</a:t>
            </a:r>
            <a:r>
              <a:rPr lang="en-GB" sz="2400">
                <a:solidFill>
                  <a:srgbClr val="000000"/>
                </a:solidFill>
              </a:rPr>
              <a:t>Ni </a:t>
            </a:r>
          </a:p>
        </p:txBody>
      </p:sp>
      <p:sp>
        <p:nvSpPr>
          <p:cNvPr id="90124" name="Line 13"/>
          <p:cNvSpPr>
            <a:spLocks noChangeShapeType="1"/>
          </p:cNvSpPr>
          <p:nvPr/>
        </p:nvSpPr>
        <p:spPr bwMode="auto">
          <a:xfrm flipV="1">
            <a:off x="6096000" y="1905000"/>
            <a:ext cx="584200" cy="307975"/>
          </a:xfrm>
          <a:prstGeom prst="line">
            <a:avLst/>
          </a:prstGeom>
          <a:noFill/>
          <a:ln w="38160">
            <a:solidFill>
              <a:srgbClr val="66FF33"/>
            </a:solidFill>
            <a:miter lim="800000"/>
            <a:headEnd/>
            <a:tailEnd type="triangle" w="med" len="med"/>
          </a:ln>
        </p:spPr>
        <p:txBody>
          <a:bodyPr/>
          <a:lstStyle/>
          <a:p>
            <a:endParaRPr lang="de-DE"/>
          </a:p>
        </p:txBody>
      </p:sp>
      <p:grpSp>
        <p:nvGrpSpPr>
          <p:cNvPr id="90125" name="Group 54"/>
          <p:cNvGrpSpPr>
            <a:grpSpLocks/>
          </p:cNvGrpSpPr>
          <p:nvPr/>
        </p:nvGrpSpPr>
        <p:grpSpPr bwMode="auto">
          <a:xfrm>
            <a:off x="381000" y="1143000"/>
            <a:ext cx="2463800" cy="2292350"/>
            <a:chOff x="336" y="2736"/>
            <a:chExt cx="1552" cy="1444"/>
          </a:xfrm>
        </p:grpSpPr>
        <p:sp>
          <p:nvSpPr>
            <p:cNvPr id="90131" name="Text Box 30"/>
            <p:cNvSpPr txBox="1">
              <a:spLocks noChangeArrowheads="1"/>
            </p:cNvSpPr>
            <p:nvPr/>
          </p:nvSpPr>
          <p:spPr bwMode="auto">
            <a:xfrm>
              <a:off x="1440" y="3696"/>
              <a:ext cx="448" cy="292"/>
            </a:xfrm>
            <a:prstGeom prst="rect">
              <a:avLst/>
            </a:prstGeom>
            <a:noFill/>
            <a:ln w="9525">
              <a:noFill/>
              <a:round/>
              <a:headEnd/>
              <a:tailEnd/>
            </a:ln>
          </p:spPr>
          <p:txBody>
            <a:bodyPr lIns="90000" tIns="46800" rIns="90000" bIns="46800">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0</a:t>
              </a:r>
              <a:r>
                <a:rPr lang="en-GB" sz="2400" baseline="30000">
                  <a:solidFill>
                    <a:srgbClr val="000000"/>
                  </a:solidFill>
                </a:rPr>
                <a:t>+</a:t>
              </a:r>
            </a:p>
          </p:txBody>
        </p:sp>
        <p:sp>
          <p:nvSpPr>
            <p:cNvPr id="90132" name="Text Box 31"/>
            <p:cNvSpPr txBox="1">
              <a:spLocks noChangeArrowheads="1"/>
            </p:cNvSpPr>
            <p:nvPr/>
          </p:nvSpPr>
          <p:spPr bwMode="auto">
            <a:xfrm>
              <a:off x="1440" y="2736"/>
              <a:ext cx="448" cy="292"/>
            </a:xfrm>
            <a:prstGeom prst="rect">
              <a:avLst/>
            </a:prstGeom>
            <a:noFill/>
            <a:ln w="9525">
              <a:noFill/>
              <a:round/>
              <a:headEnd/>
              <a:tailEnd/>
            </a:ln>
          </p:spPr>
          <p:txBody>
            <a:bodyPr lIns="90000" tIns="46800" rIns="90000" bIns="46800">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2</a:t>
              </a:r>
              <a:r>
                <a:rPr lang="en-GB" sz="2400" baseline="30000">
                  <a:solidFill>
                    <a:srgbClr val="000000"/>
                  </a:solidFill>
                </a:rPr>
                <a:t>+</a:t>
              </a:r>
            </a:p>
          </p:txBody>
        </p:sp>
        <p:grpSp>
          <p:nvGrpSpPr>
            <p:cNvPr id="90133" name="Group 53"/>
            <p:cNvGrpSpPr>
              <a:grpSpLocks/>
            </p:cNvGrpSpPr>
            <p:nvPr/>
          </p:nvGrpSpPr>
          <p:grpSpPr bwMode="auto">
            <a:xfrm>
              <a:off x="336" y="2880"/>
              <a:ext cx="1200" cy="1300"/>
              <a:chOff x="336" y="2880"/>
              <a:chExt cx="1200" cy="1300"/>
            </a:xfrm>
          </p:grpSpPr>
          <p:sp>
            <p:nvSpPr>
              <p:cNvPr id="90134" name="Line 25"/>
              <p:cNvSpPr>
                <a:spLocks noChangeShapeType="1"/>
              </p:cNvSpPr>
              <p:nvPr/>
            </p:nvSpPr>
            <p:spPr bwMode="auto">
              <a:xfrm>
                <a:off x="864" y="3840"/>
                <a:ext cx="576" cy="1"/>
              </a:xfrm>
              <a:prstGeom prst="line">
                <a:avLst/>
              </a:prstGeom>
              <a:noFill/>
              <a:ln w="38160">
                <a:solidFill>
                  <a:srgbClr val="000000"/>
                </a:solidFill>
                <a:miter lim="800000"/>
                <a:headEnd/>
                <a:tailEnd/>
              </a:ln>
            </p:spPr>
            <p:txBody>
              <a:bodyPr/>
              <a:lstStyle/>
              <a:p>
                <a:endParaRPr lang="de-DE"/>
              </a:p>
            </p:txBody>
          </p:sp>
          <p:sp>
            <p:nvSpPr>
              <p:cNvPr id="90135" name="Line 35"/>
              <p:cNvSpPr>
                <a:spLocks noChangeShapeType="1"/>
              </p:cNvSpPr>
              <p:nvPr/>
            </p:nvSpPr>
            <p:spPr bwMode="auto">
              <a:xfrm>
                <a:off x="1104" y="2880"/>
                <a:ext cx="1" cy="960"/>
              </a:xfrm>
              <a:prstGeom prst="line">
                <a:avLst/>
              </a:prstGeom>
              <a:noFill/>
              <a:ln w="38160">
                <a:solidFill>
                  <a:srgbClr val="66FF33"/>
                </a:solidFill>
                <a:miter lim="800000"/>
                <a:headEnd/>
                <a:tailEnd type="triangle" w="med" len="med"/>
              </a:ln>
            </p:spPr>
            <p:txBody>
              <a:bodyPr/>
              <a:lstStyle/>
              <a:p>
                <a:endParaRPr lang="de-DE"/>
              </a:p>
            </p:txBody>
          </p:sp>
          <p:sp>
            <p:nvSpPr>
              <p:cNvPr id="90136" name="Text Box 39"/>
              <p:cNvSpPr txBox="1">
                <a:spLocks noChangeArrowheads="1"/>
              </p:cNvSpPr>
              <p:nvPr/>
            </p:nvSpPr>
            <p:spPr bwMode="auto">
              <a:xfrm>
                <a:off x="336" y="3168"/>
                <a:ext cx="936" cy="291"/>
              </a:xfrm>
              <a:prstGeom prst="rect">
                <a:avLst/>
              </a:prstGeom>
              <a:noFill/>
              <a:ln w="9525">
                <a:noFill/>
                <a:miter lim="800000"/>
                <a:headEnd/>
                <a:tailEnd/>
              </a:ln>
            </p:spPr>
            <p:txBody>
              <a:bodyPr wrap="none">
                <a:spAutoFit/>
              </a:bodyPr>
              <a:lstStyle/>
              <a:p>
                <a:r>
                  <a:rPr lang="en-US" sz="2400">
                    <a:solidFill>
                      <a:srgbClr val="00FF00"/>
                    </a:solidFill>
                  </a:rPr>
                  <a:t>1024 keV</a:t>
                </a:r>
              </a:p>
            </p:txBody>
          </p:sp>
          <p:sp>
            <p:nvSpPr>
              <p:cNvPr id="90137" name="Line 47"/>
              <p:cNvSpPr>
                <a:spLocks noChangeShapeType="1"/>
              </p:cNvSpPr>
              <p:nvPr/>
            </p:nvSpPr>
            <p:spPr bwMode="auto">
              <a:xfrm>
                <a:off x="864" y="2880"/>
                <a:ext cx="576" cy="1"/>
              </a:xfrm>
              <a:prstGeom prst="line">
                <a:avLst/>
              </a:prstGeom>
              <a:noFill/>
              <a:ln w="38160">
                <a:solidFill>
                  <a:srgbClr val="000000"/>
                </a:solidFill>
                <a:miter lim="800000"/>
                <a:headEnd/>
                <a:tailEnd/>
              </a:ln>
            </p:spPr>
            <p:txBody>
              <a:bodyPr/>
              <a:lstStyle/>
              <a:p>
                <a:endParaRPr lang="de-DE"/>
              </a:p>
            </p:txBody>
          </p:sp>
          <p:sp>
            <p:nvSpPr>
              <p:cNvPr id="90138" name="Text Box 48"/>
              <p:cNvSpPr txBox="1">
                <a:spLocks noChangeArrowheads="1"/>
              </p:cNvSpPr>
              <p:nvPr/>
            </p:nvSpPr>
            <p:spPr bwMode="auto">
              <a:xfrm>
                <a:off x="864" y="3888"/>
                <a:ext cx="672" cy="292"/>
              </a:xfrm>
              <a:prstGeom prst="rect">
                <a:avLst/>
              </a:prstGeom>
              <a:noFill/>
              <a:ln w="9525">
                <a:noFill/>
                <a:round/>
                <a:headEnd/>
                <a:tailEnd/>
              </a:ln>
            </p:spPr>
            <p:txBody>
              <a:bodyPr lIns="90000" tIns="46800" rIns="90000" bIns="46800">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aseline="30000">
                    <a:solidFill>
                      <a:srgbClr val="000000"/>
                    </a:solidFill>
                  </a:rPr>
                  <a:t>74</a:t>
                </a:r>
                <a:r>
                  <a:rPr lang="en-GB" sz="2400">
                    <a:solidFill>
                      <a:srgbClr val="000000"/>
                    </a:solidFill>
                  </a:rPr>
                  <a:t>Ni </a:t>
                </a:r>
              </a:p>
            </p:txBody>
          </p:sp>
        </p:grpSp>
      </p:grpSp>
      <p:sp>
        <p:nvSpPr>
          <p:cNvPr id="90126" name="Text Box 51"/>
          <p:cNvSpPr txBox="1">
            <a:spLocks noChangeArrowheads="1"/>
          </p:cNvSpPr>
          <p:nvPr/>
        </p:nvSpPr>
        <p:spPr bwMode="auto">
          <a:xfrm>
            <a:off x="4572000" y="3733800"/>
            <a:ext cx="2057400" cy="546100"/>
          </a:xfrm>
          <a:prstGeom prst="rect">
            <a:avLst/>
          </a:prstGeom>
          <a:noFill/>
          <a:ln w="9525">
            <a:noFill/>
            <a:miter lim="800000"/>
            <a:headEnd/>
            <a:tailEnd/>
          </a:ln>
        </p:spPr>
        <p:txBody>
          <a:bodyPr>
            <a:spAutoFit/>
          </a:bodyPr>
          <a:lstStyle/>
          <a:p>
            <a:pPr>
              <a:spcBef>
                <a:spcPct val="50000"/>
              </a:spcBef>
            </a:pPr>
            <a:r>
              <a:rPr lang="en-US">
                <a:solidFill>
                  <a:schemeClr val="tx1"/>
                </a:solidFill>
                <a:latin typeface="Symbol" pitchFamily="18" charset="2"/>
              </a:rPr>
              <a:t>t</a:t>
            </a:r>
            <a:r>
              <a:rPr lang="en-US">
                <a:solidFill>
                  <a:schemeClr val="tx1"/>
                </a:solidFill>
              </a:rPr>
              <a:t> = </a:t>
            </a:r>
            <a:r>
              <a:rPr lang="en-US">
                <a:solidFill>
                  <a:srgbClr val="FF0000"/>
                </a:solidFill>
              </a:rPr>
              <a:t>0.5</a:t>
            </a:r>
            <a:r>
              <a:rPr lang="en-US">
                <a:solidFill>
                  <a:schemeClr val="tx1"/>
                </a:solidFill>
              </a:rPr>
              <a:t> to 1.</a:t>
            </a:r>
            <a:r>
              <a:rPr lang="en-US">
                <a:solidFill>
                  <a:schemeClr val="accent2"/>
                </a:solidFill>
              </a:rPr>
              <a:t>5</a:t>
            </a:r>
            <a:r>
              <a:rPr lang="en-US">
                <a:solidFill>
                  <a:schemeClr val="tx1"/>
                </a:solidFill>
              </a:rPr>
              <a:t> ps</a:t>
            </a:r>
          </a:p>
        </p:txBody>
      </p:sp>
      <p:sp>
        <p:nvSpPr>
          <p:cNvPr id="90127" name="Text Box 55"/>
          <p:cNvSpPr txBox="1">
            <a:spLocks noChangeArrowheads="1"/>
          </p:cNvSpPr>
          <p:nvPr/>
        </p:nvSpPr>
        <p:spPr bwMode="auto">
          <a:xfrm>
            <a:off x="1828800" y="1752600"/>
            <a:ext cx="1100138" cy="523875"/>
          </a:xfrm>
          <a:prstGeom prst="rect">
            <a:avLst/>
          </a:prstGeom>
          <a:noFill/>
          <a:ln w="9525">
            <a:noFill/>
            <a:miter lim="800000"/>
            <a:headEnd/>
            <a:tailEnd/>
          </a:ln>
        </p:spPr>
        <p:txBody>
          <a:bodyPr>
            <a:spAutoFit/>
          </a:bodyPr>
          <a:lstStyle/>
          <a:p>
            <a:pPr>
              <a:spcBef>
                <a:spcPct val="50000"/>
              </a:spcBef>
            </a:pPr>
            <a:r>
              <a:rPr lang="en-US" sz="2800">
                <a:solidFill>
                  <a:schemeClr val="tx1"/>
                </a:solidFill>
                <a:latin typeface="Symbol" pitchFamily="18" charset="2"/>
              </a:rPr>
              <a:t>t</a:t>
            </a:r>
            <a:r>
              <a:rPr lang="en-US" sz="2800">
                <a:solidFill>
                  <a:schemeClr val="tx1"/>
                </a:solidFill>
              </a:rPr>
              <a:t> = ?</a:t>
            </a:r>
          </a:p>
        </p:txBody>
      </p:sp>
      <p:sp>
        <p:nvSpPr>
          <p:cNvPr id="90128" name="Line 56"/>
          <p:cNvSpPr>
            <a:spLocks noChangeShapeType="1"/>
          </p:cNvSpPr>
          <p:nvPr/>
        </p:nvSpPr>
        <p:spPr bwMode="auto">
          <a:xfrm>
            <a:off x="3571875" y="5143500"/>
            <a:ext cx="838200" cy="0"/>
          </a:xfrm>
          <a:prstGeom prst="line">
            <a:avLst/>
          </a:prstGeom>
          <a:noFill/>
          <a:ln w="57150">
            <a:solidFill>
              <a:schemeClr val="accent2"/>
            </a:solidFill>
            <a:round/>
            <a:headEnd/>
            <a:tailEnd type="triangle" w="med" len="med"/>
          </a:ln>
        </p:spPr>
        <p:txBody>
          <a:bodyPr/>
          <a:lstStyle/>
          <a:p>
            <a:endParaRPr lang="de-DE"/>
          </a:p>
        </p:txBody>
      </p:sp>
      <p:sp>
        <p:nvSpPr>
          <p:cNvPr id="90129" name="Text Box 57"/>
          <p:cNvSpPr txBox="1">
            <a:spLocks noChangeArrowheads="1"/>
          </p:cNvSpPr>
          <p:nvPr/>
        </p:nvSpPr>
        <p:spPr bwMode="auto">
          <a:xfrm>
            <a:off x="3509963" y="5181600"/>
            <a:ext cx="990600" cy="400050"/>
          </a:xfrm>
          <a:prstGeom prst="rect">
            <a:avLst/>
          </a:prstGeom>
          <a:noFill/>
          <a:ln w="9525">
            <a:noFill/>
            <a:miter lim="800000"/>
            <a:headEnd/>
            <a:tailEnd/>
          </a:ln>
        </p:spPr>
        <p:txBody>
          <a:bodyPr>
            <a:spAutoFit/>
          </a:bodyPr>
          <a:lstStyle/>
          <a:p>
            <a:pPr>
              <a:spcBef>
                <a:spcPct val="50000"/>
              </a:spcBef>
            </a:pPr>
            <a:r>
              <a:rPr lang="en-US" sz="2000">
                <a:solidFill>
                  <a:schemeClr val="accent2"/>
                </a:solidFill>
              </a:rPr>
              <a:t>Zoom</a:t>
            </a:r>
          </a:p>
        </p:txBody>
      </p:sp>
      <p:pic>
        <p:nvPicPr>
          <p:cNvPr id="90130" name="Picture 60" descr="ist_74NiLineShape"/>
          <p:cNvPicPr>
            <a:picLocks noChangeAspect="1" noChangeArrowheads="1"/>
          </p:cNvPicPr>
          <p:nvPr/>
        </p:nvPicPr>
        <p:blipFill>
          <a:blip r:embed="rId5"/>
          <a:srcRect/>
          <a:stretch>
            <a:fillRect/>
          </a:stretch>
        </p:blipFill>
        <p:spPr bwMode="auto">
          <a:xfrm>
            <a:off x="4405313" y="3733800"/>
            <a:ext cx="4381500" cy="29718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Datumsplatzhalter 2"/>
          <p:cNvSpPr>
            <a:spLocks noGrp="1"/>
          </p:cNvSpPr>
          <p:nvPr>
            <p:ph type="dt" sz="quarter" idx="10"/>
          </p:nvPr>
        </p:nvSpPr>
        <p:spPr>
          <a:xfrm>
            <a:off x="96838" y="6315075"/>
            <a:ext cx="2120900" cy="457200"/>
          </a:xfrm>
          <a:noFill/>
        </p:spPr>
        <p:txBody>
          <a:bodyPr/>
          <a:lstStyle/>
          <a:p>
            <a:r>
              <a:rPr lang="en-US" smtClean="0"/>
              <a:t>Wolfram KORTEN</a:t>
            </a:r>
          </a:p>
          <a:p>
            <a:r>
              <a:rPr lang="en-US" smtClean="0"/>
              <a:t>GSI 23.2.2006</a:t>
            </a:r>
          </a:p>
        </p:txBody>
      </p:sp>
      <p:pic>
        <p:nvPicPr>
          <p:cNvPr id="91139" name="Picture 1026" descr="fig211"/>
          <p:cNvPicPr>
            <a:picLocks noChangeAspect="1" noChangeArrowheads="1"/>
          </p:cNvPicPr>
          <p:nvPr/>
        </p:nvPicPr>
        <p:blipFill>
          <a:blip r:embed="rId4"/>
          <a:srcRect/>
          <a:stretch>
            <a:fillRect/>
          </a:stretch>
        </p:blipFill>
        <p:spPr bwMode="auto">
          <a:xfrm>
            <a:off x="1588" y="-3175"/>
            <a:ext cx="9159875" cy="6884988"/>
          </a:xfrm>
          <a:prstGeom prst="rect">
            <a:avLst/>
          </a:prstGeom>
          <a:noFill/>
          <a:ln w="9525">
            <a:noFill/>
            <a:miter lim="800000"/>
            <a:headEnd/>
            <a:tailEnd/>
          </a:ln>
        </p:spPr>
      </p:pic>
      <p:sp>
        <p:nvSpPr>
          <p:cNvPr id="91140" name="Text Box 1027"/>
          <p:cNvSpPr txBox="1">
            <a:spLocks noChangeArrowheads="1"/>
          </p:cNvSpPr>
          <p:nvPr/>
        </p:nvSpPr>
        <p:spPr bwMode="auto">
          <a:xfrm>
            <a:off x="4581525" y="4110038"/>
            <a:ext cx="3829050" cy="1190625"/>
          </a:xfrm>
          <a:prstGeom prst="rect">
            <a:avLst/>
          </a:prstGeom>
          <a:noFill/>
          <a:ln w="9525">
            <a:noFill/>
            <a:miter lim="800000"/>
            <a:headEnd/>
            <a:tailEnd/>
          </a:ln>
        </p:spPr>
        <p:txBody>
          <a:bodyPr wrap="none">
            <a:spAutoFit/>
          </a:bodyPr>
          <a:lstStyle/>
          <a:p>
            <a:pPr algn="l"/>
            <a:r>
              <a:rPr lang="en-GB" sz="1800" u="sng"/>
              <a:t>Neutron rich heavy nuclei (N/Z </a:t>
            </a:r>
            <a:r>
              <a:rPr lang="en-GB" sz="1800" u="sng">
                <a:cs typeface="Times New Roman" pitchFamily="18" charset="0"/>
              </a:rPr>
              <a:t>→</a:t>
            </a:r>
            <a:r>
              <a:rPr lang="en-GB" sz="1800" u="sng"/>
              <a:t> 2)</a:t>
            </a:r>
          </a:p>
          <a:p>
            <a:pPr algn="l">
              <a:buFontTx/>
              <a:buChar char="•"/>
            </a:pPr>
            <a:r>
              <a:rPr lang="en-GB" sz="1800"/>
              <a:t> Large neutron skins (r</a:t>
            </a:r>
            <a:r>
              <a:rPr lang="en-GB" sz="1800" baseline="-25000">
                <a:latin typeface="Symbol" pitchFamily="18" charset="2"/>
              </a:rPr>
              <a:t>n</a:t>
            </a:r>
            <a:r>
              <a:rPr lang="en-GB" sz="1800"/>
              <a:t>-r</a:t>
            </a:r>
            <a:r>
              <a:rPr lang="en-GB" sz="1800" baseline="-25000">
                <a:latin typeface="Symbol" pitchFamily="18" charset="2"/>
              </a:rPr>
              <a:t>p</a:t>
            </a:r>
            <a:r>
              <a:rPr lang="en-GB" sz="1800">
                <a:cs typeface="Times New Roman" pitchFamily="18" charset="0"/>
              </a:rPr>
              <a:t>→ </a:t>
            </a:r>
            <a:r>
              <a:rPr lang="en-GB" sz="1800"/>
              <a:t>1fm)</a:t>
            </a:r>
          </a:p>
          <a:p>
            <a:pPr algn="l">
              <a:buFontTx/>
              <a:buChar char="•"/>
            </a:pPr>
            <a:r>
              <a:rPr lang="en-GB" sz="1800"/>
              <a:t> New coherent excitation modes</a:t>
            </a:r>
          </a:p>
          <a:p>
            <a:pPr algn="l">
              <a:buFontTx/>
              <a:buChar char="•"/>
            </a:pPr>
            <a:r>
              <a:rPr lang="en-GB" sz="1800"/>
              <a:t> Shell quenching</a:t>
            </a:r>
          </a:p>
        </p:txBody>
      </p:sp>
      <p:grpSp>
        <p:nvGrpSpPr>
          <p:cNvPr id="91141" name="Group 1028"/>
          <p:cNvGrpSpPr>
            <a:grpSpLocks/>
          </p:cNvGrpSpPr>
          <p:nvPr/>
        </p:nvGrpSpPr>
        <p:grpSpPr bwMode="auto">
          <a:xfrm>
            <a:off x="3468688" y="3773488"/>
            <a:ext cx="1058862" cy="1323975"/>
            <a:chOff x="2485" y="2387"/>
            <a:chExt cx="594" cy="816"/>
          </a:xfrm>
        </p:grpSpPr>
        <p:sp>
          <p:nvSpPr>
            <p:cNvPr id="91170" name="Oval 1029"/>
            <p:cNvSpPr>
              <a:spLocks noChangeArrowheads="1"/>
            </p:cNvSpPr>
            <p:nvPr/>
          </p:nvSpPr>
          <p:spPr bwMode="auto">
            <a:xfrm>
              <a:off x="2626" y="2387"/>
              <a:ext cx="453" cy="113"/>
            </a:xfrm>
            <a:prstGeom prst="ellipse">
              <a:avLst/>
            </a:prstGeom>
            <a:noFill/>
            <a:ln w="25400">
              <a:solidFill>
                <a:srgbClr val="FF0000"/>
              </a:solidFill>
              <a:round/>
              <a:headEnd/>
              <a:tailEnd/>
            </a:ln>
          </p:spPr>
          <p:txBody>
            <a:bodyPr/>
            <a:lstStyle/>
            <a:p>
              <a:endParaRPr lang="de-DE"/>
            </a:p>
          </p:txBody>
        </p:sp>
        <p:sp>
          <p:nvSpPr>
            <p:cNvPr id="91171" name="Text Box 1030"/>
            <p:cNvSpPr txBox="1">
              <a:spLocks noChangeArrowheads="1"/>
            </p:cNvSpPr>
            <p:nvPr/>
          </p:nvSpPr>
          <p:spPr bwMode="auto">
            <a:xfrm>
              <a:off x="2485" y="2973"/>
              <a:ext cx="544" cy="230"/>
            </a:xfrm>
            <a:prstGeom prst="rect">
              <a:avLst/>
            </a:prstGeom>
            <a:solidFill>
              <a:srgbClr val="FFFF99"/>
            </a:solidFill>
            <a:ln w="9525">
              <a:solidFill>
                <a:srgbClr val="0000FF"/>
              </a:solidFill>
              <a:miter lim="800000"/>
              <a:headEnd/>
              <a:tailEnd/>
            </a:ln>
          </p:spPr>
          <p:txBody>
            <a:bodyPr/>
            <a:lstStyle/>
            <a:p>
              <a:r>
                <a:rPr lang="en-US" sz="1800" baseline="30000">
                  <a:cs typeface="Times New Roman" pitchFamily="18" charset="0"/>
                </a:rPr>
                <a:t>132+x</a:t>
              </a:r>
              <a:r>
                <a:rPr lang="en-US" sz="1800">
                  <a:cs typeface="Times New Roman" pitchFamily="18" charset="0"/>
                </a:rPr>
                <a:t>Sn</a:t>
              </a:r>
              <a:endParaRPr lang="en-US" sz="1800">
                <a:cs typeface="Times New Roman" pitchFamily="18" charset="0"/>
                <a:sym typeface="Symbol" pitchFamily="18" charset="2"/>
              </a:endParaRPr>
            </a:p>
          </p:txBody>
        </p:sp>
        <p:sp>
          <p:nvSpPr>
            <p:cNvPr id="91172" name="Line 1031"/>
            <p:cNvSpPr>
              <a:spLocks noChangeShapeType="1"/>
            </p:cNvSpPr>
            <p:nvPr/>
          </p:nvSpPr>
          <p:spPr bwMode="auto">
            <a:xfrm flipH="1">
              <a:off x="2757" y="2478"/>
              <a:ext cx="91" cy="498"/>
            </a:xfrm>
            <a:prstGeom prst="line">
              <a:avLst/>
            </a:prstGeom>
            <a:noFill/>
            <a:ln w="9525">
              <a:solidFill>
                <a:srgbClr val="000000"/>
              </a:solidFill>
              <a:round/>
              <a:headEnd/>
              <a:tailEnd/>
            </a:ln>
          </p:spPr>
          <p:txBody>
            <a:bodyPr/>
            <a:lstStyle/>
            <a:p>
              <a:endParaRPr lang="de-DE"/>
            </a:p>
          </p:txBody>
        </p:sp>
      </p:grpSp>
      <p:sp>
        <p:nvSpPr>
          <p:cNvPr id="91142" name="Text Box 1032"/>
          <p:cNvSpPr txBox="1">
            <a:spLocks noChangeArrowheads="1"/>
          </p:cNvSpPr>
          <p:nvPr/>
        </p:nvSpPr>
        <p:spPr bwMode="auto">
          <a:xfrm>
            <a:off x="2881313" y="5407025"/>
            <a:ext cx="4352925" cy="1190625"/>
          </a:xfrm>
          <a:prstGeom prst="rect">
            <a:avLst/>
          </a:prstGeom>
          <a:noFill/>
          <a:ln w="9525">
            <a:noFill/>
            <a:miter lim="800000"/>
            <a:headEnd/>
            <a:tailEnd/>
          </a:ln>
        </p:spPr>
        <p:txBody>
          <a:bodyPr>
            <a:spAutoFit/>
          </a:bodyPr>
          <a:lstStyle/>
          <a:p>
            <a:pPr algn="l"/>
            <a:r>
              <a:rPr lang="en-GB" sz="1800" u="sng"/>
              <a:t>Nuclei at the neutron drip line (Z</a:t>
            </a:r>
            <a:r>
              <a:rPr lang="en-GB" sz="1800" u="sng">
                <a:cs typeface="Times New Roman" pitchFamily="18" charset="0"/>
              </a:rPr>
              <a:t>→</a:t>
            </a:r>
            <a:r>
              <a:rPr lang="en-GB" sz="1800" u="sng"/>
              <a:t>25)</a:t>
            </a:r>
          </a:p>
          <a:p>
            <a:pPr algn="l">
              <a:buFontTx/>
              <a:buChar char="•"/>
            </a:pPr>
            <a:r>
              <a:rPr lang="en-GB" sz="1800"/>
              <a:t>  Very large proton-neutron asymmetries</a:t>
            </a:r>
          </a:p>
          <a:p>
            <a:pPr algn="l">
              <a:buFontTx/>
              <a:buChar char="•"/>
            </a:pPr>
            <a:r>
              <a:rPr lang="en-GB" sz="1800"/>
              <a:t>  Resonant excitation modes</a:t>
            </a:r>
          </a:p>
          <a:p>
            <a:pPr algn="l">
              <a:buFontTx/>
              <a:buChar char="•"/>
            </a:pPr>
            <a:r>
              <a:rPr lang="en-GB" sz="1800"/>
              <a:t>  New exotic decay modes</a:t>
            </a:r>
          </a:p>
        </p:txBody>
      </p:sp>
      <p:grpSp>
        <p:nvGrpSpPr>
          <p:cNvPr id="91143" name="Group 1033"/>
          <p:cNvGrpSpPr>
            <a:grpSpLocks/>
          </p:cNvGrpSpPr>
          <p:nvPr/>
        </p:nvGrpSpPr>
        <p:grpSpPr bwMode="auto">
          <a:xfrm>
            <a:off x="1781175" y="5013325"/>
            <a:ext cx="1128713" cy="576263"/>
            <a:chOff x="1215" y="3158"/>
            <a:chExt cx="771" cy="363"/>
          </a:xfrm>
        </p:grpSpPr>
        <p:sp>
          <p:nvSpPr>
            <p:cNvPr id="91168" name="Oval 1034"/>
            <p:cNvSpPr>
              <a:spLocks noChangeArrowheads="1"/>
            </p:cNvSpPr>
            <p:nvPr/>
          </p:nvSpPr>
          <p:spPr bwMode="auto">
            <a:xfrm rot="-1800000">
              <a:off x="1215" y="3158"/>
              <a:ext cx="598" cy="326"/>
            </a:xfrm>
            <a:prstGeom prst="ellipse">
              <a:avLst/>
            </a:prstGeom>
            <a:noFill/>
            <a:ln w="25400">
              <a:solidFill>
                <a:srgbClr val="FF0000"/>
              </a:solidFill>
              <a:round/>
              <a:headEnd/>
              <a:tailEnd/>
            </a:ln>
          </p:spPr>
          <p:txBody>
            <a:bodyPr/>
            <a:lstStyle/>
            <a:p>
              <a:endParaRPr lang="de-DE"/>
            </a:p>
          </p:txBody>
        </p:sp>
        <p:sp>
          <p:nvSpPr>
            <p:cNvPr id="91169" name="Line 1035"/>
            <p:cNvSpPr>
              <a:spLocks noChangeShapeType="1"/>
            </p:cNvSpPr>
            <p:nvPr/>
          </p:nvSpPr>
          <p:spPr bwMode="auto">
            <a:xfrm>
              <a:off x="1640" y="3470"/>
              <a:ext cx="346" cy="51"/>
            </a:xfrm>
            <a:prstGeom prst="line">
              <a:avLst/>
            </a:prstGeom>
            <a:noFill/>
            <a:ln w="9525">
              <a:solidFill>
                <a:srgbClr val="000000"/>
              </a:solidFill>
              <a:round/>
              <a:headEnd/>
              <a:tailEnd/>
            </a:ln>
          </p:spPr>
          <p:txBody>
            <a:bodyPr/>
            <a:lstStyle/>
            <a:p>
              <a:endParaRPr lang="de-DE"/>
            </a:p>
          </p:txBody>
        </p:sp>
      </p:grpSp>
      <p:sp>
        <p:nvSpPr>
          <p:cNvPr id="91144" name="Text Box 1036"/>
          <p:cNvSpPr txBox="1">
            <a:spLocks noChangeArrowheads="1"/>
          </p:cNvSpPr>
          <p:nvPr/>
        </p:nvSpPr>
        <p:spPr bwMode="auto">
          <a:xfrm>
            <a:off x="5907088" y="3068638"/>
            <a:ext cx="3197225" cy="915987"/>
          </a:xfrm>
          <a:prstGeom prst="rect">
            <a:avLst/>
          </a:prstGeom>
          <a:noFill/>
          <a:ln w="9525">
            <a:noFill/>
            <a:miter lim="800000"/>
            <a:headEnd/>
            <a:tailEnd/>
          </a:ln>
        </p:spPr>
        <p:txBody>
          <a:bodyPr wrap="none">
            <a:spAutoFit/>
          </a:bodyPr>
          <a:lstStyle/>
          <a:p>
            <a:r>
              <a:rPr lang="en-GB" sz="1800" u="sng"/>
              <a:t>Nuclear shapes</a:t>
            </a:r>
          </a:p>
          <a:p>
            <a:pPr>
              <a:buFontTx/>
              <a:buChar char="•"/>
            </a:pPr>
            <a:r>
              <a:rPr lang="en-GB" sz="1800"/>
              <a:t> Exotic shapes and isomers </a:t>
            </a:r>
          </a:p>
          <a:p>
            <a:pPr>
              <a:buFontTx/>
              <a:buChar char="•"/>
            </a:pPr>
            <a:r>
              <a:rPr lang="en-GB" sz="1800"/>
              <a:t> Coexistence and transitions </a:t>
            </a:r>
          </a:p>
        </p:txBody>
      </p:sp>
      <p:sp>
        <p:nvSpPr>
          <p:cNvPr id="91145" name="Text Box 1037"/>
          <p:cNvSpPr txBox="1">
            <a:spLocks noChangeArrowheads="1"/>
          </p:cNvSpPr>
          <p:nvPr/>
        </p:nvSpPr>
        <p:spPr bwMode="auto">
          <a:xfrm>
            <a:off x="415925" y="1100138"/>
            <a:ext cx="4225925" cy="915987"/>
          </a:xfrm>
          <a:prstGeom prst="rect">
            <a:avLst/>
          </a:prstGeom>
          <a:noFill/>
          <a:ln w="9525">
            <a:noFill/>
            <a:miter lim="800000"/>
            <a:headEnd/>
            <a:tailEnd/>
          </a:ln>
        </p:spPr>
        <p:txBody>
          <a:bodyPr wrap="none">
            <a:spAutoFit/>
          </a:bodyPr>
          <a:lstStyle/>
          <a:p>
            <a:pPr algn="l"/>
            <a:r>
              <a:rPr lang="en-GB" sz="1800" u="sng"/>
              <a:t>Shell structure in nuclei</a:t>
            </a:r>
          </a:p>
          <a:p>
            <a:pPr algn="l">
              <a:buFontTx/>
              <a:buChar char="•"/>
            </a:pPr>
            <a:r>
              <a:rPr lang="en-GB" sz="1800"/>
              <a:t>  Structure of doubly magic nuclei </a:t>
            </a:r>
          </a:p>
          <a:p>
            <a:pPr algn="l">
              <a:buFontTx/>
              <a:buChar char="•"/>
            </a:pPr>
            <a:r>
              <a:rPr lang="en-GB" sz="1800"/>
              <a:t>  Changes in the (effective) interactions</a:t>
            </a:r>
          </a:p>
        </p:txBody>
      </p:sp>
      <p:grpSp>
        <p:nvGrpSpPr>
          <p:cNvPr id="91146" name="Group 1038"/>
          <p:cNvGrpSpPr>
            <a:grpSpLocks/>
          </p:cNvGrpSpPr>
          <p:nvPr/>
        </p:nvGrpSpPr>
        <p:grpSpPr bwMode="auto">
          <a:xfrm>
            <a:off x="304800" y="3771900"/>
            <a:ext cx="3246438" cy="1662113"/>
            <a:chOff x="308" y="2366"/>
            <a:chExt cx="2086" cy="1019"/>
          </a:xfrm>
        </p:grpSpPr>
        <p:grpSp>
          <p:nvGrpSpPr>
            <p:cNvPr id="91156" name="Group 1039"/>
            <p:cNvGrpSpPr>
              <a:grpSpLocks/>
            </p:cNvGrpSpPr>
            <p:nvPr/>
          </p:nvGrpSpPr>
          <p:grpSpPr bwMode="auto">
            <a:xfrm>
              <a:off x="308" y="2659"/>
              <a:ext cx="661" cy="522"/>
              <a:chOff x="308" y="2659"/>
              <a:chExt cx="661" cy="522"/>
            </a:xfrm>
          </p:grpSpPr>
          <p:sp>
            <p:nvSpPr>
              <p:cNvPr id="91165" name="Line 1040"/>
              <p:cNvSpPr>
                <a:spLocks noChangeShapeType="1"/>
              </p:cNvSpPr>
              <p:nvPr/>
            </p:nvSpPr>
            <p:spPr bwMode="auto">
              <a:xfrm>
                <a:off x="671" y="2886"/>
                <a:ext cx="181" cy="181"/>
              </a:xfrm>
              <a:prstGeom prst="line">
                <a:avLst/>
              </a:prstGeom>
              <a:noFill/>
              <a:ln w="9525">
                <a:solidFill>
                  <a:srgbClr val="000000"/>
                </a:solidFill>
                <a:round/>
                <a:headEnd/>
                <a:tailEnd/>
              </a:ln>
            </p:spPr>
            <p:txBody>
              <a:bodyPr/>
              <a:lstStyle/>
              <a:p>
                <a:endParaRPr lang="de-DE"/>
              </a:p>
            </p:txBody>
          </p:sp>
          <p:sp>
            <p:nvSpPr>
              <p:cNvPr id="91166" name="Text Box 1041"/>
              <p:cNvSpPr txBox="1">
                <a:spLocks noChangeArrowheads="1"/>
              </p:cNvSpPr>
              <p:nvPr/>
            </p:nvSpPr>
            <p:spPr bwMode="auto">
              <a:xfrm>
                <a:off x="308" y="2659"/>
                <a:ext cx="363" cy="228"/>
              </a:xfrm>
              <a:prstGeom prst="rect">
                <a:avLst/>
              </a:prstGeom>
              <a:solidFill>
                <a:srgbClr val="FFFF99"/>
              </a:solidFill>
              <a:ln w="9525">
                <a:solidFill>
                  <a:srgbClr val="0000FF"/>
                </a:solidFill>
                <a:miter lim="800000"/>
                <a:headEnd/>
                <a:tailEnd/>
              </a:ln>
            </p:spPr>
            <p:txBody>
              <a:bodyPr/>
              <a:lstStyle/>
              <a:p>
                <a:r>
                  <a:rPr lang="en-US" sz="1600" baseline="30000">
                    <a:cs typeface="Times New Roman" pitchFamily="18" charset="0"/>
                  </a:rPr>
                  <a:t>48</a:t>
                </a:r>
                <a:r>
                  <a:rPr lang="en-US" sz="1600">
                    <a:cs typeface="Times New Roman" pitchFamily="18" charset="0"/>
                  </a:rPr>
                  <a:t>Ni</a:t>
                </a:r>
                <a:endParaRPr lang="en-US" sz="1600">
                  <a:cs typeface="Times New Roman" pitchFamily="18" charset="0"/>
                  <a:sym typeface="Symbol" pitchFamily="18" charset="2"/>
                </a:endParaRPr>
              </a:p>
            </p:txBody>
          </p:sp>
          <p:sp>
            <p:nvSpPr>
              <p:cNvPr id="91167" name="Oval 1042"/>
              <p:cNvSpPr>
                <a:spLocks noChangeArrowheads="1"/>
              </p:cNvSpPr>
              <p:nvPr/>
            </p:nvSpPr>
            <p:spPr bwMode="auto">
              <a:xfrm>
                <a:off x="825" y="3037"/>
                <a:ext cx="144" cy="144"/>
              </a:xfrm>
              <a:prstGeom prst="ellipse">
                <a:avLst/>
              </a:prstGeom>
              <a:noFill/>
              <a:ln w="25400">
                <a:solidFill>
                  <a:srgbClr val="FF0000"/>
                </a:solidFill>
                <a:round/>
                <a:headEnd/>
                <a:tailEnd/>
              </a:ln>
            </p:spPr>
            <p:txBody>
              <a:bodyPr/>
              <a:lstStyle/>
              <a:p>
                <a:endParaRPr lang="de-DE"/>
              </a:p>
            </p:txBody>
          </p:sp>
        </p:grpSp>
        <p:grpSp>
          <p:nvGrpSpPr>
            <p:cNvPr id="91157" name="Group 1043"/>
            <p:cNvGrpSpPr>
              <a:grpSpLocks/>
            </p:cNvGrpSpPr>
            <p:nvPr/>
          </p:nvGrpSpPr>
          <p:grpSpPr bwMode="auto">
            <a:xfrm>
              <a:off x="897" y="2366"/>
              <a:ext cx="953" cy="385"/>
              <a:chOff x="897" y="2366"/>
              <a:chExt cx="953" cy="385"/>
            </a:xfrm>
          </p:grpSpPr>
          <p:sp>
            <p:nvSpPr>
              <p:cNvPr id="91162" name="Oval 1044"/>
              <p:cNvSpPr>
                <a:spLocks noChangeArrowheads="1"/>
              </p:cNvSpPr>
              <p:nvPr/>
            </p:nvSpPr>
            <p:spPr bwMode="auto">
              <a:xfrm>
                <a:off x="1706" y="2366"/>
                <a:ext cx="144" cy="144"/>
              </a:xfrm>
              <a:prstGeom prst="ellipse">
                <a:avLst/>
              </a:prstGeom>
              <a:noFill/>
              <a:ln w="25400">
                <a:solidFill>
                  <a:srgbClr val="FF0000"/>
                </a:solidFill>
                <a:round/>
                <a:headEnd/>
                <a:tailEnd/>
              </a:ln>
            </p:spPr>
            <p:txBody>
              <a:bodyPr/>
              <a:lstStyle/>
              <a:p>
                <a:endParaRPr lang="de-DE"/>
              </a:p>
            </p:txBody>
          </p:sp>
          <p:sp>
            <p:nvSpPr>
              <p:cNvPr id="91163" name="Text Box 1045"/>
              <p:cNvSpPr txBox="1">
                <a:spLocks noChangeArrowheads="1"/>
              </p:cNvSpPr>
              <p:nvPr/>
            </p:nvSpPr>
            <p:spPr bwMode="auto">
              <a:xfrm>
                <a:off x="897" y="2523"/>
                <a:ext cx="507" cy="228"/>
              </a:xfrm>
              <a:prstGeom prst="rect">
                <a:avLst/>
              </a:prstGeom>
              <a:solidFill>
                <a:srgbClr val="FFFF99"/>
              </a:solidFill>
              <a:ln w="9525">
                <a:solidFill>
                  <a:srgbClr val="0000FF"/>
                </a:solidFill>
                <a:miter lim="800000"/>
                <a:headEnd/>
                <a:tailEnd/>
              </a:ln>
            </p:spPr>
            <p:txBody>
              <a:bodyPr/>
              <a:lstStyle/>
              <a:p>
                <a:r>
                  <a:rPr lang="en-US" sz="1800" baseline="30000">
                    <a:cs typeface="Times New Roman" pitchFamily="18" charset="0"/>
                  </a:rPr>
                  <a:t>100</a:t>
                </a:r>
                <a:r>
                  <a:rPr lang="en-US" sz="1800">
                    <a:cs typeface="Times New Roman" pitchFamily="18" charset="0"/>
                  </a:rPr>
                  <a:t>Sn</a:t>
                </a:r>
                <a:endParaRPr lang="en-US" sz="1800">
                  <a:cs typeface="Times New Roman" pitchFamily="18" charset="0"/>
                  <a:sym typeface="Symbol" pitchFamily="18" charset="2"/>
                </a:endParaRPr>
              </a:p>
            </p:txBody>
          </p:sp>
          <p:sp>
            <p:nvSpPr>
              <p:cNvPr id="91164" name="Line 1046"/>
              <p:cNvSpPr>
                <a:spLocks noChangeShapeType="1"/>
              </p:cNvSpPr>
              <p:nvPr/>
            </p:nvSpPr>
            <p:spPr bwMode="auto">
              <a:xfrm flipV="1">
                <a:off x="1396" y="2478"/>
                <a:ext cx="318" cy="136"/>
              </a:xfrm>
              <a:prstGeom prst="line">
                <a:avLst/>
              </a:prstGeom>
              <a:noFill/>
              <a:ln w="9525">
                <a:solidFill>
                  <a:srgbClr val="000000"/>
                </a:solidFill>
                <a:round/>
                <a:headEnd/>
                <a:tailEnd/>
              </a:ln>
            </p:spPr>
            <p:txBody>
              <a:bodyPr/>
              <a:lstStyle/>
              <a:p>
                <a:endParaRPr lang="de-DE"/>
              </a:p>
            </p:txBody>
          </p:sp>
        </p:grpSp>
        <p:grpSp>
          <p:nvGrpSpPr>
            <p:cNvPr id="91158" name="Group 1047"/>
            <p:cNvGrpSpPr>
              <a:grpSpLocks/>
            </p:cNvGrpSpPr>
            <p:nvPr/>
          </p:nvGrpSpPr>
          <p:grpSpPr bwMode="auto">
            <a:xfrm>
              <a:off x="1709" y="3037"/>
              <a:ext cx="685" cy="348"/>
              <a:chOff x="1709" y="3037"/>
              <a:chExt cx="685" cy="348"/>
            </a:xfrm>
          </p:grpSpPr>
          <p:sp>
            <p:nvSpPr>
              <p:cNvPr id="91159" name="Text Box 1048"/>
              <p:cNvSpPr txBox="1">
                <a:spLocks noChangeArrowheads="1"/>
              </p:cNvSpPr>
              <p:nvPr/>
            </p:nvSpPr>
            <p:spPr bwMode="auto">
              <a:xfrm>
                <a:off x="2031" y="3155"/>
                <a:ext cx="363" cy="230"/>
              </a:xfrm>
              <a:prstGeom prst="rect">
                <a:avLst/>
              </a:prstGeom>
              <a:solidFill>
                <a:srgbClr val="FFFF99"/>
              </a:solidFill>
              <a:ln w="9525">
                <a:solidFill>
                  <a:srgbClr val="0000FF"/>
                </a:solidFill>
                <a:miter lim="800000"/>
                <a:headEnd/>
                <a:tailEnd/>
              </a:ln>
            </p:spPr>
            <p:txBody>
              <a:bodyPr/>
              <a:lstStyle/>
              <a:p>
                <a:r>
                  <a:rPr lang="en-US" sz="1600" baseline="30000">
                    <a:cs typeface="Times New Roman" pitchFamily="18" charset="0"/>
                  </a:rPr>
                  <a:t>78</a:t>
                </a:r>
                <a:r>
                  <a:rPr lang="en-US" sz="1600">
                    <a:cs typeface="Times New Roman" pitchFamily="18" charset="0"/>
                  </a:rPr>
                  <a:t>Ni</a:t>
                </a:r>
                <a:endParaRPr lang="en-US" sz="1600">
                  <a:cs typeface="Times New Roman" pitchFamily="18" charset="0"/>
                  <a:sym typeface="Symbol" pitchFamily="18" charset="2"/>
                </a:endParaRPr>
              </a:p>
            </p:txBody>
          </p:sp>
          <p:sp>
            <p:nvSpPr>
              <p:cNvPr id="91160" name="Oval 1049"/>
              <p:cNvSpPr>
                <a:spLocks noChangeArrowheads="1"/>
              </p:cNvSpPr>
              <p:nvPr/>
            </p:nvSpPr>
            <p:spPr bwMode="auto">
              <a:xfrm>
                <a:off x="1709" y="3037"/>
                <a:ext cx="144" cy="144"/>
              </a:xfrm>
              <a:prstGeom prst="ellipse">
                <a:avLst/>
              </a:prstGeom>
              <a:noFill/>
              <a:ln w="25400">
                <a:solidFill>
                  <a:srgbClr val="FF0000"/>
                </a:solidFill>
                <a:round/>
                <a:headEnd/>
                <a:tailEnd/>
              </a:ln>
            </p:spPr>
            <p:txBody>
              <a:bodyPr/>
              <a:lstStyle/>
              <a:p>
                <a:endParaRPr lang="de-DE"/>
              </a:p>
            </p:txBody>
          </p:sp>
          <p:sp>
            <p:nvSpPr>
              <p:cNvPr id="91161" name="Line 1050"/>
              <p:cNvSpPr>
                <a:spLocks noChangeShapeType="1"/>
              </p:cNvSpPr>
              <p:nvPr/>
            </p:nvSpPr>
            <p:spPr bwMode="auto">
              <a:xfrm>
                <a:off x="1850" y="3158"/>
                <a:ext cx="181" cy="96"/>
              </a:xfrm>
              <a:prstGeom prst="line">
                <a:avLst/>
              </a:prstGeom>
              <a:noFill/>
              <a:ln w="9525">
                <a:solidFill>
                  <a:srgbClr val="000000"/>
                </a:solidFill>
                <a:round/>
                <a:headEnd/>
                <a:tailEnd/>
              </a:ln>
            </p:spPr>
            <p:txBody>
              <a:bodyPr/>
              <a:lstStyle/>
              <a:p>
                <a:endParaRPr lang="de-DE"/>
              </a:p>
            </p:txBody>
          </p:sp>
        </p:grpSp>
      </p:grpSp>
      <p:sp>
        <p:nvSpPr>
          <p:cNvPr id="91147" name="Text Box 1051"/>
          <p:cNvSpPr txBox="1">
            <a:spLocks noChangeArrowheads="1"/>
          </p:cNvSpPr>
          <p:nvPr/>
        </p:nvSpPr>
        <p:spPr bwMode="auto">
          <a:xfrm>
            <a:off x="87313" y="2349500"/>
            <a:ext cx="3832225" cy="1190625"/>
          </a:xfrm>
          <a:prstGeom prst="rect">
            <a:avLst/>
          </a:prstGeom>
          <a:noFill/>
          <a:ln w="9525">
            <a:noFill/>
            <a:miter lim="800000"/>
            <a:headEnd/>
            <a:tailEnd/>
          </a:ln>
        </p:spPr>
        <p:txBody>
          <a:bodyPr wrap="none">
            <a:spAutoFit/>
          </a:bodyPr>
          <a:lstStyle/>
          <a:p>
            <a:pPr algn="l"/>
            <a:r>
              <a:rPr lang="en-GB" sz="1800" u="sng"/>
              <a:t>Proton drip line and N=Z nuclei</a:t>
            </a:r>
          </a:p>
          <a:p>
            <a:pPr algn="l">
              <a:buFontTx/>
              <a:buChar char="•"/>
            </a:pPr>
            <a:r>
              <a:rPr lang="en-GB" sz="1800"/>
              <a:t>  Spectroscopy beyond the drip line</a:t>
            </a:r>
          </a:p>
          <a:p>
            <a:pPr algn="l">
              <a:buFontTx/>
              <a:buChar char="•"/>
            </a:pPr>
            <a:r>
              <a:rPr lang="en-GB" sz="1800"/>
              <a:t>  Proton-neutron pairing</a:t>
            </a:r>
          </a:p>
          <a:p>
            <a:pPr algn="l">
              <a:buFontTx/>
              <a:buChar char="•"/>
            </a:pPr>
            <a:r>
              <a:rPr lang="en-GB" sz="1800"/>
              <a:t>  Isospin symmetry</a:t>
            </a:r>
          </a:p>
        </p:txBody>
      </p:sp>
      <p:sp>
        <p:nvSpPr>
          <p:cNvPr id="91148" name="Line 1052"/>
          <p:cNvSpPr>
            <a:spLocks noChangeShapeType="1"/>
          </p:cNvSpPr>
          <p:nvPr/>
        </p:nvSpPr>
        <p:spPr bwMode="auto">
          <a:xfrm flipV="1">
            <a:off x="398463" y="3454400"/>
            <a:ext cx="2624137" cy="2879725"/>
          </a:xfrm>
          <a:prstGeom prst="line">
            <a:avLst/>
          </a:prstGeom>
          <a:noFill/>
          <a:ln w="25400">
            <a:solidFill>
              <a:srgbClr val="FF0000"/>
            </a:solidFill>
            <a:round/>
            <a:headEnd/>
            <a:tailEnd/>
          </a:ln>
        </p:spPr>
        <p:txBody>
          <a:bodyPr/>
          <a:lstStyle/>
          <a:p>
            <a:endParaRPr lang="de-DE"/>
          </a:p>
        </p:txBody>
      </p:sp>
      <p:grpSp>
        <p:nvGrpSpPr>
          <p:cNvPr id="91149" name="Group 1053"/>
          <p:cNvGrpSpPr>
            <a:grpSpLocks/>
          </p:cNvGrpSpPr>
          <p:nvPr/>
        </p:nvGrpSpPr>
        <p:grpSpPr bwMode="auto">
          <a:xfrm>
            <a:off x="1733550" y="1484313"/>
            <a:ext cx="5830888" cy="3168650"/>
            <a:chOff x="1092" y="935"/>
            <a:chExt cx="3673" cy="1996"/>
          </a:xfrm>
        </p:grpSpPr>
        <p:sp>
          <p:nvSpPr>
            <p:cNvPr id="91151" name="Line 1056"/>
            <p:cNvSpPr>
              <a:spLocks noChangeShapeType="1"/>
            </p:cNvSpPr>
            <p:nvPr/>
          </p:nvSpPr>
          <p:spPr bwMode="auto">
            <a:xfrm>
              <a:off x="4723" y="935"/>
              <a:ext cx="42" cy="91"/>
            </a:xfrm>
            <a:prstGeom prst="line">
              <a:avLst/>
            </a:prstGeom>
            <a:noFill/>
            <a:ln w="9525">
              <a:solidFill>
                <a:srgbClr val="000000"/>
              </a:solidFill>
              <a:round/>
              <a:headEnd/>
              <a:tailEnd/>
            </a:ln>
          </p:spPr>
          <p:txBody>
            <a:bodyPr/>
            <a:lstStyle/>
            <a:p>
              <a:endParaRPr lang="de-DE"/>
            </a:p>
          </p:txBody>
        </p:sp>
        <p:sp>
          <p:nvSpPr>
            <p:cNvPr id="91152" name="Oval 1058"/>
            <p:cNvSpPr>
              <a:spLocks noChangeArrowheads="1"/>
            </p:cNvSpPr>
            <p:nvPr/>
          </p:nvSpPr>
          <p:spPr bwMode="auto">
            <a:xfrm rot="-1200000">
              <a:off x="2976" y="1389"/>
              <a:ext cx="365" cy="227"/>
            </a:xfrm>
            <a:prstGeom prst="ellipse">
              <a:avLst/>
            </a:prstGeom>
            <a:noFill/>
            <a:ln w="25400">
              <a:solidFill>
                <a:srgbClr val="FF0000"/>
              </a:solidFill>
              <a:round/>
              <a:headEnd/>
              <a:tailEnd/>
            </a:ln>
          </p:spPr>
          <p:txBody>
            <a:bodyPr/>
            <a:lstStyle/>
            <a:p>
              <a:endParaRPr lang="de-DE"/>
            </a:p>
          </p:txBody>
        </p:sp>
        <p:sp>
          <p:nvSpPr>
            <p:cNvPr id="91153" name="Text Box 1059"/>
            <p:cNvSpPr txBox="1">
              <a:spLocks noChangeArrowheads="1"/>
            </p:cNvSpPr>
            <p:nvPr/>
          </p:nvSpPr>
          <p:spPr bwMode="auto">
            <a:xfrm>
              <a:off x="2919" y="935"/>
              <a:ext cx="1221" cy="227"/>
            </a:xfrm>
            <a:prstGeom prst="rect">
              <a:avLst/>
            </a:prstGeom>
            <a:solidFill>
              <a:srgbClr val="FFFF99"/>
            </a:solidFill>
            <a:ln w="9525">
              <a:solidFill>
                <a:srgbClr val="0000FF"/>
              </a:solidFill>
              <a:miter lim="800000"/>
              <a:headEnd/>
              <a:tailEnd/>
            </a:ln>
          </p:spPr>
          <p:txBody>
            <a:bodyPr wrap="none" lIns="18000" rIns="18000"/>
            <a:lstStyle/>
            <a:p>
              <a:r>
                <a:rPr lang="en-US" sz="1800">
                  <a:cs typeface="Times New Roman" pitchFamily="18" charset="0"/>
                  <a:sym typeface="Symbol" pitchFamily="18" charset="2"/>
                </a:rPr>
                <a:t>Shape coexistence</a:t>
              </a:r>
            </a:p>
          </p:txBody>
        </p:sp>
        <p:sp>
          <p:nvSpPr>
            <p:cNvPr id="91154" name="Line 1060"/>
            <p:cNvSpPr>
              <a:spLocks noChangeShapeType="1"/>
            </p:cNvSpPr>
            <p:nvPr/>
          </p:nvSpPr>
          <p:spPr bwMode="auto">
            <a:xfrm flipH="1">
              <a:off x="3341" y="1162"/>
              <a:ext cx="209" cy="227"/>
            </a:xfrm>
            <a:prstGeom prst="line">
              <a:avLst/>
            </a:prstGeom>
            <a:noFill/>
            <a:ln w="9525">
              <a:solidFill>
                <a:srgbClr val="000000"/>
              </a:solidFill>
              <a:round/>
              <a:headEnd/>
              <a:tailEnd/>
            </a:ln>
          </p:spPr>
          <p:txBody>
            <a:bodyPr/>
            <a:lstStyle/>
            <a:p>
              <a:endParaRPr lang="de-DE"/>
            </a:p>
          </p:txBody>
        </p:sp>
        <p:sp>
          <p:nvSpPr>
            <p:cNvPr id="91155" name="Oval 1061"/>
            <p:cNvSpPr>
              <a:spLocks noChangeArrowheads="1"/>
            </p:cNvSpPr>
            <p:nvPr/>
          </p:nvSpPr>
          <p:spPr bwMode="auto">
            <a:xfrm rot="-1200000">
              <a:off x="1092" y="2704"/>
              <a:ext cx="365" cy="227"/>
            </a:xfrm>
            <a:prstGeom prst="ellipse">
              <a:avLst/>
            </a:prstGeom>
            <a:noFill/>
            <a:ln w="25400">
              <a:solidFill>
                <a:srgbClr val="FF0000"/>
              </a:solidFill>
              <a:round/>
              <a:headEnd/>
              <a:tailEnd/>
            </a:ln>
          </p:spPr>
          <p:txBody>
            <a:bodyPr/>
            <a:lstStyle/>
            <a:p>
              <a:endParaRPr lang="de-DE"/>
            </a:p>
          </p:txBody>
        </p:sp>
      </p:grpSp>
      <p:sp>
        <p:nvSpPr>
          <p:cNvPr id="91150" name="Rectangle 1062"/>
          <p:cNvSpPr>
            <a:spLocks noChangeArrowheads="1"/>
          </p:cNvSpPr>
          <p:nvPr>
            <p:ph type="title"/>
          </p:nvPr>
        </p:nvSpPr>
        <p:spPr>
          <a:xfrm>
            <a:off x="104775" y="79375"/>
            <a:ext cx="7756525" cy="992188"/>
          </a:xfrm>
        </p:spPr>
        <p:txBody>
          <a:bodyPr anchor="t"/>
          <a:lstStyle/>
          <a:p>
            <a:r>
              <a:rPr lang="en-GB" sz="3200" b="1" smtClean="0">
                <a:solidFill>
                  <a:schemeClr val="accent2"/>
                </a:solidFill>
              </a:rPr>
              <a:t>Workshop on AGATA physics at GSI</a:t>
            </a:r>
            <a:br>
              <a:rPr lang="en-GB" sz="3200" b="1" smtClean="0">
                <a:solidFill>
                  <a:schemeClr val="accent2"/>
                </a:solidFill>
              </a:rPr>
            </a:br>
            <a:r>
              <a:rPr lang="en-GB" sz="3200" i="1" smtClean="0">
                <a:solidFill>
                  <a:schemeClr val="accent2"/>
                </a:solidFill>
              </a:rPr>
              <a:t>LOI’s will be grouped around: </a:t>
            </a:r>
            <a:endParaRPr lang="en-US" sz="3200" i="1" smtClean="0">
              <a:solidFill>
                <a:schemeClr val="accent2"/>
              </a:solidFill>
            </a:endParaRPr>
          </a:p>
        </p:txBody>
      </p:sp>
    </p:spTree>
    <p:custDataLst>
      <p:tags r:id="rId1"/>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ChangeArrowheads="1"/>
          </p:cNvSpPr>
          <p:nvPr/>
        </p:nvSpPr>
        <p:spPr bwMode="auto">
          <a:xfrm>
            <a:off x="3419475" y="5445125"/>
            <a:ext cx="5724525" cy="1412875"/>
          </a:xfrm>
          <a:prstGeom prst="rect">
            <a:avLst/>
          </a:prstGeom>
          <a:solidFill>
            <a:schemeClr val="bg1"/>
          </a:solidFill>
          <a:ln w="9525">
            <a:noFill/>
            <a:miter lim="800000"/>
            <a:headEnd/>
            <a:tailEnd/>
          </a:ln>
        </p:spPr>
        <p:txBody>
          <a:bodyPr wrap="none" anchor="ctr"/>
          <a:lstStyle/>
          <a:p>
            <a:endParaRPr lang="de-DE"/>
          </a:p>
        </p:txBody>
      </p:sp>
      <p:sp>
        <p:nvSpPr>
          <p:cNvPr id="46083" name="Freeform 1027"/>
          <p:cNvSpPr>
            <a:spLocks/>
          </p:cNvSpPr>
          <p:nvPr/>
        </p:nvSpPr>
        <p:spPr bwMode="auto">
          <a:xfrm>
            <a:off x="1295400" y="1054100"/>
            <a:ext cx="6324600" cy="5181600"/>
          </a:xfrm>
          <a:custGeom>
            <a:avLst/>
            <a:gdLst>
              <a:gd name="T0" fmla="*/ 0 w 3984"/>
              <a:gd name="T1" fmla="*/ 0 h 3264"/>
              <a:gd name="T2" fmla="*/ 0 w 3984"/>
              <a:gd name="T3" fmla="*/ 2147483647 h 3264"/>
              <a:gd name="T4" fmla="*/ 2147483647 w 3984"/>
              <a:gd name="T5" fmla="*/ 2147483647 h 3264"/>
              <a:gd name="T6" fmla="*/ 2147483647 w 3984"/>
              <a:gd name="T7" fmla="*/ 2147483647 h 3264"/>
              <a:gd name="T8" fmla="*/ 2147483647 w 3984"/>
              <a:gd name="T9" fmla="*/ 2147483647 h 3264"/>
              <a:gd name="T10" fmla="*/ 2147483647 w 3984"/>
              <a:gd name="T11" fmla="*/ 2147483647 h 3264"/>
              <a:gd name="T12" fmla="*/ 0 60000 65536"/>
              <a:gd name="T13" fmla="*/ 0 60000 65536"/>
              <a:gd name="T14" fmla="*/ 0 60000 65536"/>
              <a:gd name="T15" fmla="*/ 0 60000 65536"/>
              <a:gd name="T16" fmla="*/ 0 60000 65536"/>
              <a:gd name="T17" fmla="*/ 0 60000 65536"/>
              <a:gd name="T18" fmla="*/ 0 w 3984"/>
              <a:gd name="T19" fmla="*/ 0 h 3264"/>
              <a:gd name="T20" fmla="*/ 3984 w 3984"/>
              <a:gd name="T21" fmla="*/ 3264 h 3264"/>
            </a:gdLst>
            <a:ahLst/>
            <a:cxnLst>
              <a:cxn ang="T12">
                <a:pos x="T0" y="T1"/>
              </a:cxn>
              <a:cxn ang="T13">
                <a:pos x="T2" y="T3"/>
              </a:cxn>
              <a:cxn ang="T14">
                <a:pos x="T4" y="T5"/>
              </a:cxn>
              <a:cxn ang="T15">
                <a:pos x="T6" y="T7"/>
              </a:cxn>
              <a:cxn ang="T16">
                <a:pos x="T8" y="T9"/>
              </a:cxn>
              <a:cxn ang="T17">
                <a:pos x="T10" y="T11"/>
              </a:cxn>
            </a:cxnLst>
            <a:rect l="T18" t="T19" r="T20" b="T21"/>
            <a:pathLst>
              <a:path w="3984" h="3264">
                <a:moveTo>
                  <a:pt x="0" y="0"/>
                </a:moveTo>
                <a:lnTo>
                  <a:pt x="0" y="3264"/>
                </a:lnTo>
                <a:lnTo>
                  <a:pt x="2016" y="3264"/>
                </a:lnTo>
                <a:lnTo>
                  <a:pt x="2016" y="96"/>
                </a:lnTo>
                <a:lnTo>
                  <a:pt x="3984" y="96"/>
                </a:lnTo>
                <a:lnTo>
                  <a:pt x="3984" y="2640"/>
                </a:lnTo>
              </a:path>
            </a:pathLst>
          </a:custGeom>
          <a:noFill/>
          <a:ln w="635000">
            <a:solidFill>
              <a:srgbClr val="99CCFF"/>
            </a:solidFill>
            <a:round/>
            <a:headEnd/>
            <a:tailEnd/>
          </a:ln>
        </p:spPr>
        <p:txBody>
          <a:bodyPr/>
          <a:lstStyle/>
          <a:p>
            <a:endParaRPr lang="de-DE"/>
          </a:p>
        </p:txBody>
      </p:sp>
      <p:sp>
        <p:nvSpPr>
          <p:cNvPr id="46084" name="Rectangle 1028"/>
          <p:cNvSpPr>
            <a:spLocks noGrp="1" noChangeArrowheads="1"/>
          </p:cNvSpPr>
          <p:nvPr>
            <p:ph type="title"/>
          </p:nvPr>
        </p:nvSpPr>
        <p:spPr>
          <a:xfrm>
            <a:off x="0" y="0"/>
            <a:ext cx="9144000" cy="838200"/>
          </a:xfrm>
        </p:spPr>
        <p:txBody>
          <a:bodyPr/>
          <a:lstStyle/>
          <a:p>
            <a:pPr eaLnBrk="1" hangingPunct="1"/>
            <a:r>
              <a:rPr lang="de-DE" sz="4000" smtClean="0">
                <a:solidFill>
                  <a:schemeClr val="accent2"/>
                </a:solidFill>
              </a:rPr>
              <a:t>Ingredients of</a:t>
            </a:r>
            <a:r>
              <a:rPr lang="en-GB" sz="4000" smtClean="0">
                <a:solidFill>
                  <a:schemeClr val="accent2"/>
                </a:solidFill>
                <a:latin typeface="Comic Sans MS" pitchFamily="66" charset="0"/>
              </a:rPr>
              <a:t> </a:t>
            </a:r>
            <a:r>
              <a:rPr lang="en-GB" sz="4000" smtClean="0">
                <a:solidFill>
                  <a:schemeClr val="accent2"/>
                </a:solidFill>
                <a:latin typeface="Symbol" pitchFamily="18" charset="2"/>
              </a:rPr>
              <a:t>g</a:t>
            </a:r>
            <a:r>
              <a:rPr lang="en-GB" sz="4000" smtClean="0">
                <a:solidFill>
                  <a:schemeClr val="accent2"/>
                </a:solidFill>
              </a:rPr>
              <a:t>-ray tracking</a:t>
            </a:r>
            <a:endParaRPr lang="en-US" sz="4000" smtClean="0">
              <a:solidFill>
                <a:schemeClr val="accent2"/>
              </a:solidFill>
            </a:endParaRPr>
          </a:p>
        </p:txBody>
      </p:sp>
      <p:pic>
        <p:nvPicPr>
          <p:cNvPr id="46085" name="Picture 1029" descr="det25_15r"/>
          <p:cNvPicPr>
            <a:picLocks noChangeAspect="1" noChangeArrowheads="1"/>
          </p:cNvPicPr>
          <p:nvPr/>
        </p:nvPicPr>
        <p:blipFill>
          <a:blip r:embed="rId3"/>
          <a:srcRect/>
          <a:stretch>
            <a:fillRect/>
          </a:stretch>
        </p:blipFill>
        <p:spPr bwMode="auto">
          <a:xfrm>
            <a:off x="477838" y="2722563"/>
            <a:ext cx="1579562" cy="1058862"/>
          </a:xfrm>
          <a:prstGeom prst="rect">
            <a:avLst/>
          </a:prstGeom>
          <a:noFill/>
          <a:ln w="9525">
            <a:noFill/>
            <a:miter lim="800000"/>
            <a:headEnd/>
            <a:tailEnd/>
          </a:ln>
        </p:spPr>
      </p:pic>
      <p:sp>
        <p:nvSpPr>
          <p:cNvPr id="46086" name="Text Box 1030"/>
          <p:cNvSpPr txBox="1">
            <a:spLocks noChangeArrowheads="1"/>
          </p:cNvSpPr>
          <p:nvPr/>
        </p:nvSpPr>
        <p:spPr bwMode="auto">
          <a:xfrm>
            <a:off x="3421063" y="3124200"/>
            <a:ext cx="2144712" cy="825500"/>
          </a:xfrm>
          <a:prstGeom prst="rect">
            <a:avLst/>
          </a:prstGeom>
          <a:solidFill>
            <a:srgbClr val="FFFF66"/>
          </a:solidFill>
          <a:ln w="38100">
            <a:noFill/>
            <a:miter lim="800000"/>
            <a:headEnd/>
            <a:tailEnd/>
          </a:ln>
        </p:spPr>
        <p:txBody>
          <a:bodyPr wrap="none">
            <a:spAutoFit/>
          </a:bodyPr>
          <a:lstStyle/>
          <a:p>
            <a:r>
              <a:rPr lang="de-DE" sz="1600">
                <a:solidFill>
                  <a:schemeClr val="tx1"/>
                </a:solidFill>
              </a:rPr>
              <a:t>Pulse Shape Analysis</a:t>
            </a:r>
            <a:r>
              <a:rPr lang="en-GB" sz="1600">
                <a:solidFill>
                  <a:schemeClr val="tx1"/>
                </a:solidFill>
              </a:rPr>
              <a:t/>
            </a:r>
            <a:br>
              <a:rPr lang="en-GB" sz="1600">
                <a:solidFill>
                  <a:schemeClr val="tx1"/>
                </a:solidFill>
              </a:rPr>
            </a:br>
            <a:r>
              <a:rPr lang="en-GB" sz="1600">
                <a:solidFill>
                  <a:schemeClr val="tx1"/>
                </a:solidFill>
              </a:rPr>
              <a:t>to decompose</a:t>
            </a:r>
            <a:br>
              <a:rPr lang="en-GB" sz="1600">
                <a:solidFill>
                  <a:schemeClr val="tx1"/>
                </a:solidFill>
              </a:rPr>
            </a:br>
            <a:r>
              <a:rPr lang="en-GB" sz="1600">
                <a:solidFill>
                  <a:schemeClr val="tx1"/>
                </a:solidFill>
              </a:rPr>
              <a:t>recorded waves </a:t>
            </a:r>
          </a:p>
        </p:txBody>
      </p:sp>
      <p:sp>
        <p:nvSpPr>
          <p:cNvPr id="46087" name="Text Box 1031"/>
          <p:cNvSpPr txBox="1">
            <a:spLocks noChangeArrowheads="1"/>
          </p:cNvSpPr>
          <p:nvPr/>
        </p:nvSpPr>
        <p:spPr bwMode="auto">
          <a:xfrm>
            <a:off x="311150" y="1857375"/>
            <a:ext cx="1982788" cy="581025"/>
          </a:xfrm>
          <a:prstGeom prst="rect">
            <a:avLst/>
          </a:prstGeom>
          <a:solidFill>
            <a:srgbClr val="FFFF66"/>
          </a:solidFill>
          <a:ln w="38100">
            <a:noFill/>
            <a:miter lim="800000"/>
            <a:headEnd/>
            <a:tailEnd/>
          </a:ln>
        </p:spPr>
        <p:txBody>
          <a:bodyPr>
            <a:spAutoFit/>
          </a:bodyPr>
          <a:lstStyle/>
          <a:p>
            <a:r>
              <a:rPr lang="en-GB" sz="1600">
                <a:solidFill>
                  <a:schemeClr val="tx1"/>
                </a:solidFill>
              </a:rPr>
              <a:t>Highly segmented </a:t>
            </a:r>
          </a:p>
          <a:p>
            <a:r>
              <a:rPr lang="en-GB" sz="1600">
                <a:solidFill>
                  <a:schemeClr val="tx1"/>
                </a:solidFill>
              </a:rPr>
              <a:t>HPGe detectors</a:t>
            </a:r>
          </a:p>
        </p:txBody>
      </p:sp>
      <p:sp>
        <p:nvSpPr>
          <p:cNvPr id="46088" name="Line 1032"/>
          <p:cNvSpPr>
            <a:spLocks noChangeShapeType="1"/>
          </p:cNvSpPr>
          <p:nvPr/>
        </p:nvSpPr>
        <p:spPr bwMode="auto">
          <a:xfrm rot="16200000" flipV="1">
            <a:off x="950912" y="2730501"/>
            <a:ext cx="144463" cy="696912"/>
          </a:xfrm>
          <a:prstGeom prst="line">
            <a:avLst/>
          </a:prstGeom>
          <a:noFill/>
          <a:ln w="19050">
            <a:solidFill>
              <a:schemeClr val="tx1"/>
            </a:solidFill>
            <a:round/>
            <a:headEnd/>
            <a:tailEnd/>
          </a:ln>
        </p:spPr>
        <p:txBody>
          <a:bodyPr/>
          <a:lstStyle/>
          <a:p>
            <a:endParaRPr lang="de-DE"/>
          </a:p>
        </p:txBody>
      </p:sp>
      <p:sp>
        <p:nvSpPr>
          <p:cNvPr id="46089" name="Line 1033"/>
          <p:cNvSpPr>
            <a:spLocks noChangeShapeType="1"/>
          </p:cNvSpPr>
          <p:nvPr/>
        </p:nvSpPr>
        <p:spPr bwMode="auto">
          <a:xfrm rot="-5400000" flipH="1" flipV="1">
            <a:off x="1027113" y="3006725"/>
            <a:ext cx="190500" cy="511175"/>
          </a:xfrm>
          <a:prstGeom prst="line">
            <a:avLst/>
          </a:prstGeom>
          <a:noFill/>
          <a:ln w="19050">
            <a:solidFill>
              <a:schemeClr val="tx1"/>
            </a:solidFill>
            <a:round/>
            <a:headEnd/>
            <a:tailEnd/>
          </a:ln>
        </p:spPr>
        <p:txBody>
          <a:bodyPr/>
          <a:lstStyle/>
          <a:p>
            <a:endParaRPr lang="de-DE"/>
          </a:p>
        </p:txBody>
      </p:sp>
      <p:sp>
        <p:nvSpPr>
          <p:cNvPr id="46090" name="Line 1034"/>
          <p:cNvSpPr>
            <a:spLocks noChangeShapeType="1"/>
          </p:cNvSpPr>
          <p:nvPr/>
        </p:nvSpPr>
        <p:spPr bwMode="auto">
          <a:xfrm rot="16200000" flipH="1">
            <a:off x="813594" y="3394869"/>
            <a:ext cx="271462" cy="165100"/>
          </a:xfrm>
          <a:prstGeom prst="line">
            <a:avLst/>
          </a:prstGeom>
          <a:noFill/>
          <a:ln w="19050">
            <a:solidFill>
              <a:schemeClr val="tx1"/>
            </a:solidFill>
            <a:round/>
            <a:headEnd/>
            <a:tailEnd/>
          </a:ln>
        </p:spPr>
        <p:txBody>
          <a:bodyPr/>
          <a:lstStyle/>
          <a:p>
            <a:endParaRPr lang="de-DE"/>
          </a:p>
        </p:txBody>
      </p:sp>
      <p:sp>
        <p:nvSpPr>
          <p:cNvPr id="46091" name="Text Box 1035"/>
          <p:cNvSpPr txBox="1">
            <a:spLocks noChangeAspect="1" noChangeArrowheads="1"/>
          </p:cNvSpPr>
          <p:nvPr/>
        </p:nvSpPr>
        <p:spPr bwMode="auto">
          <a:xfrm rot="5400000">
            <a:off x="565150" y="2833688"/>
            <a:ext cx="287338" cy="366712"/>
          </a:xfrm>
          <a:prstGeom prst="rect">
            <a:avLst/>
          </a:prstGeom>
          <a:noFill/>
          <a:ln w="9525">
            <a:noFill/>
            <a:miter lim="800000"/>
            <a:headEnd/>
            <a:tailEnd/>
          </a:ln>
        </p:spPr>
        <p:txBody>
          <a:bodyPr>
            <a:spAutoFit/>
          </a:bodyPr>
          <a:lstStyle/>
          <a:p>
            <a:pPr algn="l"/>
            <a:r>
              <a:rPr lang="en-GB" sz="1800" b="1">
                <a:solidFill>
                  <a:srgbClr val="0000FF"/>
                </a:solidFill>
                <a:latin typeface="Comic Sans MS" pitchFamily="66" charset="0"/>
              </a:rPr>
              <a:t>·</a:t>
            </a:r>
          </a:p>
        </p:txBody>
      </p:sp>
      <p:sp>
        <p:nvSpPr>
          <p:cNvPr id="46092" name="Text Box 1036"/>
          <p:cNvSpPr txBox="1">
            <a:spLocks noChangeAspect="1" noChangeArrowheads="1"/>
          </p:cNvSpPr>
          <p:nvPr/>
        </p:nvSpPr>
        <p:spPr bwMode="auto">
          <a:xfrm rot="5400000">
            <a:off x="1282700" y="2971801"/>
            <a:ext cx="287337" cy="366712"/>
          </a:xfrm>
          <a:prstGeom prst="rect">
            <a:avLst/>
          </a:prstGeom>
          <a:noFill/>
          <a:ln w="9525">
            <a:noFill/>
            <a:miter lim="800000"/>
            <a:headEnd/>
            <a:tailEnd/>
          </a:ln>
        </p:spPr>
        <p:txBody>
          <a:bodyPr>
            <a:spAutoFit/>
          </a:bodyPr>
          <a:lstStyle/>
          <a:p>
            <a:pPr algn="l"/>
            <a:r>
              <a:rPr lang="en-GB" sz="1800" b="1">
                <a:solidFill>
                  <a:srgbClr val="669900"/>
                </a:solidFill>
                <a:latin typeface="Comic Sans MS" pitchFamily="66" charset="0"/>
              </a:rPr>
              <a:t>·</a:t>
            </a:r>
          </a:p>
        </p:txBody>
      </p:sp>
      <p:sp>
        <p:nvSpPr>
          <p:cNvPr id="46093" name="Text Box 1037"/>
          <p:cNvSpPr txBox="1">
            <a:spLocks noChangeAspect="1" noChangeArrowheads="1"/>
          </p:cNvSpPr>
          <p:nvPr/>
        </p:nvSpPr>
        <p:spPr bwMode="auto">
          <a:xfrm rot="5400000">
            <a:off x="777875" y="3170238"/>
            <a:ext cx="287338" cy="366712"/>
          </a:xfrm>
          <a:prstGeom prst="rect">
            <a:avLst/>
          </a:prstGeom>
          <a:noFill/>
          <a:ln w="9525">
            <a:noFill/>
            <a:miter lim="800000"/>
            <a:headEnd/>
            <a:tailEnd/>
          </a:ln>
        </p:spPr>
        <p:txBody>
          <a:bodyPr>
            <a:spAutoFit/>
          </a:bodyPr>
          <a:lstStyle/>
          <a:p>
            <a:pPr algn="l"/>
            <a:r>
              <a:rPr lang="en-GB" sz="1800" b="1">
                <a:solidFill>
                  <a:srgbClr val="669900"/>
                </a:solidFill>
                <a:latin typeface="Comic Sans MS" pitchFamily="66" charset="0"/>
              </a:rPr>
              <a:t>·</a:t>
            </a:r>
          </a:p>
        </p:txBody>
      </p:sp>
      <p:sp>
        <p:nvSpPr>
          <p:cNvPr id="46094" name="Text Box 1038"/>
          <p:cNvSpPr txBox="1">
            <a:spLocks noChangeAspect="1" noChangeArrowheads="1"/>
          </p:cNvSpPr>
          <p:nvPr/>
        </p:nvSpPr>
        <p:spPr bwMode="auto">
          <a:xfrm rot="5400000">
            <a:off x="930275" y="3435351"/>
            <a:ext cx="287337" cy="366712"/>
          </a:xfrm>
          <a:prstGeom prst="rect">
            <a:avLst/>
          </a:prstGeom>
          <a:noFill/>
          <a:ln w="9525">
            <a:noFill/>
            <a:miter lim="800000"/>
            <a:headEnd/>
            <a:tailEnd/>
          </a:ln>
        </p:spPr>
        <p:txBody>
          <a:bodyPr>
            <a:spAutoFit/>
          </a:bodyPr>
          <a:lstStyle/>
          <a:p>
            <a:pPr algn="l"/>
            <a:r>
              <a:rPr lang="en-GB" sz="1800" b="1">
                <a:solidFill>
                  <a:srgbClr val="669900"/>
                </a:solidFill>
                <a:latin typeface="Comic Sans MS" pitchFamily="66" charset="0"/>
              </a:rPr>
              <a:t>·</a:t>
            </a:r>
          </a:p>
        </p:txBody>
      </p:sp>
      <p:sp>
        <p:nvSpPr>
          <p:cNvPr id="46095" name="Text Box 1039"/>
          <p:cNvSpPr txBox="1">
            <a:spLocks noChangeArrowheads="1"/>
          </p:cNvSpPr>
          <p:nvPr/>
        </p:nvSpPr>
        <p:spPr bwMode="auto">
          <a:xfrm>
            <a:off x="3538538" y="1949450"/>
            <a:ext cx="1890712" cy="1069975"/>
          </a:xfrm>
          <a:prstGeom prst="rect">
            <a:avLst/>
          </a:prstGeom>
          <a:solidFill>
            <a:srgbClr val="FFFF66"/>
          </a:solidFill>
          <a:ln w="38100">
            <a:noFill/>
            <a:miter lim="800000"/>
            <a:headEnd/>
            <a:tailEnd/>
          </a:ln>
        </p:spPr>
        <p:txBody>
          <a:bodyPr>
            <a:spAutoFit/>
          </a:bodyPr>
          <a:lstStyle/>
          <a:p>
            <a:r>
              <a:rPr lang="en-GB" sz="1600">
                <a:solidFill>
                  <a:schemeClr val="tx1"/>
                </a:solidFill>
              </a:rPr>
              <a:t>Identified </a:t>
            </a:r>
          </a:p>
          <a:p>
            <a:r>
              <a:rPr lang="en-GB" sz="1600">
                <a:solidFill>
                  <a:schemeClr val="tx1"/>
                </a:solidFill>
              </a:rPr>
              <a:t>interactions</a:t>
            </a:r>
          </a:p>
          <a:p>
            <a:endParaRPr lang="en-GB" sz="1600">
              <a:solidFill>
                <a:schemeClr val="tx1"/>
              </a:solidFill>
            </a:endParaRPr>
          </a:p>
          <a:p>
            <a:endParaRPr lang="en-GB" sz="1600">
              <a:solidFill>
                <a:schemeClr val="tx1"/>
              </a:solidFill>
            </a:endParaRPr>
          </a:p>
        </p:txBody>
      </p:sp>
      <p:sp>
        <p:nvSpPr>
          <p:cNvPr id="46096" name="Text Box 1040"/>
          <p:cNvSpPr txBox="1">
            <a:spLocks noChangeArrowheads="1"/>
          </p:cNvSpPr>
          <p:nvPr/>
        </p:nvSpPr>
        <p:spPr bwMode="auto">
          <a:xfrm>
            <a:off x="3697288" y="2525713"/>
            <a:ext cx="1590675" cy="428625"/>
          </a:xfrm>
          <a:prstGeom prst="rect">
            <a:avLst/>
          </a:prstGeom>
          <a:solidFill>
            <a:srgbClr val="DDDDDD"/>
          </a:solidFill>
          <a:ln w="31750">
            <a:solidFill>
              <a:srgbClr val="000000"/>
            </a:solidFill>
            <a:miter lim="800000"/>
            <a:headEnd/>
            <a:tailEnd/>
          </a:ln>
        </p:spPr>
        <p:txBody>
          <a:bodyPr wrap="none">
            <a:spAutoFit/>
          </a:bodyPr>
          <a:lstStyle/>
          <a:p>
            <a:pPr algn="l"/>
            <a:r>
              <a:rPr lang="en-US" sz="2000" b="1">
                <a:solidFill>
                  <a:schemeClr val="tx1"/>
                </a:solidFill>
                <a:latin typeface="Comic Sans MS" pitchFamily="66" charset="0"/>
              </a:rPr>
              <a:t>(x,y,z,E,t)</a:t>
            </a:r>
            <a:r>
              <a:rPr lang="en-US" sz="2000" b="1" baseline="-25000">
                <a:solidFill>
                  <a:schemeClr val="tx1"/>
                </a:solidFill>
                <a:latin typeface="Comic Sans MS" pitchFamily="66" charset="0"/>
              </a:rPr>
              <a:t>i</a:t>
            </a:r>
          </a:p>
        </p:txBody>
      </p:sp>
      <p:sp>
        <p:nvSpPr>
          <p:cNvPr id="46097" name="Text Box 1041"/>
          <p:cNvSpPr txBox="1">
            <a:spLocks noChangeArrowheads="1"/>
          </p:cNvSpPr>
          <p:nvPr/>
        </p:nvSpPr>
        <p:spPr bwMode="auto">
          <a:xfrm>
            <a:off x="6172200" y="1673225"/>
            <a:ext cx="2827338" cy="1069975"/>
          </a:xfrm>
          <a:prstGeom prst="rect">
            <a:avLst/>
          </a:prstGeom>
          <a:solidFill>
            <a:srgbClr val="FFFF66"/>
          </a:solidFill>
          <a:ln w="38100">
            <a:noFill/>
            <a:miter lim="800000"/>
            <a:headEnd/>
            <a:tailEnd/>
          </a:ln>
        </p:spPr>
        <p:txBody>
          <a:bodyPr>
            <a:spAutoFit/>
          </a:bodyPr>
          <a:lstStyle/>
          <a:p>
            <a:r>
              <a:rPr lang="en-GB" sz="1600">
                <a:solidFill>
                  <a:schemeClr val="tx1"/>
                </a:solidFill>
              </a:rPr>
              <a:t>Reconstruction of tracks </a:t>
            </a:r>
          </a:p>
          <a:p>
            <a:r>
              <a:rPr lang="en-GB" sz="1600">
                <a:solidFill>
                  <a:schemeClr val="tx1"/>
                </a:solidFill>
              </a:rPr>
              <a:t>e.g. by evaluation of</a:t>
            </a:r>
            <a:r>
              <a:rPr lang="de-DE" sz="1600">
                <a:solidFill>
                  <a:schemeClr val="tx1"/>
                </a:solidFill>
              </a:rPr>
              <a:t> </a:t>
            </a:r>
            <a:r>
              <a:rPr lang="en-GB" sz="1600">
                <a:solidFill>
                  <a:schemeClr val="tx1"/>
                </a:solidFill>
              </a:rPr>
              <a:t>permutations </a:t>
            </a:r>
          </a:p>
          <a:p>
            <a:r>
              <a:rPr lang="en-GB" sz="1600">
                <a:solidFill>
                  <a:schemeClr val="tx1"/>
                </a:solidFill>
              </a:rPr>
              <a:t>of interaction points</a:t>
            </a:r>
          </a:p>
        </p:txBody>
      </p:sp>
      <p:pic>
        <p:nvPicPr>
          <p:cNvPr id="46098" name="Picture 1042" descr="TrackingGamma1"/>
          <p:cNvPicPr>
            <a:picLocks noChangeAspect="1" noChangeArrowheads="1"/>
          </p:cNvPicPr>
          <p:nvPr/>
        </p:nvPicPr>
        <p:blipFill>
          <a:blip r:embed="rId4"/>
          <a:srcRect/>
          <a:stretch>
            <a:fillRect/>
          </a:stretch>
        </p:blipFill>
        <p:spPr bwMode="auto">
          <a:xfrm>
            <a:off x="5715000" y="3101975"/>
            <a:ext cx="3019425" cy="1241425"/>
          </a:xfrm>
          <a:prstGeom prst="rect">
            <a:avLst/>
          </a:prstGeom>
          <a:noFill/>
          <a:ln w="9525">
            <a:noFill/>
            <a:miter lim="800000"/>
            <a:headEnd/>
            <a:tailEnd/>
          </a:ln>
        </p:spPr>
      </p:pic>
      <p:sp>
        <p:nvSpPr>
          <p:cNvPr id="46099" name="Text Box 1043"/>
          <p:cNvSpPr txBox="1">
            <a:spLocks noChangeArrowheads="1"/>
          </p:cNvSpPr>
          <p:nvPr/>
        </p:nvSpPr>
        <p:spPr bwMode="auto">
          <a:xfrm>
            <a:off x="179388" y="4724400"/>
            <a:ext cx="2116137" cy="1069975"/>
          </a:xfrm>
          <a:prstGeom prst="rect">
            <a:avLst/>
          </a:prstGeom>
          <a:solidFill>
            <a:srgbClr val="FFFF66"/>
          </a:solidFill>
          <a:ln w="38100">
            <a:noFill/>
            <a:miter lim="800000"/>
            <a:headEnd/>
            <a:tailEnd/>
          </a:ln>
        </p:spPr>
        <p:txBody>
          <a:bodyPr>
            <a:spAutoFit/>
          </a:bodyPr>
          <a:lstStyle/>
          <a:p>
            <a:r>
              <a:rPr lang="en-GB" sz="1600">
                <a:solidFill>
                  <a:schemeClr val="tx1"/>
                </a:solidFill>
              </a:rPr>
              <a:t>Digital electronics</a:t>
            </a:r>
          </a:p>
          <a:p>
            <a:r>
              <a:rPr lang="en-GB" sz="1600">
                <a:solidFill>
                  <a:schemeClr val="tx1"/>
                </a:solidFill>
              </a:rPr>
              <a:t>to record and </a:t>
            </a:r>
            <a:br>
              <a:rPr lang="en-GB" sz="1600">
                <a:solidFill>
                  <a:schemeClr val="tx1"/>
                </a:solidFill>
              </a:rPr>
            </a:br>
            <a:r>
              <a:rPr lang="en-GB" sz="1600">
                <a:solidFill>
                  <a:schemeClr val="tx1"/>
                </a:solidFill>
              </a:rPr>
              <a:t>process segment signals</a:t>
            </a:r>
          </a:p>
        </p:txBody>
      </p:sp>
      <p:sp>
        <p:nvSpPr>
          <p:cNvPr id="46100" name="Text Box 1044"/>
          <p:cNvSpPr txBox="1">
            <a:spLocks noChangeArrowheads="1"/>
          </p:cNvSpPr>
          <p:nvPr/>
        </p:nvSpPr>
        <p:spPr bwMode="auto">
          <a:xfrm>
            <a:off x="71438" y="2590800"/>
            <a:ext cx="309562" cy="457200"/>
          </a:xfrm>
          <a:prstGeom prst="rect">
            <a:avLst/>
          </a:prstGeom>
          <a:noFill/>
          <a:ln w="9525">
            <a:noFill/>
            <a:miter lim="800000"/>
            <a:headEnd/>
            <a:tailEnd/>
          </a:ln>
        </p:spPr>
        <p:txBody>
          <a:bodyPr wrap="none">
            <a:spAutoFit/>
          </a:bodyPr>
          <a:lstStyle/>
          <a:p>
            <a:pPr algn="l"/>
            <a:r>
              <a:rPr lang="de-DE" sz="2400" b="1">
                <a:solidFill>
                  <a:schemeClr val="tx1"/>
                </a:solidFill>
                <a:latin typeface="Symbol" pitchFamily="18" charset="2"/>
              </a:rPr>
              <a:t>g</a:t>
            </a:r>
            <a:endParaRPr lang="en-GB" sz="2400" b="1">
              <a:solidFill>
                <a:schemeClr val="tx1"/>
              </a:solidFill>
              <a:latin typeface="Symbol" pitchFamily="18" charset="2"/>
            </a:endParaRPr>
          </a:p>
        </p:txBody>
      </p:sp>
      <p:sp>
        <p:nvSpPr>
          <p:cNvPr id="46101" name="Text Box 1045"/>
          <p:cNvSpPr txBox="1">
            <a:spLocks noChangeArrowheads="1"/>
          </p:cNvSpPr>
          <p:nvPr/>
        </p:nvSpPr>
        <p:spPr bwMode="auto">
          <a:xfrm>
            <a:off x="1111250" y="1250950"/>
            <a:ext cx="344488" cy="519113"/>
          </a:xfrm>
          <a:prstGeom prst="rect">
            <a:avLst/>
          </a:prstGeom>
          <a:solidFill>
            <a:srgbClr val="FF0000"/>
          </a:solidFill>
          <a:ln w="9525">
            <a:noFill/>
            <a:miter lim="800000"/>
            <a:headEnd/>
            <a:tailEnd/>
          </a:ln>
        </p:spPr>
        <p:txBody>
          <a:bodyPr wrap="none">
            <a:spAutoFit/>
          </a:bodyPr>
          <a:lstStyle/>
          <a:p>
            <a:pPr algn="l"/>
            <a:r>
              <a:rPr lang="en-US" sz="2800">
                <a:solidFill>
                  <a:schemeClr val="tx1"/>
                </a:solidFill>
                <a:latin typeface="Comic Sans MS" pitchFamily="66" charset="0"/>
              </a:rPr>
              <a:t>1</a:t>
            </a:r>
          </a:p>
        </p:txBody>
      </p:sp>
      <p:sp>
        <p:nvSpPr>
          <p:cNvPr id="46102" name="Text Box 1046"/>
          <p:cNvSpPr txBox="1">
            <a:spLocks noChangeArrowheads="1"/>
          </p:cNvSpPr>
          <p:nvPr/>
        </p:nvSpPr>
        <p:spPr bwMode="auto">
          <a:xfrm>
            <a:off x="1111250" y="4122738"/>
            <a:ext cx="401638" cy="519112"/>
          </a:xfrm>
          <a:prstGeom prst="rect">
            <a:avLst/>
          </a:prstGeom>
          <a:solidFill>
            <a:srgbClr val="FF0000"/>
          </a:solidFill>
          <a:ln w="9525">
            <a:noFill/>
            <a:miter lim="800000"/>
            <a:headEnd/>
            <a:tailEnd/>
          </a:ln>
        </p:spPr>
        <p:txBody>
          <a:bodyPr wrap="none">
            <a:spAutoFit/>
          </a:bodyPr>
          <a:lstStyle/>
          <a:p>
            <a:pPr algn="l"/>
            <a:r>
              <a:rPr lang="en-US" sz="2800">
                <a:solidFill>
                  <a:schemeClr val="tx1"/>
                </a:solidFill>
                <a:latin typeface="Comic Sans MS" pitchFamily="66" charset="0"/>
              </a:rPr>
              <a:t>2</a:t>
            </a:r>
          </a:p>
        </p:txBody>
      </p:sp>
      <p:sp>
        <p:nvSpPr>
          <p:cNvPr id="46103" name="Text Box 1047"/>
          <p:cNvSpPr txBox="1">
            <a:spLocks noChangeArrowheads="1"/>
          </p:cNvSpPr>
          <p:nvPr/>
        </p:nvSpPr>
        <p:spPr bwMode="auto">
          <a:xfrm>
            <a:off x="4303713" y="4124325"/>
            <a:ext cx="401637" cy="519113"/>
          </a:xfrm>
          <a:prstGeom prst="rect">
            <a:avLst/>
          </a:prstGeom>
          <a:solidFill>
            <a:srgbClr val="FF0000"/>
          </a:solidFill>
          <a:ln w="9525">
            <a:noFill/>
            <a:miter lim="800000"/>
            <a:headEnd/>
            <a:tailEnd/>
          </a:ln>
        </p:spPr>
        <p:txBody>
          <a:bodyPr wrap="none">
            <a:spAutoFit/>
          </a:bodyPr>
          <a:lstStyle/>
          <a:p>
            <a:pPr algn="l"/>
            <a:r>
              <a:rPr lang="en-US" sz="2800">
                <a:solidFill>
                  <a:schemeClr val="tx1"/>
                </a:solidFill>
                <a:latin typeface="Comic Sans MS" pitchFamily="66" charset="0"/>
              </a:rPr>
              <a:t>3</a:t>
            </a:r>
          </a:p>
        </p:txBody>
      </p:sp>
      <p:sp>
        <p:nvSpPr>
          <p:cNvPr id="46104" name="Text Box 1048"/>
          <p:cNvSpPr txBox="1">
            <a:spLocks noChangeArrowheads="1"/>
          </p:cNvSpPr>
          <p:nvPr/>
        </p:nvSpPr>
        <p:spPr bwMode="auto">
          <a:xfrm>
            <a:off x="7380288" y="981075"/>
            <a:ext cx="401637" cy="519113"/>
          </a:xfrm>
          <a:prstGeom prst="rect">
            <a:avLst/>
          </a:prstGeom>
          <a:solidFill>
            <a:srgbClr val="FF0000"/>
          </a:solidFill>
          <a:ln w="9525">
            <a:noFill/>
            <a:miter lim="800000"/>
            <a:headEnd/>
            <a:tailEnd/>
          </a:ln>
        </p:spPr>
        <p:txBody>
          <a:bodyPr wrap="none">
            <a:spAutoFit/>
          </a:bodyPr>
          <a:lstStyle/>
          <a:p>
            <a:pPr algn="l"/>
            <a:r>
              <a:rPr lang="en-US" sz="2800">
                <a:solidFill>
                  <a:schemeClr val="tx1"/>
                </a:solidFill>
                <a:latin typeface="Comic Sans MS" pitchFamily="66" charset="0"/>
              </a:rPr>
              <a:t>4</a:t>
            </a:r>
          </a:p>
        </p:txBody>
      </p:sp>
      <p:sp>
        <p:nvSpPr>
          <p:cNvPr id="46105" name="AutoShape 1049"/>
          <p:cNvSpPr>
            <a:spLocks noChangeArrowheads="1"/>
          </p:cNvSpPr>
          <p:nvPr/>
        </p:nvSpPr>
        <p:spPr bwMode="auto">
          <a:xfrm flipV="1">
            <a:off x="6959600" y="5232400"/>
            <a:ext cx="1295400" cy="762000"/>
          </a:xfrm>
          <a:prstGeom prst="triangle">
            <a:avLst>
              <a:gd name="adj" fmla="val 50000"/>
            </a:avLst>
          </a:prstGeom>
          <a:solidFill>
            <a:srgbClr val="99CCFF"/>
          </a:solidFill>
          <a:ln w="9525">
            <a:solidFill>
              <a:schemeClr val="bg2"/>
            </a:solidFill>
            <a:miter lim="800000"/>
            <a:headEnd/>
            <a:tailEnd/>
          </a:ln>
        </p:spPr>
        <p:txBody>
          <a:bodyPr wrap="none" anchor="ctr"/>
          <a:lstStyle/>
          <a:p>
            <a:endParaRPr lang="de-DE"/>
          </a:p>
        </p:txBody>
      </p:sp>
      <p:sp>
        <p:nvSpPr>
          <p:cNvPr id="46106" name="Text Box 1050"/>
          <p:cNvSpPr txBox="1">
            <a:spLocks noChangeArrowheads="1"/>
          </p:cNvSpPr>
          <p:nvPr/>
        </p:nvSpPr>
        <p:spPr bwMode="auto">
          <a:xfrm>
            <a:off x="5724525" y="6092825"/>
            <a:ext cx="3348038" cy="457200"/>
          </a:xfrm>
          <a:prstGeom prst="rect">
            <a:avLst/>
          </a:prstGeom>
          <a:solidFill>
            <a:srgbClr val="FFFF66"/>
          </a:solidFill>
          <a:ln w="38100">
            <a:noFill/>
            <a:miter lim="800000"/>
            <a:headEnd/>
            <a:tailEnd/>
          </a:ln>
        </p:spPr>
        <p:txBody>
          <a:bodyPr>
            <a:spAutoFit/>
          </a:bodyPr>
          <a:lstStyle/>
          <a:p>
            <a:pPr eaLnBrk="0" hangingPunct="0"/>
            <a:r>
              <a:rPr lang="it-IT" sz="2400" b="1">
                <a:solidFill>
                  <a:srgbClr val="FF3300"/>
                </a:solidFill>
              </a:rPr>
              <a:t>reconstructed </a:t>
            </a:r>
            <a:r>
              <a:rPr lang="it-IT" sz="2400" b="1">
                <a:solidFill>
                  <a:srgbClr val="FF3300"/>
                </a:solidFill>
                <a:latin typeface="Symbol" pitchFamily="18" charset="2"/>
              </a:rPr>
              <a:t>g</a:t>
            </a:r>
            <a:r>
              <a:rPr lang="it-IT" sz="2400" b="1">
                <a:solidFill>
                  <a:srgbClr val="FF3300"/>
                </a:solidFill>
                <a:latin typeface="Comic Sans MS" pitchFamily="66" charset="0"/>
              </a:rPr>
              <a:t>-</a:t>
            </a:r>
            <a:r>
              <a:rPr lang="it-IT" sz="2400" b="1">
                <a:solidFill>
                  <a:srgbClr val="FF3300"/>
                </a:solidFill>
              </a:rPr>
              <a:t>rays</a:t>
            </a:r>
            <a:endParaRPr lang="en-GB" sz="2400" b="1">
              <a:solidFill>
                <a:srgbClr val="FF3300"/>
              </a:solidFill>
            </a:endParaRPr>
          </a:p>
        </p:txBody>
      </p:sp>
      <p:pic>
        <p:nvPicPr>
          <p:cNvPr id="46107" name="Picture 1051" descr="crystal"/>
          <p:cNvPicPr>
            <a:picLocks noChangeAspect="1" noChangeArrowheads="1"/>
          </p:cNvPicPr>
          <p:nvPr/>
        </p:nvPicPr>
        <p:blipFill>
          <a:blip r:embed="rId5"/>
          <a:srcRect/>
          <a:stretch>
            <a:fillRect/>
          </a:stretch>
        </p:blipFill>
        <p:spPr bwMode="auto">
          <a:xfrm>
            <a:off x="304800" y="2438400"/>
            <a:ext cx="1905000" cy="1612900"/>
          </a:xfrm>
          <a:prstGeom prst="rect">
            <a:avLst/>
          </a:prstGeom>
          <a:noFill/>
          <a:ln w="9525">
            <a:noFill/>
            <a:miter lim="800000"/>
            <a:headEnd/>
            <a:tailEnd/>
          </a:ln>
        </p:spPr>
      </p:pic>
      <p:grpSp>
        <p:nvGrpSpPr>
          <p:cNvPr id="46108" name="40 Grupo"/>
          <p:cNvGrpSpPr>
            <a:grpSpLocks/>
          </p:cNvGrpSpPr>
          <p:nvPr/>
        </p:nvGrpSpPr>
        <p:grpSpPr bwMode="auto">
          <a:xfrm>
            <a:off x="2916238" y="4797425"/>
            <a:ext cx="2722562" cy="1520825"/>
            <a:chOff x="1143000" y="2643182"/>
            <a:chExt cx="3071810" cy="1943106"/>
          </a:xfrm>
        </p:grpSpPr>
        <p:pic>
          <p:nvPicPr>
            <p:cNvPr id="46110" name="Picture 48" descr="fpulses"/>
            <p:cNvPicPr>
              <a:picLocks noChangeAspect="1" noChangeArrowheads="1"/>
            </p:cNvPicPr>
            <p:nvPr/>
          </p:nvPicPr>
          <p:blipFill>
            <a:blip r:embed="rId6"/>
            <a:srcRect l="9822" t="62372" r="62729" b="7146"/>
            <a:stretch>
              <a:fillRect/>
            </a:stretch>
          </p:blipFill>
          <p:spPr bwMode="auto">
            <a:xfrm>
              <a:off x="1143000" y="2643182"/>
              <a:ext cx="3071810" cy="1943106"/>
            </a:xfrm>
            <a:prstGeom prst="rect">
              <a:avLst/>
            </a:prstGeom>
            <a:noFill/>
            <a:ln w="9525">
              <a:noFill/>
              <a:miter lim="800000"/>
              <a:headEnd/>
              <a:tailEnd/>
            </a:ln>
          </p:spPr>
        </p:pic>
        <p:pic>
          <p:nvPicPr>
            <p:cNvPr id="46111" name="Picture 48" descr="fpulses"/>
            <p:cNvPicPr>
              <a:picLocks noChangeAspect="1" noChangeArrowheads="1"/>
            </p:cNvPicPr>
            <p:nvPr/>
          </p:nvPicPr>
          <p:blipFill>
            <a:blip r:embed="rId6"/>
            <a:srcRect l="11098" t="49707" r="76134" b="36507"/>
            <a:stretch>
              <a:fillRect/>
            </a:stretch>
          </p:blipFill>
          <p:spPr bwMode="auto">
            <a:xfrm>
              <a:off x="2786050" y="3643314"/>
              <a:ext cx="1428760" cy="878772"/>
            </a:xfrm>
            <a:prstGeom prst="rect">
              <a:avLst/>
            </a:prstGeom>
            <a:noFill/>
            <a:ln w="9525">
              <a:noFill/>
              <a:miter lim="800000"/>
              <a:headEnd/>
              <a:tailEnd/>
            </a:ln>
          </p:spPr>
        </p:pic>
      </p:grpSp>
      <p:pic>
        <p:nvPicPr>
          <p:cNvPr id="46109" name="Picture 3"/>
          <p:cNvPicPr>
            <a:picLocks noChangeAspect="1" noChangeArrowheads="1"/>
          </p:cNvPicPr>
          <p:nvPr/>
        </p:nvPicPr>
        <p:blipFill>
          <a:blip r:embed="rId7"/>
          <a:srcRect r="3065" b="70569"/>
          <a:stretch>
            <a:fillRect/>
          </a:stretch>
        </p:blipFill>
        <p:spPr bwMode="auto">
          <a:xfrm>
            <a:off x="4859338" y="806450"/>
            <a:ext cx="2017712" cy="82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hlinkClick r:id="rId2" action="ppaction://hlinkfile"/>
          </p:cNvPr>
          <p:cNvPicPr>
            <a:picLocks noChangeAspect="1" noChangeArrowheads="1"/>
          </p:cNvPicPr>
          <p:nvPr/>
        </p:nvPicPr>
        <p:blipFill>
          <a:blip r:embed="rId3"/>
          <a:srcRect/>
          <a:stretch>
            <a:fillRect/>
          </a:stretch>
        </p:blipFill>
        <p:spPr bwMode="auto">
          <a:xfrm>
            <a:off x="287338" y="1501775"/>
            <a:ext cx="3616325" cy="3570288"/>
          </a:xfrm>
          <a:prstGeom prst="rect">
            <a:avLst/>
          </a:prstGeom>
          <a:noFill/>
          <a:ln w="9525">
            <a:noFill/>
            <a:miter lim="800000"/>
            <a:headEnd/>
            <a:tailEnd/>
          </a:ln>
        </p:spPr>
      </p:pic>
      <p:sp>
        <p:nvSpPr>
          <p:cNvPr id="47107" name="Text Box 3"/>
          <p:cNvSpPr txBox="1">
            <a:spLocks noChangeArrowheads="1"/>
          </p:cNvSpPr>
          <p:nvPr/>
        </p:nvSpPr>
        <p:spPr bwMode="auto">
          <a:xfrm>
            <a:off x="2476500" y="5440363"/>
            <a:ext cx="6456363" cy="774700"/>
          </a:xfrm>
          <a:prstGeom prst="rect">
            <a:avLst/>
          </a:prstGeom>
          <a:noFill/>
          <a:ln w="9525">
            <a:noFill/>
            <a:miter lim="800000"/>
            <a:headEnd/>
            <a:tailEnd/>
          </a:ln>
        </p:spPr>
        <p:txBody>
          <a:bodyPr>
            <a:spAutoFit/>
          </a:bodyPr>
          <a:lstStyle/>
          <a:p>
            <a:pPr algn="l">
              <a:lnSpc>
                <a:spcPct val="130000"/>
              </a:lnSpc>
              <a:buFont typeface="Arial" pitchFamily="34" charset="0"/>
              <a:buChar char="•"/>
            </a:pPr>
            <a:r>
              <a:rPr lang="en-GB" sz="1800"/>
              <a:t> 6660 high-resolution digital electronics channels  </a:t>
            </a:r>
          </a:p>
          <a:p>
            <a:pPr algn="l">
              <a:lnSpc>
                <a:spcPct val="130000"/>
              </a:lnSpc>
              <a:buFont typeface="Arial" pitchFamily="34" charset="0"/>
              <a:buChar char="•"/>
            </a:pPr>
            <a:r>
              <a:rPr lang="en-GB" sz="1800">
                <a:sym typeface="Wingdings" pitchFamily="2" charset="2"/>
              </a:rPr>
              <a:t> Coupling to ancillary detectors for added selectivity</a:t>
            </a:r>
          </a:p>
        </p:txBody>
      </p:sp>
      <p:sp>
        <p:nvSpPr>
          <p:cNvPr id="47108" name="Text Box 4"/>
          <p:cNvSpPr txBox="1">
            <a:spLocks noChangeArrowheads="1"/>
          </p:cNvSpPr>
          <p:nvPr/>
        </p:nvSpPr>
        <p:spPr bwMode="auto">
          <a:xfrm>
            <a:off x="4076700" y="1874838"/>
            <a:ext cx="4732338" cy="2955925"/>
          </a:xfrm>
          <a:prstGeom prst="rect">
            <a:avLst/>
          </a:prstGeom>
          <a:solidFill>
            <a:srgbClr val="FFFF66"/>
          </a:solidFill>
          <a:ln w="28575">
            <a:solidFill>
              <a:schemeClr val="accent2"/>
            </a:solidFill>
            <a:miter lim="800000"/>
            <a:headEnd/>
            <a:tailEnd/>
          </a:ln>
        </p:spPr>
        <p:txBody>
          <a:bodyPr wrap="none">
            <a:spAutoFit/>
          </a:bodyPr>
          <a:lstStyle/>
          <a:p>
            <a:pPr defTabSz="306388" eaLnBrk="0" hangingPunct="0">
              <a:buFont typeface="Symbol" pitchFamily="18" charset="2"/>
              <a:buNone/>
            </a:pPr>
            <a:r>
              <a:rPr lang="en-GB" sz="2000" b="1"/>
              <a:t>180</a:t>
            </a:r>
            <a:r>
              <a:rPr lang="en-GB" sz="2000"/>
              <a:t> hexagonal crystals	</a:t>
            </a:r>
            <a:r>
              <a:rPr lang="en-GB" sz="2000">
                <a:solidFill>
                  <a:schemeClr val="accent2"/>
                </a:solidFill>
              </a:rPr>
              <a:t>3 shapes</a:t>
            </a:r>
          </a:p>
          <a:p>
            <a:pPr defTabSz="306388" eaLnBrk="0" hangingPunct="0">
              <a:buFont typeface="Symbol" pitchFamily="18" charset="2"/>
              <a:buNone/>
            </a:pPr>
            <a:r>
              <a:rPr lang="en-GB" sz="2000"/>
              <a:t>  60 triple-clusters 			</a:t>
            </a:r>
            <a:r>
              <a:rPr lang="en-GB" sz="2000">
                <a:solidFill>
                  <a:schemeClr val="accent2"/>
                </a:solidFill>
              </a:rPr>
              <a:t>all equal</a:t>
            </a:r>
          </a:p>
          <a:p>
            <a:pPr defTabSz="306388" eaLnBrk="0" hangingPunct="0">
              <a:buFont typeface="Symbol" pitchFamily="18" charset="2"/>
              <a:buNone/>
            </a:pPr>
            <a:r>
              <a:rPr lang="en-GB" sz="2000"/>
              <a:t>Inner radius (Ge)			  23.5 cm</a:t>
            </a:r>
          </a:p>
          <a:p>
            <a:pPr defTabSz="306388" eaLnBrk="0" hangingPunct="0">
              <a:buFont typeface="Symbol" pitchFamily="18" charset="2"/>
              <a:buNone/>
            </a:pPr>
            <a:r>
              <a:rPr lang="en-GB" sz="2000">
                <a:solidFill>
                  <a:schemeClr val="accent2"/>
                </a:solidFill>
              </a:rPr>
              <a:t>Amount of germanium	 362 kg</a:t>
            </a:r>
          </a:p>
          <a:p>
            <a:pPr defTabSz="306388" eaLnBrk="0" hangingPunct="0">
              <a:buFont typeface="Symbol" pitchFamily="18" charset="2"/>
              <a:buNone/>
            </a:pPr>
            <a:r>
              <a:rPr lang="en-GB" sz="2000"/>
              <a:t>Solid angle coverage		   82 %</a:t>
            </a:r>
          </a:p>
          <a:p>
            <a:pPr defTabSz="306388" eaLnBrk="0" hangingPunct="0">
              <a:buFont typeface="Symbol" pitchFamily="18" charset="2"/>
              <a:buNone/>
            </a:pPr>
            <a:r>
              <a:rPr lang="en-GB" sz="2000"/>
              <a:t>36-fold segmentation     6480 segments</a:t>
            </a:r>
          </a:p>
          <a:p>
            <a:pPr defTabSz="306388" eaLnBrk="0" hangingPunct="0">
              <a:buFont typeface="Symbol" pitchFamily="18" charset="2"/>
              <a:buNone/>
            </a:pPr>
            <a:r>
              <a:rPr lang="en-GB" sz="2000"/>
              <a:t>Singles rate					 ~50 kHz</a:t>
            </a:r>
          </a:p>
          <a:p>
            <a:pPr defTabSz="306388" eaLnBrk="0" hangingPunct="0">
              <a:lnSpc>
                <a:spcPct val="130000"/>
              </a:lnSpc>
              <a:buFont typeface="Symbol" pitchFamily="18" charset="2"/>
              <a:buNone/>
            </a:pPr>
            <a:r>
              <a:rPr lang="en-GB" sz="2000">
                <a:solidFill>
                  <a:schemeClr val="accent2"/>
                </a:solidFill>
              </a:rPr>
              <a:t>Efficiency:  	43% (M</a:t>
            </a:r>
            <a:r>
              <a:rPr lang="en-GB" sz="2000" baseline="-25000">
                <a:solidFill>
                  <a:schemeClr val="accent2"/>
                </a:solidFill>
                <a:latin typeface="Symbol" pitchFamily="18" charset="2"/>
              </a:rPr>
              <a:t>g</a:t>
            </a:r>
            <a:r>
              <a:rPr lang="en-GB" sz="2000">
                <a:solidFill>
                  <a:schemeClr val="accent2"/>
                </a:solidFill>
              </a:rPr>
              <a:t>=1) 	28% (M</a:t>
            </a:r>
            <a:r>
              <a:rPr lang="en-GB" sz="2000" baseline="-25000">
                <a:solidFill>
                  <a:schemeClr val="accent2"/>
                </a:solidFill>
                <a:latin typeface="Symbol" pitchFamily="18" charset="2"/>
              </a:rPr>
              <a:t>g</a:t>
            </a:r>
            <a:r>
              <a:rPr lang="en-GB" sz="2000">
                <a:solidFill>
                  <a:schemeClr val="accent2"/>
                </a:solidFill>
              </a:rPr>
              <a:t>=30)</a:t>
            </a:r>
          </a:p>
          <a:p>
            <a:pPr defTabSz="306388" eaLnBrk="0" hangingPunct="0">
              <a:buFont typeface="Symbol" pitchFamily="18" charset="2"/>
              <a:buNone/>
            </a:pPr>
            <a:r>
              <a:rPr lang="en-GB" sz="2000">
                <a:solidFill>
                  <a:schemeClr val="accent2"/>
                </a:solidFill>
              </a:rPr>
              <a:t>Peak/Total:	58% (M</a:t>
            </a:r>
            <a:r>
              <a:rPr lang="en-GB" sz="2000" baseline="-25000">
                <a:solidFill>
                  <a:schemeClr val="accent2"/>
                </a:solidFill>
                <a:latin typeface="Symbol" pitchFamily="18" charset="2"/>
              </a:rPr>
              <a:t>g</a:t>
            </a:r>
            <a:r>
              <a:rPr lang="en-GB" sz="2000">
                <a:solidFill>
                  <a:schemeClr val="accent2"/>
                </a:solidFill>
              </a:rPr>
              <a:t>=1) 	49% (M</a:t>
            </a:r>
            <a:r>
              <a:rPr lang="en-GB" sz="2000" baseline="-25000">
                <a:solidFill>
                  <a:schemeClr val="accent2"/>
                </a:solidFill>
                <a:latin typeface="Symbol" pitchFamily="18" charset="2"/>
              </a:rPr>
              <a:t>g</a:t>
            </a:r>
            <a:r>
              <a:rPr lang="en-GB" sz="2000">
                <a:solidFill>
                  <a:schemeClr val="accent2"/>
                </a:solidFill>
              </a:rPr>
              <a:t>=30)</a:t>
            </a:r>
          </a:p>
        </p:txBody>
      </p:sp>
      <p:pic>
        <p:nvPicPr>
          <p:cNvPr id="723973" name="Picture 5" descr="JS-agata240805-b"/>
          <p:cNvPicPr>
            <a:picLocks noChangeAspect="1" noChangeArrowheads="1"/>
          </p:cNvPicPr>
          <p:nvPr/>
        </p:nvPicPr>
        <p:blipFill>
          <a:blip r:embed="rId4"/>
          <a:srcRect/>
          <a:stretch>
            <a:fillRect/>
          </a:stretch>
        </p:blipFill>
        <p:spPr bwMode="auto">
          <a:xfrm>
            <a:off x="152400" y="1344613"/>
            <a:ext cx="3886200" cy="3886200"/>
          </a:xfrm>
          <a:prstGeom prst="rect">
            <a:avLst/>
          </a:prstGeom>
          <a:noFill/>
          <a:ln w="9525">
            <a:noFill/>
            <a:miter lim="800000"/>
            <a:headEnd/>
            <a:tailEnd/>
          </a:ln>
        </p:spPr>
      </p:pic>
      <p:sp>
        <p:nvSpPr>
          <p:cNvPr id="47110" name="Rectangle 6"/>
          <p:cNvSpPr>
            <a:spLocks noGrp="1" noChangeArrowheads="1"/>
          </p:cNvSpPr>
          <p:nvPr>
            <p:ph type="title"/>
          </p:nvPr>
        </p:nvSpPr>
        <p:spPr>
          <a:xfrm>
            <a:off x="714375" y="23813"/>
            <a:ext cx="7696200" cy="1081087"/>
          </a:xfrm>
        </p:spPr>
        <p:txBody>
          <a:bodyPr/>
          <a:lstStyle/>
          <a:p>
            <a:pPr eaLnBrk="1" hangingPunct="1"/>
            <a:r>
              <a:rPr lang="en-US" sz="3600" b="1" smtClean="0">
                <a:solidFill>
                  <a:schemeClr val="accent2"/>
                </a:solidFill>
              </a:rPr>
              <a:t>Advanced GAmma Tracking Array</a:t>
            </a:r>
            <a:r>
              <a:rPr lang="en-GB" sz="3600" smtClean="0">
                <a:solidFill>
                  <a:schemeClr val="accent2"/>
                </a:solidFill>
              </a:rPr>
              <a:t/>
            </a:r>
            <a:br>
              <a:rPr lang="en-GB" sz="3600" smtClean="0">
                <a:solidFill>
                  <a:schemeClr val="accent2"/>
                </a:solidFill>
              </a:rPr>
            </a:br>
            <a:endParaRPr lang="en-GB" sz="1400" b="1" smtClean="0">
              <a:solidFill>
                <a:schemeClr val="accent2"/>
              </a:solidFill>
            </a:endParaRPr>
          </a:p>
        </p:txBody>
      </p:sp>
      <p:pic>
        <p:nvPicPr>
          <p:cNvPr id="47111" name="Picture 7" descr="logoAgata"/>
          <p:cNvPicPr>
            <a:picLocks noChangeAspect="1" noChangeArrowheads="1"/>
          </p:cNvPicPr>
          <p:nvPr/>
        </p:nvPicPr>
        <p:blipFill>
          <a:blip r:embed="rId5"/>
          <a:srcRect/>
          <a:stretch>
            <a:fillRect/>
          </a:stretch>
        </p:blipFill>
        <p:spPr bwMode="auto">
          <a:xfrm>
            <a:off x="0" y="1588"/>
            <a:ext cx="669925" cy="887412"/>
          </a:xfrm>
          <a:prstGeom prst="rect">
            <a:avLst/>
          </a:prstGeom>
          <a:noFill/>
          <a:ln w="9525">
            <a:noFill/>
            <a:miter lim="800000"/>
            <a:headEnd/>
            <a:tailEnd/>
          </a:ln>
        </p:spPr>
      </p:pic>
      <p:pic>
        <p:nvPicPr>
          <p:cNvPr id="47112" name="Picture 8"/>
          <p:cNvPicPr>
            <a:picLocks noChangeAspect="1" noChangeArrowheads="1"/>
          </p:cNvPicPr>
          <p:nvPr/>
        </p:nvPicPr>
        <p:blipFill>
          <a:blip r:embed="rId6">
            <a:lum bright="30000"/>
          </a:blip>
          <a:srcRect/>
          <a:stretch>
            <a:fillRect/>
          </a:stretch>
        </p:blipFill>
        <p:spPr bwMode="auto">
          <a:xfrm>
            <a:off x="8269288" y="0"/>
            <a:ext cx="874712" cy="876300"/>
          </a:xfrm>
          <a:prstGeom prst="rect">
            <a:avLst/>
          </a:prstGeom>
          <a:noFill/>
          <a:ln w="9525">
            <a:noFill/>
            <a:miter lim="800000"/>
            <a:headEnd/>
            <a:tailEnd/>
          </a:ln>
        </p:spPr>
      </p:pic>
      <p:pic>
        <p:nvPicPr>
          <p:cNvPr id="47113" name="Picture 9" descr="simpson_Pagina_10_Immagine_0002"/>
          <p:cNvPicPr>
            <a:picLocks noChangeAspect="1" noChangeArrowheads="1"/>
          </p:cNvPicPr>
          <p:nvPr/>
        </p:nvPicPr>
        <p:blipFill>
          <a:blip r:embed="rId7"/>
          <a:srcRect/>
          <a:stretch>
            <a:fillRect/>
          </a:stretch>
        </p:blipFill>
        <p:spPr bwMode="auto">
          <a:xfrm>
            <a:off x="39688" y="5143500"/>
            <a:ext cx="1941512" cy="1668463"/>
          </a:xfrm>
          <a:prstGeom prst="rect">
            <a:avLst/>
          </a:prstGeom>
          <a:noFill/>
          <a:ln w="9525">
            <a:noFill/>
            <a:miter lim="800000"/>
            <a:headEnd/>
            <a:tailEnd/>
          </a:ln>
        </p:spPr>
      </p:pic>
      <p:grpSp>
        <p:nvGrpSpPr>
          <p:cNvPr id="47114" name="Group 36"/>
          <p:cNvGrpSpPr>
            <a:grpSpLocks/>
          </p:cNvGrpSpPr>
          <p:nvPr/>
        </p:nvGrpSpPr>
        <p:grpSpPr bwMode="auto">
          <a:xfrm>
            <a:off x="149225" y="952500"/>
            <a:ext cx="8815388" cy="334963"/>
            <a:chOff x="22" y="828"/>
            <a:chExt cx="5553" cy="211"/>
          </a:xfrm>
        </p:grpSpPr>
        <p:pic>
          <p:nvPicPr>
            <p:cNvPr id="47115" name="Picture 17" descr="Bulgaria_sh"/>
            <p:cNvPicPr>
              <a:picLocks noChangeAspect="1" noChangeArrowheads="1"/>
            </p:cNvPicPr>
            <p:nvPr/>
          </p:nvPicPr>
          <p:blipFill>
            <a:blip r:embed="rId8"/>
            <a:srcRect/>
            <a:stretch>
              <a:fillRect/>
            </a:stretch>
          </p:blipFill>
          <p:spPr bwMode="auto">
            <a:xfrm>
              <a:off x="22" y="828"/>
              <a:ext cx="336" cy="211"/>
            </a:xfrm>
            <a:prstGeom prst="rect">
              <a:avLst/>
            </a:prstGeom>
            <a:noFill/>
            <a:ln w="9525">
              <a:noFill/>
              <a:miter lim="800000"/>
              <a:headEnd/>
              <a:tailEnd/>
            </a:ln>
          </p:spPr>
        </p:pic>
        <p:pic>
          <p:nvPicPr>
            <p:cNvPr id="47116" name="Picture 18" descr="Denmark_sh"/>
            <p:cNvPicPr>
              <a:picLocks noChangeAspect="1" noChangeArrowheads="1"/>
            </p:cNvPicPr>
            <p:nvPr/>
          </p:nvPicPr>
          <p:blipFill>
            <a:blip r:embed="rId9"/>
            <a:srcRect/>
            <a:stretch>
              <a:fillRect/>
            </a:stretch>
          </p:blipFill>
          <p:spPr bwMode="auto">
            <a:xfrm>
              <a:off x="459" y="828"/>
              <a:ext cx="336" cy="211"/>
            </a:xfrm>
            <a:prstGeom prst="rect">
              <a:avLst/>
            </a:prstGeom>
            <a:noFill/>
            <a:ln w="9525">
              <a:noFill/>
              <a:miter lim="800000"/>
              <a:headEnd/>
              <a:tailEnd/>
            </a:ln>
          </p:spPr>
        </p:pic>
        <p:pic>
          <p:nvPicPr>
            <p:cNvPr id="47117" name="Picture 19" descr="Finland_sh"/>
            <p:cNvPicPr>
              <a:picLocks noChangeAspect="1" noChangeArrowheads="1"/>
            </p:cNvPicPr>
            <p:nvPr/>
          </p:nvPicPr>
          <p:blipFill>
            <a:blip r:embed="rId10"/>
            <a:srcRect/>
            <a:stretch>
              <a:fillRect/>
            </a:stretch>
          </p:blipFill>
          <p:spPr bwMode="auto">
            <a:xfrm>
              <a:off x="897" y="828"/>
              <a:ext cx="336" cy="211"/>
            </a:xfrm>
            <a:prstGeom prst="rect">
              <a:avLst/>
            </a:prstGeom>
            <a:noFill/>
            <a:ln w="9525">
              <a:noFill/>
              <a:miter lim="800000"/>
              <a:headEnd/>
              <a:tailEnd/>
            </a:ln>
          </p:spPr>
        </p:pic>
        <p:pic>
          <p:nvPicPr>
            <p:cNvPr id="47118" name="Picture 20" descr="France_sh"/>
            <p:cNvPicPr>
              <a:picLocks noChangeAspect="1" noChangeArrowheads="1"/>
            </p:cNvPicPr>
            <p:nvPr/>
          </p:nvPicPr>
          <p:blipFill>
            <a:blip r:embed="rId11"/>
            <a:srcRect/>
            <a:stretch>
              <a:fillRect/>
            </a:stretch>
          </p:blipFill>
          <p:spPr bwMode="auto">
            <a:xfrm>
              <a:off x="1335" y="828"/>
              <a:ext cx="336" cy="211"/>
            </a:xfrm>
            <a:prstGeom prst="rect">
              <a:avLst/>
            </a:prstGeom>
            <a:noFill/>
            <a:ln w="9525">
              <a:noFill/>
              <a:miter lim="800000"/>
              <a:headEnd/>
              <a:tailEnd/>
            </a:ln>
          </p:spPr>
        </p:pic>
        <p:pic>
          <p:nvPicPr>
            <p:cNvPr id="47119" name="Picture 21" descr="Germany_sh"/>
            <p:cNvPicPr>
              <a:picLocks noChangeAspect="1" noChangeArrowheads="1"/>
            </p:cNvPicPr>
            <p:nvPr/>
          </p:nvPicPr>
          <p:blipFill>
            <a:blip r:embed="rId12"/>
            <a:srcRect/>
            <a:stretch>
              <a:fillRect/>
            </a:stretch>
          </p:blipFill>
          <p:spPr bwMode="auto">
            <a:xfrm>
              <a:off x="1773" y="828"/>
              <a:ext cx="336" cy="211"/>
            </a:xfrm>
            <a:prstGeom prst="rect">
              <a:avLst/>
            </a:prstGeom>
            <a:noFill/>
            <a:ln w="9525">
              <a:noFill/>
              <a:miter lim="800000"/>
              <a:headEnd/>
              <a:tailEnd/>
            </a:ln>
          </p:spPr>
        </p:pic>
        <p:pic>
          <p:nvPicPr>
            <p:cNvPr id="47120" name="Picture 22" descr="Italy_sh"/>
            <p:cNvPicPr>
              <a:picLocks noChangeAspect="1" noChangeArrowheads="1"/>
            </p:cNvPicPr>
            <p:nvPr/>
          </p:nvPicPr>
          <p:blipFill>
            <a:blip r:embed="rId13"/>
            <a:srcRect/>
            <a:stretch>
              <a:fillRect/>
            </a:stretch>
          </p:blipFill>
          <p:spPr bwMode="auto">
            <a:xfrm>
              <a:off x="2630" y="828"/>
              <a:ext cx="336" cy="211"/>
            </a:xfrm>
            <a:prstGeom prst="rect">
              <a:avLst/>
            </a:prstGeom>
            <a:noFill/>
            <a:ln w="9525">
              <a:noFill/>
              <a:miter lim="800000"/>
              <a:headEnd/>
              <a:tailEnd/>
            </a:ln>
          </p:spPr>
        </p:pic>
        <p:pic>
          <p:nvPicPr>
            <p:cNvPr id="47121" name="Picture 23" descr="Poland_sh"/>
            <p:cNvPicPr>
              <a:picLocks noChangeAspect="1" noChangeArrowheads="1"/>
            </p:cNvPicPr>
            <p:nvPr/>
          </p:nvPicPr>
          <p:blipFill>
            <a:blip r:embed="rId14"/>
            <a:srcRect/>
            <a:stretch>
              <a:fillRect/>
            </a:stretch>
          </p:blipFill>
          <p:spPr bwMode="auto">
            <a:xfrm>
              <a:off x="3068" y="828"/>
              <a:ext cx="336" cy="211"/>
            </a:xfrm>
            <a:prstGeom prst="rect">
              <a:avLst/>
            </a:prstGeom>
            <a:noFill/>
            <a:ln w="9525">
              <a:noFill/>
              <a:miter lim="800000"/>
              <a:headEnd/>
              <a:tailEnd/>
            </a:ln>
          </p:spPr>
        </p:pic>
        <p:pic>
          <p:nvPicPr>
            <p:cNvPr id="47122" name="Picture 24" descr="Romania_sh"/>
            <p:cNvPicPr>
              <a:picLocks noChangeAspect="1" noChangeArrowheads="1"/>
            </p:cNvPicPr>
            <p:nvPr/>
          </p:nvPicPr>
          <p:blipFill>
            <a:blip r:embed="rId15"/>
            <a:srcRect/>
            <a:stretch>
              <a:fillRect/>
            </a:stretch>
          </p:blipFill>
          <p:spPr bwMode="auto">
            <a:xfrm>
              <a:off x="3506" y="828"/>
              <a:ext cx="336" cy="211"/>
            </a:xfrm>
            <a:prstGeom prst="rect">
              <a:avLst/>
            </a:prstGeom>
            <a:noFill/>
            <a:ln w="9525">
              <a:noFill/>
              <a:miter lim="800000"/>
              <a:headEnd/>
              <a:tailEnd/>
            </a:ln>
          </p:spPr>
        </p:pic>
        <p:pic>
          <p:nvPicPr>
            <p:cNvPr id="47123" name="Picture 25" descr="Sweden_sh"/>
            <p:cNvPicPr>
              <a:picLocks noChangeAspect="1" noChangeArrowheads="1"/>
            </p:cNvPicPr>
            <p:nvPr/>
          </p:nvPicPr>
          <p:blipFill>
            <a:blip r:embed="rId16"/>
            <a:srcRect/>
            <a:stretch>
              <a:fillRect/>
            </a:stretch>
          </p:blipFill>
          <p:spPr bwMode="auto">
            <a:xfrm>
              <a:off x="3944" y="828"/>
              <a:ext cx="336" cy="211"/>
            </a:xfrm>
            <a:prstGeom prst="rect">
              <a:avLst/>
            </a:prstGeom>
            <a:noFill/>
            <a:ln w="9525">
              <a:noFill/>
              <a:miter lim="800000"/>
              <a:headEnd/>
              <a:tailEnd/>
            </a:ln>
          </p:spPr>
        </p:pic>
        <p:pic>
          <p:nvPicPr>
            <p:cNvPr id="47124" name="Picture 26" descr="Union_Jack_sh"/>
            <p:cNvPicPr>
              <a:picLocks noChangeAspect="1" noChangeArrowheads="1"/>
            </p:cNvPicPr>
            <p:nvPr/>
          </p:nvPicPr>
          <p:blipFill>
            <a:blip r:embed="rId17"/>
            <a:srcRect/>
            <a:stretch>
              <a:fillRect/>
            </a:stretch>
          </p:blipFill>
          <p:spPr bwMode="auto">
            <a:xfrm>
              <a:off x="4801" y="828"/>
              <a:ext cx="336" cy="211"/>
            </a:xfrm>
            <a:prstGeom prst="rect">
              <a:avLst/>
            </a:prstGeom>
            <a:noFill/>
            <a:ln w="9525">
              <a:noFill/>
              <a:miter lim="800000"/>
              <a:headEnd/>
              <a:tailEnd/>
            </a:ln>
          </p:spPr>
        </p:pic>
        <p:pic>
          <p:nvPicPr>
            <p:cNvPr id="47125" name="Picture 27" descr="hu-t"/>
            <p:cNvPicPr>
              <a:picLocks noChangeAspect="1" noChangeArrowheads="1"/>
            </p:cNvPicPr>
            <p:nvPr/>
          </p:nvPicPr>
          <p:blipFill>
            <a:blip r:embed="rId18"/>
            <a:srcRect/>
            <a:stretch>
              <a:fillRect/>
            </a:stretch>
          </p:blipFill>
          <p:spPr bwMode="auto">
            <a:xfrm>
              <a:off x="2211" y="828"/>
              <a:ext cx="317" cy="211"/>
            </a:xfrm>
            <a:prstGeom prst="rect">
              <a:avLst/>
            </a:prstGeom>
            <a:noFill/>
            <a:ln w="9525">
              <a:noFill/>
              <a:miter lim="800000"/>
              <a:headEnd/>
              <a:tailEnd/>
            </a:ln>
          </p:spPr>
        </p:pic>
        <p:pic>
          <p:nvPicPr>
            <p:cNvPr id="47126" name="Picture 28" descr="tu-t"/>
            <p:cNvPicPr>
              <a:picLocks noChangeAspect="1" noChangeArrowheads="1"/>
            </p:cNvPicPr>
            <p:nvPr/>
          </p:nvPicPr>
          <p:blipFill>
            <a:blip r:embed="rId19"/>
            <a:srcRect/>
            <a:stretch>
              <a:fillRect/>
            </a:stretch>
          </p:blipFill>
          <p:spPr bwMode="auto">
            <a:xfrm>
              <a:off x="4382" y="828"/>
              <a:ext cx="317" cy="211"/>
            </a:xfrm>
            <a:prstGeom prst="rect">
              <a:avLst/>
            </a:prstGeom>
            <a:noFill/>
            <a:ln w="9525">
              <a:noFill/>
              <a:miter lim="800000"/>
              <a:headEnd/>
              <a:tailEnd/>
            </a:ln>
          </p:spPr>
        </p:pic>
        <p:pic>
          <p:nvPicPr>
            <p:cNvPr id="47127" name="Picture 35" descr="spain-flag"/>
            <p:cNvPicPr>
              <a:picLocks noChangeArrowheads="1"/>
            </p:cNvPicPr>
            <p:nvPr/>
          </p:nvPicPr>
          <p:blipFill>
            <a:blip r:embed="rId20"/>
            <a:srcRect/>
            <a:stretch>
              <a:fillRect/>
            </a:stretch>
          </p:blipFill>
          <p:spPr bwMode="auto">
            <a:xfrm>
              <a:off x="5239" y="828"/>
              <a:ext cx="336" cy="21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3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tripel_transparent_vakuum"/>
          <p:cNvPicPr>
            <a:picLocks noChangeAspect="1" noChangeArrowheads="1"/>
          </p:cNvPicPr>
          <p:nvPr/>
        </p:nvPicPr>
        <p:blipFill>
          <a:blip r:embed="rId3"/>
          <a:srcRect/>
          <a:stretch>
            <a:fillRect/>
          </a:stretch>
        </p:blipFill>
        <p:spPr bwMode="auto">
          <a:xfrm>
            <a:off x="-3421063" y="0"/>
            <a:ext cx="12711113" cy="9532938"/>
          </a:xfrm>
          <a:prstGeom prst="rect">
            <a:avLst/>
          </a:prstGeom>
          <a:noFill/>
          <a:ln w="9525">
            <a:noFill/>
            <a:miter lim="800000"/>
            <a:headEnd/>
            <a:tailEnd/>
          </a:ln>
        </p:spPr>
      </p:pic>
      <p:sp>
        <p:nvSpPr>
          <p:cNvPr id="48131" name="Text Box 2"/>
          <p:cNvSpPr txBox="1">
            <a:spLocks noChangeArrowheads="1"/>
          </p:cNvSpPr>
          <p:nvPr/>
        </p:nvSpPr>
        <p:spPr bwMode="auto">
          <a:xfrm>
            <a:off x="357188" y="142875"/>
            <a:ext cx="8429625" cy="642938"/>
          </a:xfrm>
          <a:prstGeom prst="rect">
            <a:avLst/>
          </a:prstGeom>
          <a:noFill/>
          <a:ln w="36000">
            <a:noFill/>
            <a:round/>
            <a:headEnd/>
            <a:tailEnd/>
          </a:ln>
        </p:spPr>
        <p:txBody>
          <a:bodyPr wrap="none" lIns="0" tIns="0" rIns="0" bIns="0"/>
          <a:lstStyle/>
          <a:p>
            <a:pPr defTabSz="40798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 pos="4595813" algn="l"/>
                <a:tab pos="5253038" algn="l"/>
                <a:tab pos="5910263" algn="l"/>
              </a:tabLst>
            </a:pPr>
            <a:r>
              <a:rPr lang="en-GB" sz="4000">
                <a:solidFill>
                  <a:srgbClr val="FFFF66"/>
                </a:solidFill>
              </a:rPr>
              <a:t>Asymmetric AGATA Triple Cryostat</a:t>
            </a:r>
          </a:p>
        </p:txBody>
      </p:sp>
      <p:sp>
        <p:nvSpPr>
          <p:cNvPr id="48132" name="Text Box 9"/>
          <p:cNvSpPr txBox="1">
            <a:spLocks noChangeArrowheads="1"/>
          </p:cNvSpPr>
          <p:nvPr/>
        </p:nvSpPr>
        <p:spPr bwMode="auto">
          <a:xfrm>
            <a:off x="5292725" y="1052513"/>
            <a:ext cx="3311525" cy="1512887"/>
          </a:xfrm>
          <a:prstGeom prst="rect">
            <a:avLst/>
          </a:prstGeom>
          <a:noFill/>
          <a:ln w="36000">
            <a:noFill/>
            <a:round/>
            <a:headEnd/>
            <a:tailEnd/>
          </a:ln>
        </p:spPr>
        <p:txBody>
          <a:bodyPr wrap="none" lIns="0" tIns="0" rIns="0" bIns="0"/>
          <a:lstStyle/>
          <a:p>
            <a:pPr algn="l" defTabSz="40798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 pos="4595813" algn="l"/>
              </a:tabLst>
            </a:pPr>
            <a:r>
              <a:rPr lang="en-GB" sz="1600">
                <a:solidFill>
                  <a:srgbClr val="FFFF66"/>
                </a:solidFill>
              </a:rPr>
              <a:t>Challenges:</a:t>
            </a:r>
          </a:p>
          <a:p>
            <a:pPr algn="l" defTabSz="40798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 pos="4595813" algn="l"/>
              </a:tabLst>
            </a:pPr>
            <a:r>
              <a:rPr lang="en-GB" sz="1600">
                <a:solidFill>
                  <a:srgbClr val="FFFF66"/>
                </a:solidFill>
              </a:rPr>
              <a:t>          - mechanical precision</a:t>
            </a:r>
          </a:p>
          <a:p>
            <a:pPr algn="l" defTabSz="40798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 pos="4595813" algn="l"/>
              </a:tabLst>
            </a:pPr>
            <a:r>
              <a:rPr lang="en-GB" sz="1600">
                <a:solidFill>
                  <a:srgbClr val="FFFF66"/>
                </a:solidFill>
              </a:rPr>
              <a:t>          - LN2 consumption</a:t>
            </a:r>
          </a:p>
          <a:p>
            <a:pPr algn="l" defTabSz="40798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 pos="4595813" algn="l"/>
              </a:tabLst>
            </a:pPr>
            <a:r>
              <a:rPr lang="en-GB" sz="1600">
                <a:solidFill>
                  <a:srgbClr val="FFFF66"/>
                </a:solidFill>
              </a:rPr>
              <a:t>          - microphonics</a:t>
            </a:r>
          </a:p>
          <a:p>
            <a:pPr algn="l" defTabSz="40798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 pos="4595813" algn="l"/>
              </a:tabLst>
            </a:pPr>
            <a:r>
              <a:rPr lang="en-GB" sz="1600">
                <a:solidFill>
                  <a:srgbClr val="FFFF66"/>
                </a:solidFill>
              </a:rPr>
              <a:t>          - noise, high frequencies</a:t>
            </a:r>
          </a:p>
        </p:txBody>
      </p:sp>
      <p:sp>
        <p:nvSpPr>
          <p:cNvPr id="48133" name="Text Box 9"/>
          <p:cNvSpPr txBox="1">
            <a:spLocks noChangeArrowheads="1"/>
          </p:cNvSpPr>
          <p:nvPr/>
        </p:nvSpPr>
        <p:spPr bwMode="auto">
          <a:xfrm>
            <a:off x="250825" y="981075"/>
            <a:ext cx="4249738" cy="792163"/>
          </a:xfrm>
          <a:prstGeom prst="rect">
            <a:avLst/>
          </a:prstGeom>
          <a:noFill/>
          <a:ln w="36000">
            <a:noFill/>
            <a:round/>
            <a:headEnd/>
            <a:tailEnd/>
          </a:ln>
        </p:spPr>
        <p:txBody>
          <a:bodyPr wrap="none" lIns="0" tIns="0" rIns="0" bIns="0"/>
          <a:lstStyle/>
          <a:p>
            <a:pPr algn="l" defTabSz="40798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 pos="4595813" algn="l"/>
              </a:tabLst>
            </a:pPr>
            <a:r>
              <a:rPr lang="en-GB" sz="1800">
                <a:solidFill>
                  <a:srgbClr val="FFFF66"/>
                </a:solidFill>
              </a:rPr>
              <a:t>- integration of 111 high resolution </a:t>
            </a:r>
          </a:p>
          <a:p>
            <a:pPr algn="l" defTabSz="40798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 pos="4595813" algn="l"/>
              </a:tabLst>
            </a:pPr>
            <a:r>
              <a:rPr lang="en-GB" sz="1800">
                <a:solidFill>
                  <a:srgbClr val="FFFF66"/>
                </a:solidFill>
              </a:rPr>
              <a:t>  spectroscopy channels</a:t>
            </a:r>
          </a:p>
          <a:p>
            <a:pPr algn="l" defTabSz="40798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 pos="4595813" algn="l"/>
              </a:tabLst>
            </a:pPr>
            <a:r>
              <a:rPr lang="en-GB" sz="1800">
                <a:solidFill>
                  <a:srgbClr val="FFFF66"/>
                </a:solidFill>
              </a:rPr>
              <a:t>- cold FET technology for all signals</a:t>
            </a:r>
          </a:p>
        </p:txBody>
      </p:sp>
      <p:sp>
        <p:nvSpPr>
          <p:cNvPr id="6" name="Rechteck 5"/>
          <p:cNvSpPr/>
          <p:nvPr/>
        </p:nvSpPr>
        <p:spPr>
          <a:xfrm>
            <a:off x="5295900" y="6372225"/>
            <a:ext cx="4000500" cy="523875"/>
          </a:xfrm>
          <a:prstGeom prst="rect">
            <a:avLst/>
          </a:prstGeom>
        </p:spPr>
        <p:txBody>
          <a:bodyPr>
            <a:spAutoFit/>
          </a:bodyPr>
          <a:lstStyle/>
          <a:p>
            <a:pPr>
              <a:defRPr/>
            </a:pPr>
            <a:r>
              <a:rPr lang="de-DE" sz="1400" kern="0" dirty="0">
                <a:solidFill>
                  <a:srgbClr val="FFFF00"/>
                </a:solidFill>
                <a:latin typeface="Arial"/>
                <a:ea typeface="+mj-ea"/>
                <a:cs typeface="+mj-cs"/>
              </a:rPr>
              <a:t>A. Wiens, et al., </a:t>
            </a:r>
            <a:r>
              <a:rPr lang="de-DE" sz="1400" kern="0" dirty="0" err="1">
                <a:solidFill>
                  <a:srgbClr val="FFFF00"/>
                </a:solidFill>
                <a:latin typeface="Arial"/>
                <a:ea typeface="+mj-ea"/>
                <a:cs typeface="+mj-cs"/>
              </a:rPr>
              <a:t>Nucl</a:t>
            </a:r>
            <a:r>
              <a:rPr lang="de-DE" sz="1400" kern="0" dirty="0">
                <a:solidFill>
                  <a:srgbClr val="FFFF00"/>
                </a:solidFill>
                <a:latin typeface="Arial"/>
                <a:ea typeface="+mj-ea"/>
                <a:cs typeface="+mj-cs"/>
              </a:rPr>
              <a:t>. </a:t>
            </a:r>
            <a:r>
              <a:rPr lang="de-DE" sz="1400" kern="0" dirty="0" err="1">
                <a:solidFill>
                  <a:srgbClr val="FFFF00"/>
                </a:solidFill>
                <a:latin typeface="Arial"/>
                <a:ea typeface="+mj-ea"/>
                <a:cs typeface="+mj-cs"/>
              </a:rPr>
              <a:t>Instr</a:t>
            </a:r>
            <a:r>
              <a:rPr lang="de-DE" sz="1400" kern="0" dirty="0">
                <a:solidFill>
                  <a:srgbClr val="FFFF00"/>
                </a:solidFill>
                <a:latin typeface="Arial"/>
                <a:ea typeface="+mj-ea"/>
                <a:cs typeface="+mj-cs"/>
              </a:rPr>
              <a:t>. </a:t>
            </a:r>
            <a:r>
              <a:rPr lang="de-DE" sz="1400" kern="0" dirty="0" err="1">
                <a:solidFill>
                  <a:srgbClr val="FFFF00"/>
                </a:solidFill>
                <a:latin typeface="Arial"/>
                <a:ea typeface="+mj-ea"/>
                <a:cs typeface="+mj-cs"/>
              </a:rPr>
              <a:t>and</a:t>
            </a:r>
            <a:r>
              <a:rPr lang="de-DE" sz="1400" kern="0" dirty="0">
                <a:solidFill>
                  <a:srgbClr val="FFFF00"/>
                </a:solidFill>
                <a:latin typeface="Arial"/>
                <a:ea typeface="+mj-ea"/>
                <a:cs typeface="+mj-cs"/>
              </a:rPr>
              <a:t> </a:t>
            </a:r>
            <a:r>
              <a:rPr lang="de-DE" sz="1400" kern="0" dirty="0" err="1">
                <a:solidFill>
                  <a:srgbClr val="FFFF00"/>
                </a:solidFill>
                <a:latin typeface="Arial"/>
                <a:ea typeface="+mj-ea"/>
                <a:cs typeface="+mj-cs"/>
              </a:rPr>
              <a:t>Meth</a:t>
            </a:r>
            <a:r>
              <a:rPr lang="de-DE" sz="1400" kern="0" dirty="0">
                <a:solidFill>
                  <a:srgbClr val="FFFF00"/>
                </a:solidFill>
                <a:latin typeface="Arial"/>
                <a:ea typeface="+mj-ea"/>
                <a:cs typeface="+mj-cs"/>
              </a:rPr>
              <a:t>. A (2010), doi:10.1016/j.nima.2010.02.102 </a:t>
            </a:r>
            <a:endParaRPr lang="de-DE"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1"/>
          <p:cNvPicPr>
            <a:picLocks noChangeAspect="1" noChangeArrowheads="1"/>
          </p:cNvPicPr>
          <p:nvPr/>
        </p:nvPicPr>
        <p:blipFill>
          <a:blip r:embed="rId2"/>
          <a:srcRect/>
          <a:stretch>
            <a:fillRect/>
          </a:stretch>
        </p:blipFill>
        <p:spPr bwMode="auto">
          <a:xfrm>
            <a:off x="-142875" y="3678238"/>
            <a:ext cx="4705350" cy="3322637"/>
          </a:xfrm>
          <a:prstGeom prst="rect">
            <a:avLst/>
          </a:prstGeom>
          <a:noFill/>
          <a:ln w="9525">
            <a:noFill/>
            <a:miter lim="800000"/>
            <a:headEnd/>
            <a:tailEnd/>
          </a:ln>
        </p:spPr>
      </p:pic>
      <p:sp>
        <p:nvSpPr>
          <p:cNvPr id="49155" name="Text Box 2"/>
          <p:cNvSpPr txBox="1">
            <a:spLocks noChangeArrowheads="1"/>
          </p:cNvSpPr>
          <p:nvPr/>
        </p:nvSpPr>
        <p:spPr bwMode="auto">
          <a:xfrm>
            <a:off x="4572000" y="4038600"/>
            <a:ext cx="4357688" cy="2533650"/>
          </a:xfrm>
          <a:prstGeom prst="rect">
            <a:avLst/>
          </a:prstGeom>
          <a:noFill/>
          <a:ln w="9525">
            <a:noFill/>
            <a:round/>
            <a:headEnd/>
            <a:tailEnd/>
          </a:ln>
        </p:spPr>
        <p:txBody>
          <a:bodyPr lIns="81639" tIns="40820" rIns="81639" bIns="40820"/>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a:solidFill>
                  <a:srgbClr val="000000"/>
                </a:solidFill>
                <a:ea typeface="msmincho"/>
                <a:cs typeface="msmincho"/>
              </a:rPr>
              <a:t>Measured at Köln and Legnaro</a:t>
            </a:r>
          </a:p>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en-GB" sz="1800">
              <a:ea typeface="msmincho"/>
              <a:cs typeface="msmincho"/>
            </a:endParaRPr>
          </a:p>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a:ea typeface="msmincho"/>
                <a:cs typeface="msmincho"/>
              </a:rPr>
              <a:t>Mean values of energy resolution of</a:t>
            </a:r>
          </a:p>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a:ea typeface="msmincho"/>
                <a:cs typeface="msmincho"/>
              </a:rPr>
              <a:t>segments at 60 keV and 1,3 MeV: </a:t>
            </a:r>
          </a:p>
          <a:p>
            <a:pPr>
              <a:spcBef>
                <a:spcPct val="50000"/>
              </a:spcBef>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de-DE" sz="1800"/>
              <a:t>A001 :      1011 +/- 53 eV </a:t>
            </a:r>
            <a:r>
              <a:rPr lang="en-GB" sz="1800">
                <a:solidFill>
                  <a:srgbClr val="000000"/>
                </a:solidFill>
              </a:rPr>
              <a:t>       </a:t>
            </a:r>
            <a:r>
              <a:rPr lang="en-GB" sz="1800">
                <a:solidFill>
                  <a:srgbClr val="000000"/>
                </a:solidFill>
                <a:ea typeface="msmincho"/>
                <a:cs typeface="msmincho"/>
              </a:rPr>
              <a:t>2,00 keV</a:t>
            </a:r>
            <a:endParaRPr lang="de-DE" sz="1800"/>
          </a:p>
          <a:p>
            <a:pPr>
              <a:spcBef>
                <a:spcPct val="50000"/>
              </a:spcBef>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de-DE" sz="1800"/>
              <a:t>B002 :     1039 +/- 70 eV </a:t>
            </a:r>
            <a:r>
              <a:rPr lang="en-GB" sz="1800">
                <a:solidFill>
                  <a:srgbClr val="000000"/>
                </a:solidFill>
              </a:rPr>
              <a:t>       </a:t>
            </a:r>
            <a:r>
              <a:rPr lang="en-GB" sz="1800">
                <a:solidFill>
                  <a:srgbClr val="000000"/>
                </a:solidFill>
                <a:ea typeface="msmincho"/>
                <a:cs typeface="msmincho"/>
              </a:rPr>
              <a:t>1,98 keV</a:t>
            </a:r>
            <a:endParaRPr lang="de-DE" sz="1800"/>
          </a:p>
          <a:p>
            <a:pPr>
              <a:spcBef>
                <a:spcPct val="50000"/>
              </a:spcBef>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de-DE" sz="1800"/>
              <a:t>C002 :       965 +/- 63 eV </a:t>
            </a:r>
            <a:r>
              <a:rPr lang="en-GB" sz="1800">
                <a:solidFill>
                  <a:srgbClr val="000000"/>
                </a:solidFill>
              </a:rPr>
              <a:t>       </a:t>
            </a:r>
            <a:r>
              <a:rPr lang="en-GB" sz="1800">
                <a:solidFill>
                  <a:srgbClr val="000000"/>
                </a:solidFill>
                <a:ea typeface="msmincho"/>
                <a:cs typeface="msmincho"/>
              </a:rPr>
              <a:t>1,94 keV</a:t>
            </a:r>
            <a:endParaRPr lang="en-US" sz="1200"/>
          </a:p>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en-GB" sz="1800">
              <a:ea typeface="msmincho"/>
              <a:cs typeface="msmincho"/>
            </a:endParaRPr>
          </a:p>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en-GB" sz="1800">
              <a:ea typeface="msmincho"/>
              <a:cs typeface="msmincho"/>
            </a:endParaRPr>
          </a:p>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a:solidFill>
                  <a:srgbClr val="000000"/>
                </a:solidFill>
                <a:ea typeface="msmincho"/>
                <a:cs typeface="msmincho"/>
              </a:rPr>
              <a:t>                       </a:t>
            </a:r>
          </a:p>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a:solidFill>
                  <a:srgbClr val="000000"/>
                </a:solidFill>
                <a:ea typeface="msmincho"/>
                <a:cs typeface="msmincho"/>
              </a:rPr>
              <a:t>     </a:t>
            </a:r>
          </a:p>
        </p:txBody>
      </p:sp>
      <p:pic>
        <p:nvPicPr>
          <p:cNvPr id="49156" name="Picture 9"/>
          <p:cNvPicPr>
            <a:picLocks noChangeAspect="1" noChangeArrowheads="1"/>
          </p:cNvPicPr>
          <p:nvPr/>
        </p:nvPicPr>
        <p:blipFill>
          <a:blip r:embed="rId3"/>
          <a:srcRect/>
          <a:stretch>
            <a:fillRect/>
          </a:stretch>
        </p:blipFill>
        <p:spPr bwMode="auto">
          <a:xfrm>
            <a:off x="-214313" y="714375"/>
            <a:ext cx="4786313" cy="3379788"/>
          </a:xfrm>
          <a:prstGeom prst="rect">
            <a:avLst/>
          </a:prstGeom>
          <a:noFill/>
          <a:ln w="9525">
            <a:noFill/>
            <a:miter lim="800000"/>
            <a:headEnd/>
            <a:tailEnd/>
          </a:ln>
        </p:spPr>
      </p:pic>
      <p:sp>
        <p:nvSpPr>
          <p:cNvPr id="9" name="Text Box 1"/>
          <p:cNvSpPr txBox="1">
            <a:spLocks noChangeArrowheads="1"/>
          </p:cNvSpPr>
          <p:nvPr/>
        </p:nvSpPr>
        <p:spPr bwMode="auto">
          <a:xfrm>
            <a:off x="1428750" y="285750"/>
            <a:ext cx="6465888" cy="414338"/>
          </a:xfrm>
          <a:prstGeom prst="rect">
            <a:avLst/>
          </a:prstGeom>
          <a:noFill/>
          <a:ln w="9525">
            <a:noFill/>
            <a:round/>
            <a:headEnd/>
            <a:tailEnd/>
          </a:ln>
        </p:spPr>
        <p:txBody>
          <a:bodyPr wrap="none" lIns="0" tIns="0" rIns="0" bIns="0"/>
          <a:lstStyle/>
          <a:p>
            <a:pPr>
              <a:lnSpc>
                <a:spcPct val="87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en-GB" sz="4000" dirty="0">
                <a:solidFill>
                  <a:schemeClr val="accent2"/>
                </a:solidFill>
                <a:latin typeface="+mj-lt"/>
                <a:ea typeface="msmincho"/>
                <a:cs typeface="msmincho"/>
              </a:rPr>
              <a:t>AGATA </a:t>
            </a:r>
            <a:r>
              <a:rPr lang="en-GB" sz="4000" dirty="0" err="1">
                <a:solidFill>
                  <a:schemeClr val="accent2"/>
                </a:solidFill>
                <a:latin typeface="+mj-lt"/>
                <a:ea typeface="msmincho"/>
                <a:cs typeface="msmincho"/>
              </a:rPr>
              <a:t>tripel</a:t>
            </a:r>
            <a:r>
              <a:rPr lang="en-GB" sz="4000" dirty="0">
                <a:solidFill>
                  <a:schemeClr val="accent2"/>
                </a:solidFill>
                <a:latin typeface="+mj-lt"/>
                <a:ea typeface="msmincho"/>
                <a:cs typeface="msmincho"/>
              </a:rPr>
              <a:t> cluster ATC1</a:t>
            </a:r>
          </a:p>
        </p:txBody>
      </p:sp>
      <p:pic>
        <p:nvPicPr>
          <p:cNvPr id="49158" name="Picture 10"/>
          <p:cNvPicPr>
            <a:picLocks noChangeAspect="1" noChangeArrowheads="1"/>
          </p:cNvPicPr>
          <p:nvPr/>
        </p:nvPicPr>
        <p:blipFill>
          <a:blip r:embed="rId4"/>
          <a:srcRect/>
          <a:stretch>
            <a:fillRect/>
          </a:stretch>
        </p:blipFill>
        <p:spPr bwMode="auto">
          <a:xfrm>
            <a:off x="4429125" y="765175"/>
            <a:ext cx="4714875" cy="3328988"/>
          </a:xfrm>
          <a:prstGeom prst="rect">
            <a:avLst/>
          </a:prstGeom>
          <a:noFill/>
          <a:ln w="9525">
            <a:noFill/>
            <a:miter lim="800000"/>
            <a:headEnd/>
            <a:tailEnd/>
          </a:ln>
        </p:spPr>
      </p:pic>
      <p:pic>
        <p:nvPicPr>
          <p:cNvPr id="49159" name="9 Imagen" descr="AGATA_Logo.jpg"/>
          <p:cNvPicPr>
            <a:picLocks noChangeAspect="1"/>
          </p:cNvPicPr>
          <p:nvPr/>
        </p:nvPicPr>
        <p:blipFill>
          <a:blip r:embed="rId5"/>
          <a:srcRect/>
          <a:stretch>
            <a:fillRect/>
          </a:stretch>
        </p:blipFill>
        <p:spPr bwMode="auto">
          <a:xfrm>
            <a:off x="8296275" y="44450"/>
            <a:ext cx="812800" cy="1098550"/>
          </a:xfrm>
          <a:prstGeom prst="rect">
            <a:avLst/>
          </a:prstGeom>
          <a:noFill/>
          <a:ln w="9525">
            <a:noFill/>
            <a:miter lim="800000"/>
            <a:headEnd/>
            <a:tailEnd/>
          </a:ln>
        </p:spPr>
      </p:pic>
      <p:pic>
        <p:nvPicPr>
          <p:cNvPr id="49160" name="Picture 3"/>
          <p:cNvPicPr>
            <a:picLocks noChangeAspect="1" noChangeArrowheads="1"/>
          </p:cNvPicPr>
          <p:nvPr/>
        </p:nvPicPr>
        <p:blipFill>
          <a:blip r:embed="rId6"/>
          <a:srcRect/>
          <a:stretch>
            <a:fillRect/>
          </a:stretch>
        </p:blipFill>
        <p:spPr bwMode="auto">
          <a:xfrm>
            <a:off x="0" y="0"/>
            <a:ext cx="1000125" cy="99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2411413" y="1652588"/>
            <a:ext cx="1871662" cy="720725"/>
          </a:xfrm>
          <a:prstGeom prst="rect">
            <a:avLst/>
          </a:prstGeom>
          <a:solidFill>
            <a:schemeClr val="bg1"/>
          </a:solidFill>
          <a:ln w="19050">
            <a:solidFill>
              <a:schemeClr val="accent2"/>
            </a:solidFill>
            <a:miter lim="800000"/>
            <a:headEnd/>
            <a:tailEnd/>
          </a:ln>
        </p:spPr>
        <p:txBody>
          <a:bodyPr wrap="none" anchor="ctr"/>
          <a:lstStyle/>
          <a:p>
            <a:endParaRPr lang="de-DE"/>
          </a:p>
        </p:txBody>
      </p:sp>
      <p:sp>
        <p:nvSpPr>
          <p:cNvPr id="50179" name="Line 6"/>
          <p:cNvSpPr>
            <a:spLocks noChangeShapeType="1"/>
          </p:cNvSpPr>
          <p:nvPr/>
        </p:nvSpPr>
        <p:spPr bwMode="auto">
          <a:xfrm flipV="1">
            <a:off x="384175" y="3171825"/>
            <a:ext cx="0" cy="381000"/>
          </a:xfrm>
          <a:prstGeom prst="line">
            <a:avLst/>
          </a:prstGeom>
          <a:noFill/>
          <a:ln w="31750">
            <a:solidFill>
              <a:srgbClr val="000000"/>
            </a:solidFill>
            <a:round/>
            <a:headEnd/>
            <a:tailEnd/>
          </a:ln>
        </p:spPr>
        <p:txBody>
          <a:bodyPr/>
          <a:lstStyle/>
          <a:p>
            <a:endParaRPr lang="de-DE"/>
          </a:p>
        </p:txBody>
      </p:sp>
      <p:sp>
        <p:nvSpPr>
          <p:cNvPr id="50180" name="Freeform 7"/>
          <p:cNvSpPr>
            <a:spLocks/>
          </p:cNvSpPr>
          <p:nvPr/>
        </p:nvSpPr>
        <p:spPr bwMode="auto">
          <a:xfrm>
            <a:off x="384175" y="3171825"/>
            <a:ext cx="4495800" cy="381000"/>
          </a:xfrm>
          <a:custGeom>
            <a:avLst/>
            <a:gdLst>
              <a:gd name="T0" fmla="*/ 0 w 1296"/>
              <a:gd name="T1" fmla="*/ 0 h 336"/>
              <a:gd name="T2" fmla="*/ 2147483647 w 1296"/>
              <a:gd name="T3" fmla="*/ 2147483647 h 336"/>
              <a:gd name="T4" fmla="*/ 2147483647 w 1296"/>
              <a:gd name="T5" fmla="*/ 2147483647 h 336"/>
              <a:gd name="T6" fmla="*/ 0 60000 65536"/>
              <a:gd name="T7" fmla="*/ 0 60000 65536"/>
              <a:gd name="T8" fmla="*/ 0 60000 65536"/>
              <a:gd name="T9" fmla="*/ 0 w 1296"/>
              <a:gd name="T10" fmla="*/ 0 h 336"/>
              <a:gd name="T11" fmla="*/ 1296 w 1296"/>
              <a:gd name="T12" fmla="*/ 336 h 336"/>
            </a:gdLst>
            <a:ahLst/>
            <a:cxnLst>
              <a:cxn ang="T6">
                <a:pos x="T0" y="T1"/>
              </a:cxn>
              <a:cxn ang="T7">
                <a:pos x="T2" y="T3"/>
              </a:cxn>
              <a:cxn ang="T8">
                <a:pos x="T4" y="T5"/>
              </a:cxn>
            </a:cxnLst>
            <a:rect l="T9" t="T10" r="T11" b="T12"/>
            <a:pathLst>
              <a:path w="1296" h="336">
                <a:moveTo>
                  <a:pt x="0" y="0"/>
                </a:moveTo>
                <a:cubicBezTo>
                  <a:pt x="132" y="92"/>
                  <a:pt x="264" y="184"/>
                  <a:pt x="480" y="240"/>
                </a:cubicBezTo>
                <a:cubicBezTo>
                  <a:pt x="696" y="296"/>
                  <a:pt x="1160" y="328"/>
                  <a:pt x="1296" y="336"/>
                </a:cubicBezTo>
              </a:path>
            </a:pathLst>
          </a:custGeom>
          <a:noFill/>
          <a:ln w="31750">
            <a:solidFill>
              <a:srgbClr val="000000"/>
            </a:solidFill>
            <a:round/>
            <a:headEnd/>
            <a:tailEnd/>
          </a:ln>
        </p:spPr>
        <p:txBody>
          <a:bodyPr/>
          <a:lstStyle/>
          <a:p>
            <a:endParaRPr lang="de-DE"/>
          </a:p>
        </p:txBody>
      </p:sp>
      <p:sp>
        <p:nvSpPr>
          <p:cNvPr id="50181" name="Line 8"/>
          <p:cNvSpPr>
            <a:spLocks noChangeShapeType="1"/>
          </p:cNvSpPr>
          <p:nvPr/>
        </p:nvSpPr>
        <p:spPr bwMode="auto">
          <a:xfrm flipV="1">
            <a:off x="4879975" y="2562225"/>
            <a:ext cx="0" cy="990600"/>
          </a:xfrm>
          <a:prstGeom prst="line">
            <a:avLst/>
          </a:prstGeom>
          <a:noFill/>
          <a:ln w="31750">
            <a:solidFill>
              <a:srgbClr val="000000"/>
            </a:solidFill>
            <a:round/>
            <a:headEnd/>
            <a:tailEnd/>
          </a:ln>
        </p:spPr>
        <p:txBody>
          <a:bodyPr/>
          <a:lstStyle/>
          <a:p>
            <a:endParaRPr lang="de-DE"/>
          </a:p>
        </p:txBody>
      </p:sp>
      <p:sp>
        <p:nvSpPr>
          <p:cNvPr id="50182" name="Line 9"/>
          <p:cNvSpPr>
            <a:spLocks noChangeShapeType="1"/>
          </p:cNvSpPr>
          <p:nvPr/>
        </p:nvSpPr>
        <p:spPr bwMode="auto">
          <a:xfrm>
            <a:off x="4879975" y="2562225"/>
            <a:ext cx="76200" cy="0"/>
          </a:xfrm>
          <a:prstGeom prst="line">
            <a:avLst/>
          </a:prstGeom>
          <a:noFill/>
          <a:ln w="31750">
            <a:solidFill>
              <a:srgbClr val="000000"/>
            </a:solidFill>
            <a:round/>
            <a:headEnd/>
            <a:tailEnd/>
          </a:ln>
        </p:spPr>
        <p:txBody>
          <a:bodyPr/>
          <a:lstStyle/>
          <a:p>
            <a:endParaRPr lang="de-DE"/>
          </a:p>
        </p:txBody>
      </p:sp>
      <p:sp>
        <p:nvSpPr>
          <p:cNvPr id="50183" name="Line 10"/>
          <p:cNvSpPr>
            <a:spLocks noChangeShapeType="1"/>
          </p:cNvSpPr>
          <p:nvPr/>
        </p:nvSpPr>
        <p:spPr bwMode="auto">
          <a:xfrm>
            <a:off x="4956175" y="2562225"/>
            <a:ext cx="76200" cy="914400"/>
          </a:xfrm>
          <a:prstGeom prst="line">
            <a:avLst/>
          </a:prstGeom>
          <a:noFill/>
          <a:ln w="31750">
            <a:solidFill>
              <a:srgbClr val="000000"/>
            </a:solidFill>
            <a:round/>
            <a:headEnd/>
            <a:tailEnd/>
          </a:ln>
        </p:spPr>
        <p:txBody>
          <a:bodyPr/>
          <a:lstStyle/>
          <a:p>
            <a:endParaRPr lang="de-DE"/>
          </a:p>
        </p:txBody>
      </p:sp>
      <p:sp>
        <p:nvSpPr>
          <p:cNvPr id="50184" name="Line 11"/>
          <p:cNvSpPr>
            <a:spLocks noChangeShapeType="1"/>
          </p:cNvSpPr>
          <p:nvPr/>
        </p:nvSpPr>
        <p:spPr bwMode="auto">
          <a:xfrm>
            <a:off x="177800" y="2843213"/>
            <a:ext cx="8763000" cy="0"/>
          </a:xfrm>
          <a:prstGeom prst="line">
            <a:avLst/>
          </a:prstGeom>
          <a:noFill/>
          <a:ln w="25400">
            <a:solidFill>
              <a:schemeClr val="tx1"/>
            </a:solidFill>
            <a:prstDash val="dash"/>
            <a:round/>
            <a:headEnd/>
            <a:tailEnd/>
          </a:ln>
        </p:spPr>
        <p:txBody>
          <a:bodyPr/>
          <a:lstStyle/>
          <a:p>
            <a:endParaRPr lang="de-DE"/>
          </a:p>
        </p:txBody>
      </p:sp>
      <p:sp>
        <p:nvSpPr>
          <p:cNvPr id="50185" name="Freeform 12"/>
          <p:cNvSpPr>
            <a:spLocks/>
          </p:cNvSpPr>
          <p:nvPr/>
        </p:nvSpPr>
        <p:spPr bwMode="auto">
          <a:xfrm>
            <a:off x="5032375" y="3476625"/>
            <a:ext cx="1219200" cy="76200"/>
          </a:xfrm>
          <a:custGeom>
            <a:avLst/>
            <a:gdLst>
              <a:gd name="T0" fmla="*/ 0 w 1392"/>
              <a:gd name="T1" fmla="*/ 0 h 96"/>
              <a:gd name="T2" fmla="*/ 2147483647 w 1392"/>
              <a:gd name="T3" fmla="*/ 2147483647 h 96"/>
              <a:gd name="T4" fmla="*/ 2147483647 w 1392"/>
              <a:gd name="T5" fmla="*/ 2147483647 h 96"/>
              <a:gd name="T6" fmla="*/ 0 60000 65536"/>
              <a:gd name="T7" fmla="*/ 0 60000 65536"/>
              <a:gd name="T8" fmla="*/ 0 60000 65536"/>
              <a:gd name="T9" fmla="*/ 0 w 1392"/>
              <a:gd name="T10" fmla="*/ 0 h 96"/>
              <a:gd name="T11" fmla="*/ 1392 w 1392"/>
              <a:gd name="T12" fmla="*/ 96 h 96"/>
            </a:gdLst>
            <a:ahLst/>
            <a:cxnLst>
              <a:cxn ang="T6">
                <a:pos x="T0" y="T1"/>
              </a:cxn>
              <a:cxn ang="T7">
                <a:pos x="T2" y="T3"/>
              </a:cxn>
              <a:cxn ang="T8">
                <a:pos x="T4" y="T5"/>
              </a:cxn>
            </a:cxnLst>
            <a:rect l="T9" t="T10" r="T11" b="T12"/>
            <a:pathLst>
              <a:path w="1392" h="96">
                <a:moveTo>
                  <a:pt x="0" y="0"/>
                </a:moveTo>
                <a:cubicBezTo>
                  <a:pt x="4" y="16"/>
                  <a:pt x="8" y="32"/>
                  <a:pt x="240" y="48"/>
                </a:cubicBezTo>
                <a:cubicBezTo>
                  <a:pt x="472" y="64"/>
                  <a:pt x="1184" y="88"/>
                  <a:pt x="1392" y="96"/>
                </a:cubicBezTo>
              </a:path>
            </a:pathLst>
          </a:custGeom>
          <a:noFill/>
          <a:ln w="31750">
            <a:solidFill>
              <a:srgbClr val="000000"/>
            </a:solidFill>
            <a:round/>
            <a:headEnd/>
            <a:tailEnd/>
          </a:ln>
        </p:spPr>
        <p:txBody>
          <a:bodyPr/>
          <a:lstStyle/>
          <a:p>
            <a:endParaRPr lang="de-DE"/>
          </a:p>
        </p:txBody>
      </p:sp>
      <p:sp>
        <p:nvSpPr>
          <p:cNvPr id="50186" name="Line 13"/>
          <p:cNvSpPr>
            <a:spLocks noChangeShapeType="1"/>
          </p:cNvSpPr>
          <p:nvPr/>
        </p:nvSpPr>
        <p:spPr bwMode="auto">
          <a:xfrm flipV="1">
            <a:off x="6251575" y="3324225"/>
            <a:ext cx="0" cy="228600"/>
          </a:xfrm>
          <a:prstGeom prst="line">
            <a:avLst/>
          </a:prstGeom>
          <a:noFill/>
          <a:ln w="31750">
            <a:solidFill>
              <a:srgbClr val="000000"/>
            </a:solidFill>
            <a:round/>
            <a:headEnd/>
            <a:tailEnd/>
          </a:ln>
        </p:spPr>
        <p:txBody>
          <a:bodyPr/>
          <a:lstStyle/>
          <a:p>
            <a:endParaRPr lang="de-DE"/>
          </a:p>
        </p:txBody>
      </p:sp>
      <p:sp>
        <p:nvSpPr>
          <p:cNvPr id="50187" name="Freeform 14"/>
          <p:cNvSpPr>
            <a:spLocks/>
          </p:cNvSpPr>
          <p:nvPr/>
        </p:nvSpPr>
        <p:spPr bwMode="auto">
          <a:xfrm>
            <a:off x="6251575" y="3324225"/>
            <a:ext cx="2743200" cy="228600"/>
          </a:xfrm>
          <a:custGeom>
            <a:avLst/>
            <a:gdLst>
              <a:gd name="T0" fmla="*/ 0 w 1728"/>
              <a:gd name="T1" fmla="*/ 0 h 144"/>
              <a:gd name="T2" fmla="*/ 2147483647 w 1728"/>
              <a:gd name="T3" fmla="*/ 2147483647 h 144"/>
              <a:gd name="T4" fmla="*/ 2147483647 w 1728"/>
              <a:gd name="T5" fmla="*/ 2147483647 h 144"/>
              <a:gd name="T6" fmla="*/ 0 60000 65536"/>
              <a:gd name="T7" fmla="*/ 0 60000 65536"/>
              <a:gd name="T8" fmla="*/ 0 60000 65536"/>
              <a:gd name="T9" fmla="*/ 0 w 1728"/>
              <a:gd name="T10" fmla="*/ 0 h 144"/>
              <a:gd name="T11" fmla="*/ 1728 w 1728"/>
              <a:gd name="T12" fmla="*/ 144 h 144"/>
            </a:gdLst>
            <a:ahLst/>
            <a:cxnLst>
              <a:cxn ang="T6">
                <a:pos x="T0" y="T1"/>
              </a:cxn>
              <a:cxn ang="T7">
                <a:pos x="T2" y="T3"/>
              </a:cxn>
              <a:cxn ang="T8">
                <a:pos x="T4" y="T5"/>
              </a:cxn>
            </a:cxnLst>
            <a:rect l="T9" t="T10" r="T11" b="T12"/>
            <a:pathLst>
              <a:path w="1728" h="144">
                <a:moveTo>
                  <a:pt x="0" y="0"/>
                </a:moveTo>
                <a:cubicBezTo>
                  <a:pt x="240" y="36"/>
                  <a:pt x="480" y="72"/>
                  <a:pt x="768" y="96"/>
                </a:cubicBezTo>
                <a:cubicBezTo>
                  <a:pt x="1056" y="120"/>
                  <a:pt x="1568" y="144"/>
                  <a:pt x="1728" y="144"/>
                </a:cubicBezTo>
              </a:path>
            </a:pathLst>
          </a:custGeom>
          <a:noFill/>
          <a:ln w="31750">
            <a:solidFill>
              <a:srgbClr val="000000"/>
            </a:solidFill>
            <a:round/>
            <a:headEnd/>
            <a:tailEnd/>
          </a:ln>
        </p:spPr>
        <p:txBody>
          <a:bodyPr/>
          <a:lstStyle/>
          <a:p>
            <a:endParaRPr lang="de-DE"/>
          </a:p>
        </p:txBody>
      </p:sp>
      <p:sp>
        <p:nvSpPr>
          <p:cNvPr id="50188" name="Line 15"/>
          <p:cNvSpPr>
            <a:spLocks noChangeShapeType="1"/>
          </p:cNvSpPr>
          <p:nvPr/>
        </p:nvSpPr>
        <p:spPr bwMode="auto">
          <a:xfrm flipV="1">
            <a:off x="4884738" y="1647825"/>
            <a:ext cx="0" cy="914400"/>
          </a:xfrm>
          <a:prstGeom prst="line">
            <a:avLst/>
          </a:prstGeom>
          <a:noFill/>
          <a:ln w="31750">
            <a:solidFill>
              <a:schemeClr val="accent2"/>
            </a:solidFill>
            <a:prstDash val="dash"/>
            <a:round/>
            <a:headEnd/>
            <a:tailEnd/>
          </a:ln>
        </p:spPr>
        <p:txBody>
          <a:bodyPr/>
          <a:lstStyle/>
          <a:p>
            <a:endParaRPr lang="de-DE"/>
          </a:p>
        </p:txBody>
      </p:sp>
      <p:sp>
        <p:nvSpPr>
          <p:cNvPr id="50189" name="Freeform 16"/>
          <p:cNvSpPr>
            <a:spLocks/>
          </p:cNvSpPr>
          <p:nvPr/>
        </p:nvSpPr>
        <p:spPr bwMode="auto">
          <a:xfrm>
            <a:off x="4879975" y="1647825"/>
            <a:ext cx="1371600" cy="990600"/>
          </a:xfrm>
          <a:custGeom>
            <a:avLst/>
            <a:gdLst>
              <a:gd name="T0" fmla="*/ 0 w 2592"/>
              <a:gd name="T1" fmla="*/ 0 h 432"/>
              <a:gd name="T2" fmla="*/ 2147483647 w 2592"/>
              <a:gd name="T3" fmla="*/ 2147483647 h 432"/>
              <a:gd name="T4" fmla="*/ 2147483647 w 2592"/>
              <a:gd name="T5" fmla="*/ 2147483647 h 432"/>
              <a:gd name="T6" fmla="*/ 0 60000 65536"/>
              <a:gd name="T7" fmla="*/ 0 60000 65536"/>
              <a:gd name="T8" fmla="*/ 0 60000 65536"/>
              <a:gd name="T9" fmla="*/ 0 w 2592"/>
              <a:gd name="T10" fmla="*/ 0 h 432"/>
              <a:gd name="T11" fmla="*/ 2592 w 2592"/>
              <a:gd name="T12" fmla="*/ 432 h 432"/>
            </a:gdLst>
            <a:ahLst/>
            <a:cxnLst>
              <a:cxn ang="T6">
                <a:pos x="T0" y="T1"/>
              </a:cxn>
              <a:cxn ang="T7">
                <a:pos x="T2" y="T3"/>
              </a:cxn>
              <a:cxn ang="T8">
                <a:pos x="T4" y="T5"/>
              </a:cxn>
            </a:cxnLst>
            <a:rect l="T9" t="T10" r="T11" b="T12"/>
            <a:pathLst>
              <a:path w="2592" h="432">
                <a:moveTo>
                  <a:pt x="0" y="0"/>
                </a:moveTo>
                <a:cubicBezTo>
                  <a:pt x="408" y="108"/>
                  <a:pt x="816" y="216"/>
                  <a:pt x="1248" y="288"/>
                </a:cubicBezTo>
                <a:cubicBezTo>
                  <a:pt x="1680" y="360"/>
                  <a:pt x="2136" y="396"/>
                  <a:pt x="2592" y="432"/>
                </a:cubicBezTo>
              </a:path>
            </a:pathLst>
          </a:custGeom>
          <a:noFill/>
          <a:ln w="31750">
            <a:solidFill>
              <a:schemeClr val="accent2"/>
            </a:solidFill>
            <a:prstDash val="dash"/>
            <a:round/>
            <a:headEnd/>
            <a:tailEnd/>
          </a:ln>
        </p:spPr>
        <p:txBody>
          <a:bodyPr/>
          <a:lstStyle/>
          <a:p>
            <a:endParaRPr lang="de-DE"/>
          </a:p>
        </p:txBody>
      </p:sp>
      <p:sp>
        <p:nvSpPr>
          <p:cNvPr id="50190" name="Line 17"/>
          <p:cNvSpPr>
            <a:spLocks noChangeShapeType="1"/>
          </p:cNvSpPr>
          <p:nvPr/>
        </p:nvSpPr>
        <p:spPr bwMode="auto">
          <a:xfrm flipV="1">
            <a:off x="6251575" y="2409825"/>
            <a:ext cx="0" cy="228600"/>
          </a:xfrm>
          <a:prstGeom prst="line">
            <a:avLst/>
          </a:prstGeom>
          <a:noFill/>
          <a:ln w="31750">
            <a:solidFill>
              <a:schemeClr val="accent2"/>
            </a:solidFill>
            <a:prstDash val="dash"/>
            <a:round/>
            <a:headEnd/>
            <a:tailEnd/>
          </a:ln>
        </p:spPr>
        <p:txBody>
          <a:bodyPr/>
          <a:lstStyle/>
          <a:p>
            <a:endParaRPr lang="de-DE"/>
          </a:p>
        </p:txBody>
      </p:sp>
      <p:sp>
        <p:nvSpPr>
          <p:cNvPr id="50191" name="Freeform 18"/>
          <p:cNvSpPr>
            <a:spLocks/>
          </p:cNvSpPr>
          <p:nvPr/>
        </p:nvSpPr>
        <p:spPr bwMode="auto">
          <a:xfrm>
            <a:off x="6251575" y="2409825"/>
            <a:ext cx="2743200" cy="609600"/>
          </a:xfrm>
          <a:custGeom>
            <a:avLst/>
            <a:gdLst>
              <a:gd name="T0" fmla="*/ 0 w 1728"/>
              <a:gd name="T1" fmla="*/ 0 h 144"/>
              <a:gd name="T2" fmla="*/ 2147483647 w 1728"/>
              <a:gd name="T3" fmla="*/ 2147483647 h 144"/>
              <a:gd name="T4" fmla="*/ 2147483647 w 1728"/>
              <a:gd name="T5" fmla="*/ 2147483647 h 144"/>
              <a:gd name="T6" fmla="*/ 0 60000 65536"/>
              <a:gd name="T7" fmla="*/ 0 60000 65536"/>
              <a:gd name="T8" fmla="*/ 0 60000 65536"/>
              <a:gd name="T9" fmla="*/ 0 w 1728"/>
              <a:gd name="T10" fmla="*/ 0 h 144"/>
              <a:gd name="T11" fmla="*/ 1728 w 1728"/>
              <a:gd name="T12" fmla="*/ 144 h 144"/>
            </a:gdLst>
            <a:ahLst/>
            <a:cxnLst>
              <a:cxn ang="T6">
                <a:pos x="T0" y="T1"/>
              </a:cxn>
              <a:cxn ang="T7">
                <a:pos x="T2" y="T3"/>
              </a:cxn>
              <a:cxn ang="T8">
                <a:pos x="T4" y="T5"/>
              </a:cxn>
            </a:cxnLst>
            <a:rect l="T9" t="T10" r="T11" b="T12"/>
            <a:pathLst>
              <a:path w="1728" h="144">
                <a:moveTo>
                  <a:pt x="0" y="0"/>
                </a:moveTo>
                <a:cubicBezTo>
                  <a:pt x="240" y="36"/>
                  <a:pt x="480" y="72"/>
                  <a:pt x="768" y="96"/>
                </a:cubicBezTo>
                <a:cubicBezTo>
                  <a:pt x="1056" y="120"/>
                  <a:pt x="1568" y="144"/>
                  <a:pt x="1728" y="144"/>
                </a:cubicBezTo>
              </a:path>
            </a:pathLst>
          </a:custGeom>
          <a:noFill/>
          <a:ln w="31750">
            <a:solidFill>
              <a:schemeClr val="accent2"/>
            </a:solidFill>
            <a:prstDash val="dash"/>
            <a:round/>
            <a:headEnd/>
            <a:tailEnd/>
          </a:ln>
        </p:spPr>
        <p:txBody>
          <a:bodyPr/>
          <a:lstStyle/>
          <a:p>
            <a:endParaRPr lang="de-DE"/>
          </a:p>
        </p:txBody>
      </p:sp>
      <p:sp>
        <p:nvSpPr>
          <p:cNvPr id="50192" name="Line 19"/>
          <p:cNvSpPr>
            <a:spLocks noChangeShapeType="1"/>
          </p:cNvSpPr>
          <p:nvPr/>
        </p:nvSpPr>
        <p:spPr bwMode="auto">
          <a:xfrm flipV="1">
            <a:off x="884238" y="3336925"/>
            <a:ext cx="0" cy="609600"/>
          </a:xfrm>
          <a:prstGeom prst="line">
            <a:avLst/>
          </a:prstGeom>
          <a:noFill/>
          <a:ln w="12700">
            <a:solidFill>
              <a:srgbClr val="000000"/>
            </a:solidFill>
            <a:round/>
            <a:headEnd/>
            <a:tailEnd type="triangle" w="med" len="med"/>
          </a:ln>
        </p:spPr>
        <p:txBody>
          <a:bodyPr/>
          <a:lstStyle/>
          <a:p>
            <a:endParaRPr lang="de-DE"/>
          </a:p>
        </p:txBody>
      </p:sp>
      <p:sp>
        <p:nvSpPr>
          <p:cNvPr id="50193" name="Line 20"/>
          <p:cNvSpPr>
            <a:spLocks noChangeShapeType="1"/>
          </p:cNvSpPr>
          <p:nvPr/>
        </p:nvSpPr>
        <p:spPr bwMode="auto">
          <a:xfrm flipV="1">
            <a:off x="4921250" y="3532188"/>
            <a:ext cx="0" cy="609600"/>
          </a:xfrm>
          <a:prstGeom prst="line">
            <a:avLst/>
          </a:prstGeom>
          <a:noFill/>
          <a:ln w="12700">
            <a:solidFill>
              <a:srgbClr val="000000"/>
            </a:solidFill>
            <a:round/>
            <a:headEnd/>
            <a:tailEnd type="triangle" w="med" len="med"/>
          </a:ln>
        </p:spPr>
        <p:txBody>
          <a:bodyPr/>
          <a:lstStyle/>
          <a:p>
            <a:endParaRPr lang="de-DE"/>
          </a:p>
        </p:txBody>
      </p:sp>
      <p:sp>
        <p:nvSpPr>
          <p:cNvPr id="50194" name="Line 21"/>
          <p:cNvSpPr>
            <a:spLocks noChangeShapeType="1"/>
          </p:cNvSpPr>
          <p:nvPr/>
        </p:nvSpPr>
        <p:spPr bwMode="auto">
          <a:xfrm>
            <a:off x="4956175" y="2562225"/>
            <a:ext cx="2514600" cy="0"/>
          </a:xfrm>
          <a:prstGeom prst="line">
            <a:avLst/>
          </a:prstGeom>
          <a:noFill/>
          <a:ln w="31750">
            <a:solidFill>
              <a:srgbClr val="FF0000"/>
            </a:solidFill>
            <a:prstDash val="dash"/>
            <a:round/>
            <a:headEnd/>
            <a:tailEnd/>
          </a:ln>
        </p:spPr>
        <p:txBody>
          <a:bodyPr/>
          <a:lstStyle/>
          <a:p>
            <a:endParaRPr lang="de-DE"/>
          </a:p>
        </p:txBody>
      </p:sp>
      <p:sp>
        <p:nvSpPr>
          <p:cNvPr id="50195" name="Freeform 22"/>
          <p:cNvSpPr>
            <a:spLocks/>
          </p:cNvSpPr>
          <p:nvPr/>
        </p:nvSpPr>
        <p:spPr bwMode="auto">
          <a:xfrm>
            <a:off x="7470775" y="2562225"/>
            <a:ext cx="1524000" cy="381000"/>
          </a:xfrm>
          <a:custGeom>
            <a:avLst/>
            <a:gdLst>
              <a:gd name="T0" fmla="*/ 0 w 336"/>
              <a:gd name="T1" fmla="*/ 0 h 144"/>
              <a:gd name="T2" fmla="*/ 2147483647 w 336"/>
              <a:gd name="T3" fmla="*/ 2147483647 h 144"/>
              <a:gd name="T4" fmla="*/ 0 60000 65536"/>
              <a:gd name="T5" fmla="*/ 0 60000 65536"/>
              <a:gd name="T6" fmla="*/ 0 w 336"/>
              <a:gd name="T7" fmla="*/ 0 h 144"/>
              <a:gd name="T8" fmla="*/ 336 w 336"/>
              <a:gd name="T9" fmla="*/ 144 h 144"/>
            </a:gdLst>
            <a:ahLst/>
            <a:cxnLst>
              <a:cxn ang="T4">
                <a:pos x="T0" y="T1"/>
              </a:cxn>
              <a:cxn ang="T5">
                <a:pos x="T2" y="T3"/>
              </a:cxn>
            </a:cxnLst>
            <a:rect l="T6" t="T7" r="T8" b="T9"/>
            <a:pathLst>
              <a:path w="336" h="144">
                <a:moveTo>
                  <a:pt x="0" y="0"/>
                </a:moveTo>
                <a:cubicBezTo>
                  <a:pt x="100" y="56"/>
                  <a:pt x="200" y="112"/>
                  <a:pt x="336" y="144"/>
                </a:cubicBezTo>
              </a:path>
            </a:pathLst>
          </a:custGeom>
          <a:noFill/>
          <a:ln w="31750">
            <a:solidFill>
              <a:srgbClr val="FF0000"/>
            </a:solidFill>
            <a:prstDash val="dash"/>
            <a:round/>
            <a:headEnd/>
            <a:tailEnd/>
          </a:ln>
        </p:spPr>
        <p:txBody>
          <a:bodyPr/>
          <a:lstStyle/>
          <a:p>
            <a:endParaRPr lang="de-DE"/>
          </a:p>
        </p:txBody>
      </p:sp>
      <p:sp>
        <p:nvSpPr>
          <p:cNvPr id="50196" name="Line 23"/>
          <p:cNvSpPr>
            <a:spLocks noChangeShapeType="1"/>
          </p:cNvSpPr>
          <p:nvPr/>
        </p:nvSpPr>
        <p:spPr bwMode="auto">
          <a:xfrm flipV="1">
            <a:off x="4283075" y="1941513"/>
            <a:ext cx="504825" cy="0"/>
          </a:xfrm>
          <a:prstGeom prst="line">
            <a:avLst/>
          </a:prstGeom>
          <a:noFill/>
          <a:ln w="12700">
            <a:solidFill>
              <a:schemeClr val="accent2"/>
            </a:solidFill>
            <a:round/>
            <a:headEnd/>
            <a:tailEnd type="triangle" w="med" len="med"/>
          </a:ln>
        </p:spPr>
        <p:txBody>
          <a:bodyPr/>
          <a:lstStyle/>
          <a:p>
            <a:endParaRPr lang="de-DE"/>
          </a:p>
        </p:txBody>
      </p:sp>
      <p:sp>
        <p:nvSpPr>
          <p:cNvPr id="50197" name="Line 24"/>
          <p:cNvSpPr>
            <a:spLocks noChangeShapeType="1"/>
          </p:cNvSpPr>
          <p:nvPr/>
        </p:nvSpPr>
        <p:spPr bwMode="auto">
          <a:xfrm>
            <a:off x="7480300" y="1863725"/>
            <a:ext cx="0" cy="685800"/>
          </a:xfrm>
          <a:prstGeom prst="line">
            <a:avLst/>
          </a:prstGeom>
          <a:noFill/>
          <a:ln w="12700">
            <a:solidFill>
              <a:srgbClr val="FF0000"/>
            </a:solidFill>
            <a:round/>
            <a:headEnd/>
            <a:tailEnd type="triangle" w="med" len="med"/>
          </a:ln>
        </p:spPr>
        <p:txBody>
          <a:bodyPr/>
          <a:lstStyle/>
          <a:p>
            <a:endParaRPr lang="de-DE"/>
          </a:p>
        </p:txBody>
      </p:sp>
      <p:sp>
        <p:nvSpPr>
          <p:cNvPr id="50198" name="Line 25"/>
          <p:cNvSpPr>
            <a:spLocks noChangeShapeType="1"/>
          </p:cNvSpPr>
          <p:nvPr/>
        </p:nvSpPr>
        <p:spPr bwMode="auto">
          <a:xfrm flipH="1">
            <a:off x="92075" y="3560763"/>
            <a:ext cx="304800" cy="0"/>
          </a:xfrm>
          <a:prstGeom prst="line">
            <a:avLst/>
          </a:prstGeom>
          <a:noFill/>
          <a:ln w="31750">
            <a:solidFill>
              <a:srgbClr val="000000"/>
            </a:solidFill>
            <a:miter lim="800000"/>
            <a:headEnd/>
            <a:tailEnd/>
          </a:ln>
        </p:spPr>
        <p:txBody>
          <a:bodyPr/>
          <a:lstStyle/>
          <a:p>
            <a:endParaRPr lang="de-DE"/>
          </a:p>
        </p:txBody>
      </p:sp>
      <p:sp>
        <p:nvSpPr>
          <p:cNvPr id="50199" name="Oval 26"/>
          <p:cNvSpPr>
            <a:spLocks noChangeArrowheads="1"/>
          </p:cNvSpPr>
          <p:nvPr/>
        </p:nvSpPr>
        <p:spPr bwMode="auto">
          <a:xfrm>
            <a:off x="4841875" y="2811463"/>
            <a:ext cx="76200" cy="76200"/>
          </a:xfrm>
          <a:prstGeom prst="ellipse">
            <a:avLst/>
          </a:prstGeom>
          <a:solidFill>
            <a:srgbClr val="000000"/>
          </a:solidFill>
          <a:ln w="9525">
            <a:solidFill>
              <a:srgbClr val="000000"/>
            </a:solidFill>
            <a:miter lim="800000"/>
            <a:headEnd/>
            <a:tailEnd/>
          </a:ln>
        </p:spPr>
        <p:txBody>
          <a:bodyPr wrap="none" anchor="ctr"/>
          <a:lstStyle/>
          <a:p>
            <a:endParaRPr lang="de-DE"/>
          </a:p>
        </p:txBody>
      </p:sp>
      <p:sp>
        <p:nvSpPr>
          <p:cNvPr id="50200" name="Text Box 27"/>
          <p:cNvSpPr txBox="1">
            <a:spLocks noChangeArrowheads="1"/>
          </p:cNvSpPr>
          <p:nvPr/>
        </p:nvSpPr>
        <p:spPr bwMode="auto">
          <a:xfrm>
            <a:off x="1403350" y="2795588"/>
            <a:ext cx="3311525" cy="366712"/>
          </a:xfrm>
          <a:prstGeom prst="rect">
            <a:avLst/>
          </a:prstGeom>
          <a:noFill/>
          <a:ln w="19050">
            <a:noFill/>
            <a:miter lim="800000"/>
            <a:headEnd/>
            <a:tailEnd/>
          </a:ln>
        </p:spPr>
        <p:txBody>
          <a:bodyPr>
            <a:spAutoFit/>
          </a:bodyPr>
          <a:lstStyle/>
          <a:p>
            <a:pPr>
              <a:spcBef>
                <a:spcPct val="50000"/>
              </a:spcBef>
            </a:pPr>
            <a:r>
              <a:rPr lang="en-US" sz="1800">
                <a:solidFill>
                  <a:schemeClr val="tx1"/>
                </a:solidFill>
              </a:rPr>
              <a:t>ADC overflow voltage level </a:t>
            </a:r>
          </a:p>
        </p:txBody>
      </p:sp>
      <p:sp>
        <p:nvSpPr>
          <p:cNvPr id="50201" name="Text Box 28"/>
          <p:cNvSpPr txBox="1">
            <a:spLocks noChangeArrowheads="1"/>
          </p:cNvSpPr>
          <p:nvPr/>
        </p:nvSpPr>
        <p:spPr bwMode="auto">
          <a:xfrm>
            <a:off x="6794500" y="1533525"/>
            <a:ext cx="1439863" cy="749300"/>
          </a:xfrm>
          <a:prstGeom prst="rect">
            <a:avLst/>
          </a:prstGeom>
          <a:solidFill>
            <a:schemeClr val="bg1"/>
          </a:solidFill>
          <a:ln w="19050">
            <a:solidFill>
              <a:srgbClr val="FF0000"/>
            </a:solidFill>
            <a:miter lim="800000"/>
            <a:headEnd/>
            <a:tailEnd/>
          </a:ln>
        </p:spPr>
        <p:txBody>
          <a:bodyPr>
            <a:spAutoFit/>
          </a:bodyPr>
          <a:lstStyle/>
          <a:p>
            <a:pPr>
              <a:spcBef>
                <a:spcPct val="50000"/>
              </a:spcBef>
            </a:pPr>
            <a:r>
              <a:rPr lang="en-US" sz="1400">
                <a:solidFill>
                  <a:srgbClr val="FF0000"/>
                </a:solidFill>
                <a:latin typeface="Comic Sans MS" pitchFamily="66" charset="0"/>
              </a:rPr>
              <a:t>Saturated output without pulsed-reset</a:t>
            </a:r>
          </a:p>
        </p:txBody>
      </p:sp>
      <p:sp>
        <p:nvSpPr>
          <p:cNvPr id="50202" name="Text Box 29"/>
          <p:cNvSpPr txBox="1">
            <a:spLocks noChangeArrowheads="1"/>
          </p:cNvSpPr>
          <p:nvPr/>
        </p:nvSpPr>
        <p:spPr bwMode="auto">
          <a:xfrm>
            <a:off x="2417763" y="1652588"/>
            <a:ext cx="1943100" cy="730250"/>
          </a:xfrm>
          <a:prstGeom prst="rect">
            <a:avLst/>
          </a:prstGeom>
          <a:noFill/>
          <a:ln w="9525">
            <a:noFill/>
            <a:miter lim="800000"/>
            <a:headEnd/>
            <a:tailEnd/>
          </a:ln>
        </p:spPr>
        <p:txBody>
          <a:bodyPr>
            <a:spAutoFit/>
          </a:bodyPr>
          <a:lstStyle/>
          <a:p>
            <a:pPr>
              <a:spcBef>
                <a:spcPct val="50000"/>
              </a:spcBef>
            </a:pPr>
            <a:r>
              <a:rPr lang="en-US" sz="1400">
                <a:solidFill>
                  <a:schemeClr val="accent2"/>
                </a:solidFill>
                <a:latin typeface="Comic Sans MS" pitchFamily="66" charset="0"/>
              </a:rPr>
              <a:t>Ideal non-saturated output without pulsed-reset</a:t>
            </a:r>
          </a:p>
        </p:txBody>
      </p:sp>
      <p:sp>
        <p:nvSpPr>
          <p:cNvPr id="50203" name="Text Box 30"/>
          <p:cNvSpPr txBox="1">
            <a:spLocks noChangeArrowheads="1"/>
          </p:cNvSpPr>
          <p:nvPr/>
        </p:nvSpPr>
        <p:spPr bwMode="auto">
          <a:xfrm>
            <a:off x="423863" y="3795713"/>
            <a:ext cx="2159000" cy="304800"/>
          </a:xfrm>
          <a:prstGeom prst="rect">
            <a:avLst/>
          </a:prstGeom>
          <a:noFill/>
          <a:ln w="9525">
            <a:noFill/>
            <a:miter lim="800000"/>
            <a:headEnd/>
            <a:tailEnd/>
          </a:ln>
        </p:spPr>
        <p:txBody>
          <a:bodyPr>
            <a:spAutoFit/>
          </a:bodyPr>
          <a:lstStyle/>
          <a:p>
            <a:pPr algn="l">
              <a:spcBef>
                <a:spcPct val="50000"/>
              </a:spcBef>
            </a:pPr>
            <a:endParaRPr lang="de-DE" sz="1400">
              <a:solidFill>
                <a:schemeClr val="tx1"/>
              </a:solidFill>
              <a:latin typeface="Comic Sans MS" pitchFamily="66" charset="0"/>
            </a:endParaRPr>
          </a:p>
        </p:txBody>
      </p:sp>
      <p:sp>
        <p:nvSpPr>
          <p:cNvPr id="50204" name="Text Box 31"/>
          <p:cNvSpPr txBox="1">
            <a:spLocks noChangeArrowheads="1"/>
          </p:cNvSpPr>
          <p:nvPr/>
        </p:nvSpPr>
        <p:spPr bwMode="auto">
          <a:xfrm>
            <a:off x="400050" y="3705225"/>
            <a:ext cx="2232025" cy="749300"/>
          </a:xfrm>
          <a:prstGeom prst="rect">
            <a:avLst/>
          </a:prstGeom>
          <a:solidFill>
            <a:schemeClr val="bg1"/>
          </a:solidFill>
          <a:ln w="19050">
            <a:solidFill>
              <a:schemeClr val="tx1"/>
            </a:solidFill>
            <a:miter lim="800000"/>
            <a:headEnd/>
            <a:tailEnd/>
          </a:ln>
        </p:spPr>
        <p:txBody>
          <a:bodyPr>
            <a:spAutoFit/>
          </a:bodyPr>
          <a:lstStyle/>
          <a:p>
            <a:pPr>
              <a:spcBef>
                <a:spcPct val="50000"/>
              </a:spcBef>
            </a:pPr>
            <a:r>
              <a:rPr lang="en-US" sz="1400">
                <a:solidFill>
                  <a:schemeClr val="tx1"/>
                </a:solidFill>
                <a:latin typeface="Comic Sans MS" pitchFamily="66" charset="0"/>
              </a:rPr>
              <a:t>Preamplifier output with continuous-reset (50</a:t>
            </a:r>
            <a:r>
              <a:rPr lang="en-US" sz="1400">
                <a:solidFill>
                  <a:schemeClr val="tx1"/>
                </a:solidFill>
                <a:latin typeface="Comic Sans MS" pitchFamily="66" charset="0"/>
                <a:sym typeface="Symbol" pitchFamily="18" charset="2"/>
              </a:rPr>
              <a:t>s decay time constant)</a:t>
            </a:r>
          </a:p>
        </p:txBody>
      </p:sp>
      <p:sp>
        <p:nvSpPr>
          <p:cNvPr id="50205" name="Text Box 32"/>
          <p:cNvSpPr txBox="1">
            <a:spLocks noChangeArrowheads="1"/>
          </p:cNvSpPr>
          <p:nvPr/>
        </p:nvSpPr>
        <p:spPr bwMode="auto">
          <a:xfrm>
            <a:off x="4356100" y="3913188"/>
            <a:ext cx="1295400" cy="536575"/>
          </a:xfrm>
          <a:prstGeom prst="rect">
            <a:avLst/>
          </a:prstGeom>
          <a:solidFill>
            <a:schemeClr val="bg1"/>
          </a:solidFill>
          <a:ln w="19050">
            <a:solidFill>
              <a:schemeClr val="tx1"/>
            </a:solidFill>
            <a:miter lim="800000"/>
            <a:headEnd/>
            <a:tailEnd/>
          </a:ln>
        </p:spPr>
        <p:txBody>
          <a:bodyPr>
            <a:spAutoFit/>
          </a:bodyPr>
          <a:lstStyle/>
          <a:p>
            <a:pPr algn="l">
              <a:spcBef>
                <a:spcPct val="50000"/>
              </a:spcBef>
            </a:pPr>
            <a:r>
              <a:rPr lang="en-US" sz="1400">
                <a:solidFill>
                  <a:schemeClr val="tx1"/>
                </a:solidFill>
                <a:latin typeface="Comic Sans MS" pitchFamily="66" charset="0"/>
              </a:rPr>
              <a:t>Output with pulsed-reset</a:t>
            </a:r>
          </a:p>
        </p:txBody>
      </p:sp>
      <p:grpSp>
        <p:nvGrpSpPr>
          <p:cNvPr id="50206" name="Group 103"/>
          <p:cNvGrpSpPr>
            <a:grpSpLocks/>
          </p:cNvGrpSpPr>
          <p:nvPr/>
        </p:nvGrpSpPr>
        <p:grpSpPr bwMode="auto">
          <a:xfrm>
            <a:off x="1295400" y="4837113"/>
            <a:ext cx="6926263" cy="825500"/>
            <a:chOff x="735" y="3322"/>
            <a:chExt cx="4363" cy="520"/>
          </a:xfrm>
        </p:grpSpPr>
        <p:sp>
          <p:nvSpPr>
            <p:cNvPr id="50215" name="Text Box 33"/>
            <p:cNvSpPr txBox="1">
              <a:spLocks noChangeArrowheads="1"/>
            </p:cNvSpPr>
            <p:nvPr/>
          </p:nvSpPr>
          <p:spPr bwMode="auto">
            <a:xfrm>
              <a:off x="735" y="3322"/>
              <a:ext cx="1866" cy="520"/>
            </a:xfrm>
            <a:prstGeom prst="rect">
              <a:avLst/>
            </a:prstGeom>
            <a:noFill/>
            <a:ln w="9525">
              <a:noFill/>
              <a:miter lim="800000"/>
              <a:headEnd/>
              <a:tailEnd/>
            </a:ln>
          </p:spPr>
          <p:txBody>
            <a:bodyPr>
              <a:spAutoFit/>
            </a:bodyPr>
            <a:lstStyle/>
            <a:p>
              <a:pPr>
                <a:spcBef>
                  <a:spcPct val="50000"/>
                </a:spcBef>
              </a:pPr>
              <a:r>
                <a:rPr lang="en-US" sz="1600">
                  <a:solidFill>
                    <a:schemeClr val="tx1"/>
                  </a:solidFill>
                  <a:latin typeface="Comic Sans MS" pitchFamily="66" charset="0"/>
                </a:rPr>
                <a:t>An ADC overflow condition would </a:t>
              </a:r>
              <a:r>
                <a:rPr lang="en-US" sz="1600">
                  <a:solidFill>
                    <a:srgbClr val="FF0000"/>
                  </a:solidFill>
                  <a:latin typeface="Comic Sans MS" pitchFamily="66" charset="0"/>
                </a:rPr>
                <a:t>saturate</a:t>
              </a:r>
              <a:r>
                <a:rPr lang="en-US" sz="1600">
                  <a:solidFill>
                    <a:schemeClr val="tx1"/>
                  </a:solidFill>
                  <a:latin typeface="Comic Sans MS" pitchFamily="66" charset="0"/>
                </a:rPr>
                <a:t> the system for a long while</a:t>
              </a:r>
            </a:p>
          </p:txBody>
        </p:sp>
        <p:sp>
          <p:nvSpPr>
            <p:cNvPr id="50216" name="Text Box 34"/>
            <p:cNvSpPr txBox="1">
              <a:spLocks noChangeArrowheads="1"/>
            </p:cNvSpPr>
            <p:nvPr/>
          </p:nvSpPr>
          <p:spPr bwMode="auto">
            <a:xfrm>
              <a:off x="3086" y="3335"/>
              <a:ext cx="2012" cy="505"/>
            </a:xfrm>
            <a:prstGeom prst="rect">
              <a:avLst/>
            </a:prstGeom>
            <a:noFill/>
            <a:ln w="9525">
              <a:noFill/>
              <a:miter lim="800000"/>
              <a:headEnd/>
              <a:tailEnd/>
            </a:ln>
          </p:spPr>
          <p:txBody>
            <a:bodyPr>
              <a:spAutoFit/>
            </a:bodyPr>
            <a:lstStyle/>
            <a:p>
              <a:pPr>
                <a:spcBef>
                  <a:spcPct val="50000"/>
                </a:spcBef>
              </a:pPr>
              <a:r>
                <a:rPr lang="en-US" sz="1600">
                  <a:solidFill>
                    <a:schemeClr val="tx1"/>
                  </a:solidFill>
                  <a:latin typeface="Comic Sans MS" pitchFamily="66" charset="0"/>
                </a:rPr>
                <a:t>Pulsed-reset mechanism allows </a:t>
              </a:r>
              <a:r>
                <a:rPr lang="en-US" sz="1600">
                  <a:solidFill>
                    <a:srgbClr val="0000FF"/>
                  </a:solidFill>
                  <a:latin typeface="Comic Sans MS" pitchFamily="66" charset="0"/>
                </a:rPr>
                <a:t>fast recovery of the output</a:t>
              </a:r>
            </a:p>
            <a:p>
              <a:pPr>
                <a:lnSpc>
                  <a:spcPct val="40000"/>
                </a:lnSpc>
                <a:spcBef>
                  <a:spcPct val="50000"/>
                </a:spcBef>
              </a:pPr>
              <a:r>
                <a:rPr lang="en-US" sz="1600">
                  <a:solidFill>
                    <a:srgbClr val="0000FF"/>
                  </a:solidFill>
                  <a:latin typeface="Comic Sans MS" pitchFamily="66" charset="0"/>
                </a:rPr>
                <a:t>(upto x4/x5 in throughput)</a:t>
              </a:r>
              <a:endParaRPr lang="en-US" sz="1600">
                <a:solidFill>
                  <a:schemeClr val="tx1"/>
                </a:solidFill>
                <a:latin typeface="Comic Sans MS" pitchFamily="66" charset="0"/>
              </a:endParaRPr>
            </a:p>
          </p:txBody>
        </p:sp>
        <p:sp>
          <p:nvSpPr>
            <p:cNvPr id="50217" name="AutoShape 35"/>
            <p:cNvSpPr>
              <a:spLocks noChangeArrowheads="1"/>
            </p:cNvSpPr>
            <p:nvPr/>
          </p:nvSpPr>
          <p:spPr bwMode="auto">
            <a:xfrm>
              <a:off x="2756" y="3410"/>
              <a:ext cx="175" cy="174"/>
            </a:xfrm>
            <a:prstGeom prst="rightArrow">
              <a:avLst>
                <a:gd name="adj1" fmla="val 50000"/>
                <a:gd name="adj2" fmla="val 25144"/>
              </a:avLst>
            </a:prstGeom>
            <a:solidFill>
              <a:srgbClr val="0000FF"/>
            </a:solidFill>
            <a:ln w="9525">
              <a:solidFill>
                <a:schemeClr val="tx1"/>
              </a:solidFill>
              <a:miter lim="800000"/>
              <a:headEnd/>
              <a:tailEnd/>
            </a:ln>
          </p:spPr>
          <p:txBody>
            <a:bodyPr wrap="none" anchor="ctr"/>
            <a:lstStyle/>
            <a:p>
              <a:endParaRPr lang="de-DE"/>
            </a:p>
          </p:txBody>
        </p:sp>
      </p:grpSp>
      <p:sp>
        <p:nvSpPr>
          <p:cNvPr id="50207" name="Text Box 37"/>
          <p:cNvSpPr txBox="1">
            <a:spLocks noChangeArrowheads="1"/>
          </p:cNvSpPr>
          <p:nvPr/>
        </p:nvSpPr>
        <p:spPr bwMode="auto">
          <a:xfrm>
            <a:off x="34925" y="44450"/>
            <a:ext cx="9145588" cy="584200"/>
          </a:xfrm>
          <a:prstGeom prst="rect">
            <a:avLst/>
          </a:prstGeom>
          <a:noFill/>
          <a:ln w="9525">
            <a:noFill/>
            <a:miter lim="800000"/>
            <a:headEnd/>
            <a:tailEnd/>
          </a:ln>
        </p:spPr>
        <p:txBody>
          <a:bodyPr>
            <a:spAutoFit/>
          </a:bodyPr>
          <a:lstStyle/>
          <a:p>
            <a:pPr>
              <a:spcBef>
                <a:spcPct val="50000"/>
              </a:spcBef>
            </a:pPr>
            <a:r>
              <a:rPr lang="en-US">
                <a:solidFill>
                  <a:schemeClr val="accent2"/>
                </a:solidFill>
              </a:rPr>
              <a:t>Extended energy range - dual core preamplifier</a:t>
            </a:r>
          </a:p>
        </p:txBody>
      </p:sp>
      <p:sp>
        <p:nvSpPr>
          <p:cNvPr id="50208" name="Line 104"/>
          <p:cNvSpPr>
            <a:spLocks noChangeShapeType="1"/>
          </p:cNvSpPr>
          <p:nvPr/>
        </p:nvSpPr>
        <p:spPr bwMode="auto">
          <a:xfrm>
            <a:off x="4572000" y="3224213"/>
            <a:ext cx="304800" cy="0"/>
          </a:xfrm>
          <a:prstGeom prst="line">
            <a:avLst/>
          </a:prstGeom>
          <a:noFill/>
          <a:ln w="57150">
            <a:solidFill>
              <a:srgbClr val="FF0000"/>
            </a:solidFill>
            <a:round/>
            <a:headEnd/>
            <a:tailEnd type="triangle" w="med" len="med"/>
          </a:ln>
        </p:spPr>
        <p:txBody>
          <a:bodyPr anchor="ctr"/>
          <a:lstStyle/>
          <a:p>
            <a:endParaRPr lang="de-DE"/>
          </a:p>
        </p:txBody>
      </p:sp>
      <p:sp>
        <p:nvSpPr>
          <p:cNvPr id="50209" name="Line 105"/>
          <p:cNvSpPr>
            <a:spLocks noChangeShapeType="1"/>
          </p:cNvSpPr>
          <p:nvPr/>
        </p:nvSpPr>
        <p:spPr bwMode="auto">
          <a:xfrm flipH="1">
            <a:off x="5026025" y="3224213"/>
            <a:ext cx="304800" cy="0"/>
          </a:xfrm>
          <a:prstGeom prst="line">
            <a:avLst/>
          </a:prstGeom>
          <a:noFill/>
          <a:ln w="57150">
            <a:solidFill>
              <a:srgbClr val="FF0000"/>
            </a:solidFill>
            <a:round/>
            <a:headEnd/>
            <a:tailEnd type="triangle" w="med" len="med"/>
          </a:ln>
        </p:spPr>
        <p:txBody>
          <a:bodyPr anchor="ctr"/>
          <a:lstStyle/>
          <a:p>
            <a:endParaRPr lang="de-DE"/>
          </a:p>
        </p:txBody>
      </p:sp>
      <p:sp>
        <p:nvSpPr>
          <p:cNvPr id="50210" name="Text Box 106"/>
          <p:cNvSpPr txBox="1">
            <a:spLocks noChangeArrowheads="1"/>
          </p:cNvSpPr>
          <p:nvPr/>
        </p:nvSpPr>
        <p:spPr bwMode="auto">
          <a:xfrm>
            <a:off x="5286375" y="2889250"/>
            <a:ext cx="609600" cy="579438"/>
          </a:xfrm>
          <a:prstGeom prst="rect">
            <a:avLst/>
          </a:prstGeom>
          <a:noFill/>
          <a:ln w="9525">
            <a:noFill/>
            <a:miter lim="800000"/>
            <a:headEnd/>
            <a:tailEnd/>
          </a:ln>
        </p:spPr>
        <p:txBody>
          <a:bodyPr>
            <a:spAutoFit/>
          </a:bodyPr>
          <a:lstStyle/>
          <a:p>
            <a:pPr>
              <a:spcBef>
                <a:spcPct val="50000"/>
              </a:spcBef>
            </a:pPr>
            <a:r>
              <a:rPr lang="en-US">
                <a:solidFill>
                  <a:srgbClr val="FF0000"/>
                </a:solidFill>
                <a:sym typeface="Symbol" pitchFamily="18" charset="2"/>
              </a:rPr>
              <a:t>t</a:t>
            </a:r>
            <a:endParaRPr lang="en-US">
              <a:solidFill>
                <a:srgbClr val="FF0000"/>
              </a:solidFill>
            </a:endParaRPr>
          </a:p>
        </p:txBody>
      </p:sp>
      <p:sp>
        <p:nvSpPr>
          <p:cNvPr id="50211" name="Text Box 107"/>
          <p:cNvSpPr txBox="1">
            <a:spLocks noChangeArrowheads="1"/>
          </p:cNvSpPr>
          <p:nvPr/>
        </p:nvSpPr>
        <p:spPr bwMode="auto">
          <a:xfrm>
            <a:off x="1554163" y="6016625"/>
            <a:ext cx="6321425" cy="528638"/>
          </a:xfrm>
          <a:prstGeom prst="rect">
            <a:avLst/>
          </a:prstGeom>
          <a:noFill/>
          <a:ln w="9525">
            <a:solidFill>
              <a:srgbClr val="FF0000"/>
            </a:solidFill>
            <a:miter lim="800000"/>
            <a:headEnd/>
            <a:tailEnd/>
          </a:ln>
        </p:spPr>
        <p:txBody>
          <a:bodyPr wrap="none">
            <a:spAutoFit/>
          </a:bodyPr>
          <a:lstStyle/>
          <a:p>
            <a:r>
              <a:rPr lang="en-US" sz="2800"/>
              <a:t>“Time Over Threshold” (T.O.T) : </a:t>
            </a:r>
            <a:r>
              <a:rPr lang="en-US" sz="2800">
                <a:solidFill>
                  <a:srgbClr val="FF0000"/>
                </a:solidFill>
                <a:sym typeface="Symbol" pitchFamily="18" charset="2"/>
              </a:rPr>
              <a:t>t  E</a:t>
            </a:r>
          </a:p>
        </p:txBody>
      </p:sp>
      <p:sp>
        <p:nvSpPr>
          <p:cNvPr id="50212" name="Rectangle 108"/>
          <p:cNvSpPr>
            <a:spLocks noChangeArrowheads="1"/>
          </p:cNvSpPr>
          <p:nvPr/>
        </p:nvSpPr>
        <p:spPr bwMode="auto">
          <a:xfrm>
            <a:off x="9144000" y="5943600"/>
            <a:ext cx="914400" cy="914400"/>
          </a:xfrm>
          <a:prstGeom prst="rect">
            <a:avLst/>
          </a:prstGeom>
          <a:noFill/>
          <a:ln w="9525">
            <a:noFill/>
            <a:miter lim="800000"/>
            <a:headEnd/>
            <a:tailEnd/>
          </a:ln>
        </p:spPr>
        <p:txBody>
          <a:bodyPr wrap="none" anchor="ctr"/>
          <a:lstStyle/>
          <a:p>
            <a:endParaRPr lang="de-DE"/>
          </a:p>
        </p:txBody>
      </p:sp>
      <p:pic>
        <p:nvPicPr>
          <p:cNvPr id="50213" name="Picture 109"/>
          <p:cNvPicPr>
            <a:picLocks noChangeAspect="1" noChangeArrowheads="1"/>
          </p:cNvPicPr>
          <p:nvPr/>
        </p:nvPicPr>
        <p:blipFill>
          <a:blip r:embed="rId3"/>
          <a:srcRect t="15448" r="645"/>
          <a:stretch>
            <a:fillRect/>
          </a:stretch>
        </p:blipFill>
        <p:spPr bwMode="auto">
          <a:xfrm>
            <a:off x="127000" y="714375"/>
            <a:ext cx="2087563" cy="1344613"/>
          </a:xfrm>
          <a:prstGeom prst="rect">
            <a:avLst/>
          </a:prstGeom>
          <a:noFill/>
          <a:ln w="9525">
            <a:noFill/>
            <a:miter lim="800000"/>
            <a:headEnd/>
            <a:tailEnd/>
          </a:ln>
        </p:spPr>
      </p:pic>
      <p:sp>
        <p:nvSpPr>
          <p:cNvPr id="50214" name="Text Box 110"/>
          <p:cNvSpPr txBox="1">
            <a:spLocks noChangeArrowheads="1"/>
          </p:cNvSpPr>
          <p:nvPr/>
        </p:nvSpPr>
        <p:spPr bwMode="auto">
          <a:xfrm>
            <a:off x="19050" y="2082800"/>
            <a:ext cx="1547813" cy="274638"/>
          </a:xfrm>
          <a:prstGeom prst="rect">
            <a:avLst/>
          </a:prstGeom>
          <a:noFill/>
          <a:ln w="9525">
            <a:noFill/>
            <a:miter lim="800000"/>
            <a:headEnd/>
            <a:tailEnd/>
          </a:ln>
        </p:spPr>
        <p:txBody>
          <a:bodyPr>
            <a:spAutoFit/>
          </a:bodyPr>
          <a:lstStyle/>
          <a:p>
            <a:pPr algn="l">
              <a:spcBef>
                <a:spcPct val="50000"/>
              </a:spcBef>
            </a:pPr>
            <a:r>
              <a:rPr lang="de-DE" sz="1200" i="1">
                <a:solidFill>
                  <a:srgbClr val="FF0000"/>
                </a:solidFill>
              </a:rPr>
              <a:t>G. Pascovici, IKP</a:t>
            </a:r>
            <a:endParaRPr lang="en-US" sz="1200" i="1">
              <a:solidFill>
                <a:srgbClr val="FF0000"/>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2.3|68.1|42.1|37.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2"/>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andarddesign">
  <a:themeElements>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rddesign">
      <a:majorFont>
        <a:latin typeface="Arial"/>
        <a:ea typeface="Batang"/>
        <a:cs typeface=""/>
      </a:majorFont>
      <a:minorFont>
        <a:latin typeface="Arial"/>
        <a:ea typeface="Batang"/>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2"/>
            </a:solidFill>
            <a:effectLst/>
            <a:latin typeface="Arial" pitchFamily="34" charset="0"/>
          </a:defRPr>
        </a:defPPr>
      </a:lstStyle>
    </a:lnDef>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kumimoji="0" lang="en-GB" sz="1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kumimoji="0" lang="en-GB" sz="1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Custom 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66FF33"/>
        </a:lt1>
        <a:dk2>
          <a:srgbClr val="000000"/>
        </a:dk2>
        <a:lt2>
          <a:srgbClr val="808080"/>
        </a:lt2>
        <a:accent1>
          <a:srgbClr val="BBE0E3"/>
        </a:accent1>
        <a:accent2>
          <a:srgbClr val="333399"/>
        </a:accent2>
        <a:accent3>
          <a:srgbClr val="B8FFA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3300"/>
        </a:lt1>
        <a:dk2>
          <a:srgbClr val="000000"/>
        </a:dk2>
        <a:lt2>
          <a:srgbClr val="808080"/>
        </a:lt2>
        <a:accent1>
          <a:srgbClr val="BBE0E3"/>
        </a:accent1>
        <a:accent2>
          <a:srgbClr val="333399"/>
        </a:accent2>
        <a:accent3>
          <a:srgbClr val="FFAD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66CC"/>
        </a:lt1>
        <a:dk2>
          <a:srgbClr val="000000"/>
        </a:dk2>
        <a:lt2>
          <a:srgbClr val="808080"/>
        </a:lt2>
        <a:accent1>
          <a:srgbClr val="BBE0E3"/>
        </a:accent1>
        <a:accent2>
          <a:srgbClr val="333399"/>
        </a:accent2>
        <a:accent3>
          <a:srgbClr val="FFB8E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6699FF"/>
        </a:lt1>
        <a:dk2>
          <a:srgbClr val="000000"/>
        </a:dk2>
        <a:lt2>
          <a:srgbClr val="808080"/>
        </a:lt2>
        <a:accent1>
          <a:srgbClr val="BBE0E3"/>
        </a:accent1>
        <a:accent2>
          <a:srgbClr val="333399"/>
        </a:accent2>
        <a:accent3>
          <a:srgbClr val="B8CA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rofile">
  <a:themeElements>
    <a:clrScheme name="2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2_Profi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2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2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2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2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2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2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2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2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3_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Default Design">
  <a:themeElements>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7439</TotalTime>
  <Words>3346</Words>
  <Application>Microsoft PowerPoint</Application>
  <PresentationFormat>Bildschirmpräsentation (4:3)</PresentationFormat>
  <Paragraphs>713</Paragraphs>
  <Slides>46</Slides>
  <Notes>23</Notes>
  <HiddenSlides>0</HiddenSlides>
  <MMClips>0</MMClips>
  <ScaleCrop>false</ScaleCrop>
  <HeadingPairs>
    <vt:vector size="8" baseType="variant">
      <vt:variant>
        <vt:lpstr>Verwendete Schriftarten</vt:lpstr>
      </vt:variant>
      <vt:variant>
        <vt:i4>26</vt:i4>
      </vt:variant>
      <vt:variant>
        <vt:lpstr>Design</vt:lpstr>
      </vt:variant>
      <vt:variant>
        <vt:i4>15</vt:i4>
      </vt:variant>
      <vt:variant>
        <vt:lpstr>Eingebettete OLE-Server</vt:lpstr>
      </vt:variant>
      <vt:variant>
        <vt:i4>2</vt:i4>
      </vt:variant>
      <vt:variant>
        <vt:lpstr>Folientitel</vt:lpstr>
      </vt:variant>
      <vt:variant>
        <vt:i4>46</vt:i4>
      </vt:variant>
    </vt:vector>
  </HeadingPairs>
  <TitlesOfParts>
    <vt:vector size="89" baseType="lpstr">
      <vt:lpstr>Arial</vt:lpstr>
      <vt:lpstr>Times New Roman</vt:lpstr>
      <vt:lpstr>Wingdings</vt:lpstr>
      <vt:lpstr>Comic Sans MS</vt:lpstr>
      <vt:lpstr>Calibri</vt:lpstr>
      <vt:lpstr>MS PGothic</vt:lpstr>
      <vt:lpstr>Batang</vt:lpstr>
      <vt:lpstr>Arial Narrow</vt:lpstr>
      <vt:lpstr>Book Antiqua</vt:lpstr>
      <vt:lpstr>cmb10</vt:lpstr>
      <vt:lpstr>Symbol</vt:lpstr>
      <vt:lpstr>msmincho</vt:lpstr>
      <vt:lpstr>Arial Unicode MS</vt:lpstr>
      <vt:lpstr>Lucida Sans</vt:lpstr>
      <vt:lpstr>Helvetica</vt:lpstr>
      <vt:lpstr>Tahoma</vt:lpstr>
      <vt:lpstr>MS Mincho</vt:lpstr>
      <vt:lpstr>Wingdings 2</vt:lpstr>
      <vt:lpstr>Constantia</vt:lpstr>
      <vt:lpstr>Palatino Linotype</vt:lpstr>
      <vt:lpstr>Times</vt:lpstr>
      <vt:lpstr>Copperplate</vt:lpstr>
      <vt:lpstr>SimSun</vt:lpstr>
      <vt:lpstr>BernhardMod BT</vt:lpstr>
      <vt:lpstr>StarSymbol</vt:lpstr>
      <vt:lpstr>Palatino</vt:lpstr>
      <vt:lpstr>Default Design</vt:lpstr>
      <vt:lpstr>1_Default Design</vt:lpstr>
      <vt:lpstr>2_Profile</vt:lpstr>
      <vt:lpstr>2_Default Design</vt:lpstr>
      <vt:lpstr>3_Default Design</vt:lpstr>
      <vt:lpstr>Struttura predefinita</vt:lpstr>
      <vt:lpstr>5_Default Design</vt:lpstr>
      <vt:lpstr>Office Theme</vt:lpstr>
      <vt:lpstr>6_Default Design</vt:lpstr>
      <vt:lpstr>1_Struttura predefinita</vt:lpstr>
      <vt:lpstr>1_Standarddesign</vt:lpstr>
      <vt:lpstr>7_Default Design</vt:lpstr>
      <vt:lpstr>Standarddesign</vt:lpstr>
      <vt:lpstr>8_Default Design</vt:lpstr>
      <vt:lpstr>1_Office Theme</vt:lpstr>
      <vt:lpstr>Microsoft Photo Editor 3.0 Photo</vt:lpstr>
      <vt:lpstr>Microsoft Formel-Editor 3.0</vt:lpstr>
      <vt:lpstr>Folie 1</vt:lpstr>
      <vt:lpstr>Folie 2</vt:lpstr>
      <vt:lpstr>Folie 3</vt:lpstr>
      <vt:lpstr>Idea of -ray tracking</vt:lpstr>
      <vt:lpstr>Ingredients of g-ray tracking</vt:lpstr>
      <vt:lpstr>Advanced GAmma Tracking Array </vt:lpstr>
      <vt:lpstr>Folie 7</vt:lpstr>
      <vt:lpstr>Folie 8</vt:lpstr>
      <vt:lpstr>Folie 9</vt:lpstr>
      <vt:lpstr>Folie 10</vt:lpstr>
      <vt:lpstr>Characterization of Ge detectors</vt:lpstr>
      <vt:lpstr>Pulse Shape Analysis concept</vt:lpstr>
      <vt:lpstr>Examples of signal decomposition</vt:lpstr>
      <vt:lpstr>Doppler correction using PSA results</vt:lpstr>
      <vt:lpstr>AGATA Electronics</vt:lpstr>
      <vt:lpstr>220 MeV 56Fe  197Au ATC1 + DANTE - MCP</vt:lpstr>
      <vt:lpstr>AGATA PSA online</vt:lpstr>
      <vt:lpstr>AGATA Demonstrator + PRISMA installation started mid 2008, completed mid 2009</vt:lpstr>
      <vt:lpstr>AGATA Demonstrator</vt:lpstr>
      <vt:lpstr>Superdeformed band in 42Ca??</vt:lpstr>
      <vt:lpstr>Folie 21</vt:lpstr>
      <vt:lpstr>Folie 22</vt:lpstr>
      <vt:lpstr>Folie 23</vt:lpstr>
      <vt:lpstr>Folie 24</vt:lpstr>
      <vt:lpstr>Folie 25</vt:lpstr>
      <vt:lpstr>Folie 26</vt:lpstr>
      <vt:lpstr>Folie 27</vt:lpstr>
      <vt:lpstr>N=20, N=50 and N=82 Shell Gaps</vt:lpstr>
      <vt:lpstr>Single-Particle Behavior</vt:lpstr>
      <vt:lpstr>New magic numbers and shape evolution</vt:lpstr>
      <vt:lpstr>Shapes and Collectivity</vt:lpstr>
      <vt:lpstr>Folie 32</vt:lpstr>
      <vt:lpstr>Experiments approved/performed</vt:lpstr>
      <vt:lpstr> AGATA Demonstrator and AGATA 1p Plans for the next few years</vt:lpstr>
      <vt:lpstr>Relativistic beams at GSI</vt:lpstr>
      <vt:lpstr>AGATA set-up at GSI</vt:lpstr>
      <vt:lpstr>g-spectroscopy at relativistic energies</vt:lpstr>
      <vt:lpstr>Folie 38</vt:lpstr>
      <vt:lpstr>Folie 39</vt:lpstr>
      <vt:lpstr>Particle identification before/after secondary target</vt:lpstr>
      <vt:lpstr> E(2+)-transition in 36Ca</vt:lpstr>
      <vt:lpstr>Folie 42</vt:lpstr>
      <vt:lpstr>Enhanced B(E2) values towards 100Sn</vt:lpstr>
      <vt:lpstr>Folie 44</vt:lpstr>
      <vt:lpstr>Folie 45</vt:lpstr>
      <vt:lpstr>Workshop on AGATA physics at GSI LOI’s will be grouped around: </vt:lpstr>
    </vt:vector>
  </TitlesOfParts>
  <Company>IKP Koeln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Bartb</dc:creator>
  <cp:lastModifiedBy>PReiter</cp:lastModifiedBy>
  <cp:revision>229</cp:revision>
  <dcterms:created xsi:type="dcterms:W3CDTF">2007-02-28T12:42:13Z</dcterms:created>
  <dcterms:modified xsi:type="dcterms:W3CDTF">2011-02-23T15:39:40Z</dcterms:modified>
</cp:coreProperties>
</file>