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7" r:id="rId2"/>
  </p:sldMasterIdLst>
  <p:notesMasterIdLst>
    <p:notesMasterId r:id="rId58"/>
  </p:notesMasterIdLst>
  <p:handoutMasterIdLst>
    <p:handoutMasterId r:id="rId59"/>
  </p:handoutMasterIdLst>
  <p:sldIdLst>
    <p:sldId id="256" r:id="rId3"/>
    <p:sldId id="416" r:id="rId4"/>
    <p:sldId id="461" r:id="rId5"/>
    <p:sldId id="292" r:id="rId6"/>
    <p:sldId id="417" r:id="rId7"/>
    <p:sldId id="418" r:id="rId8"/>
    <p:sldId id="419" r:id="rId9"/>
    <p:sldId id="439" r:id="rId10"/>
    <p:sldId id="338" r:id="rId11"/>
    <p:sldId id="294" r:id="rId12"/>
    <p:sldId id="295" r:id="rId13"/>
    <p:sldId id="296" r:id="rId14"/>
    <p:sldId id="297" r:id="rId15"/>
    <p:sldId id="298" r:id="rId16"/>
    <p:sldId id="299" r:id="rId17"/>
    <p:sldId id="300" r:id="rId18"/>
    <p:sldId id="456" r:id="rId19"/>
    <p:sldId id="281" r:id="rId20"/>
    <p:sldId id="433" r:id="rId21"/>
    <p:sldId id="465" r:id="rId22"/>
    <p:sldId id="394" r:id="rId23"/>
    <p:sldId id="395" r:id="rId24"/>
    <p:sldId id="393" r:id="rId25"/>
    <p:sldId id="442" r:id="rId26"/>
    <p:sldId id="443" r:id="rId27"/>
    <p:sldId id="453" r:id="rId28"/>
    <p:sldId id="451" r:id="rId29"/>
    <p:sldId id="323" r:id="rId30"/>
    <p:sldId id="463" r:id="rId31"/>
    <p:sldId id="444" r:id="rId32"/>
    <p:sldId id="445" r:id="rId33"/>
    <p:sldId id="446" r:id="rId34"/>
    <p:sldId id="447" r:id="rId35"/>
    <p:sldId id="448" r:id="rId36"/>
    <p:sldId id="449" r:id="rId37"/>
    <p:sldId id="464" r:id="rId38"/>
    <p:sldId id="450" r:id="rId39"/>
    <p:sldId id="452" r:id="rId40"/>
    <p:sldId id="457" r:id="rId41"/>
    <p:sldId id="458" r:id="rId42"/>
    <p:sldId id="459" r:id="rId43"/>
    <p:sldId id="460" r:id="rId44"/>
    <p:sldId id="343" r:id="rId45"/>
    <p:sldId id="344" r:id="rId46"/>
    <p:sldId id="348" r:id="rId47"/>
    <p:sldId id="437" r:id="rId48"/>
    <p:sldId id="435" r:id="rId49"/>
    <p:sldId id="436" r:id="rId50"/>
    <p:sldId id="440" r:id="rId51"/>
    <p:sldId id="387" r:id="rId52"/>
    <p:sldId id="376" r:id="rId53"/>
    <p:sldId id="428" r:id="rId54"/>
    <p:sldId id="466" r:id="rId55"/>
    <p:sldId id="462" r:id="rId56"/>
    <p:sldId id="327"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Main" id="{6B6776F6-4910-4DD5-97DC-293DC88AD88F}">
          <p14:sldIdLst>
            <p14:sldId id="256"/>
            <p14:sldId id="416"/>
            <p14:sldId id="461"/>
            <p14:sldId id="292"/>
            <p14:sldId id="417"/>
            <p14:sldId id="418"/>
            <p14:sldId id="419"/>
            <p14:sldId id="439"/>
            <p14:sldId id="338"/>
            <p14:sldId id="294"/>
            <p14:sldId id="295"/>
            <p14:sldId id="296"/>
            <p14:sldId id="297"/>
            <p14:sldId id="298"/>
            <p14:sldId id="299"/>
            <p14:sldId id="300"/>
            <p14:sldId id="456"/>
            <p14:sldId id="281"/>
            <p14:sldId id="433"/>
            <p14:sldId id="465"/>
            <p14:sldId id="394"/>
            <p14:sldId id="395"/>
            <p14:sldId id="393"/>
            <p14:sldId id="442"/>
            <p14:sldId id="443"/>
            <p14:sldId id="453"/>
            <p14:sldId id="451"/>
            <p14:sldId id="323"/>
            <p14:sldId id="463"/>
          </p14:sldIdLst>
        </p14:section>
        <p14:section name="Trapping" id="{BD7EAD48-0869-4CBA-AB95-ACE10FA73706}">
          <p14:sldIdLst>
            <p14:sldId id="444"/>
            <p14:sldId id="445"/>
            <p14:sldId id="446"/>
            <p14:sldId id="447"/>
            <p14:sldId id="448"/>
            <p14:sldId id="449"/>
            <p14:sldId id="464"/>
            <p14:sldId id="450"/>
            <p14:sldId id="452"/>
          </p14:sldIdLst>
        </p14:section>
        <p14:section name="Digital Electronics" id="{6568C3BB-7137-49D8-BDC8-7D5F5B507583}">
          <p14:sldIdLst>
            <p14:sldId id="457"/>
            <p14:sldId id="458"/>
            <p14:sldId id="459"/>
            <p14:sldId id="460"/>
          </p14:sldIdLst>
        </p14:section>
        <p14:section name="Mobility" id="{B3CFC951-C863-4D2B-98D0-3F3660B50B95}">
          <p14:sldIdLst>
            <p14:sldId id="343"/>
            <p14:sldId id="344"/>
            <p14:sldId id="348"/>
          </p14:sldIdLst>
        </p14:section>
        <p14:section name="TOT" id="{D2472566-222D-4466-B72B-4F3849F37EB5}">
          <p14:sldIdLst>
            <p14:sldId id="437"/>
            <p14:sldId id="435"/>
            <p14:sldId id="436"/>
          </p14:sldIdLst>
        </p14:section>
        <p14:section name="Xtalk" id="{91CE66C0-BBF2-42C4-8A2E-6728A91B14BB}">
          <p14:sldIdLst>
            <p14:sldId id="440"/>
            <p14:sldId id="387"/>
            <p14:sldId id="376"/>
          </p14:sldIdLst>
        </p14:section>
        <p14:section name="Diverse" id="{2BB18E85-E668-4F82-8738-0055E736FF64}">
          <p14:sldIdLst>
            <p14:sldId id="428"/>
            <p14:sldId id="466"/>
            <p14:sldId id="462"/>
            <p14:sldId id="32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99"/>
    <a:srgbClr val="FF6600"/>
    <a:srgbClr val="FF0000"/>
    <a:srgbClr val="006600"/>
    <a:srgbClr val="0066FF"/>
    <a:srgbClr val="4F81BD"/>
    <a:srgbClr val="0099FF"/>
    <a:srgbClr val="9933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65" autoAdjust="0"/>
    <p:restoredTop sz="86891" autoAdjust="0"/>
  </p:normalViewPr>
  <p:slideViewPr>
    <p:cSldViewPr>
      <p:cViewPr varScale="1">
        <p:scale>
          <a:sx n="67" d="100"/>
          <a:sy n="67" d="100"/>
        </p:scale>
        <p:origin x="-13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png"/><Relationship Id="rId4"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5" Type="http://schemas.openxmlformats.org/officeDocument/2006/relationships/image" Target="../media/image119.emf"/><Relationship Id="rId4"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space réservé du pied de page 6"/>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dirty="0" err="1" smtClean="0"/>
              <a:t>Bruyneel-Schleching</a:t>
            </a:r>
            <a:r>
              <a:rPr lang="fr-FR" dirty="0" smtClean="0"/>
              <a:t> 2011</a:t>
            </a:r>
            <a:endParaRPr lang="fr-FR" dirty="0"/>
          </a:p>
        </p:txBody>
      </p:sp>
    </p:spTree>
    <p:extLst>
      <p:ext uri="{BB962C8B-B14F-4D97-AF65-F5344CB8AC3E}">
        <p14:creationId xmlns:p14="http://schemas.microsoft.com/office/powerpoint/2010/main" val="328961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300DBA6-A1A9-4014-9425-2FB3B29A6212}" type="slidenum">
              <a:rPr lang="en-US"/>
              <a:pPr/>
              <a:t>‹N°›</a:t>
            </a:fld>
            <a:endParaRPr lang="en-US"/>
          </a:p>
        </p:txBody>
      </p:sp>
    </p:spTree>
    <p:extLst>
      <p:ext uri="{BB962C8B-B14F-4D97-AF65-F5344CB8AC3E}">
        <p14:creationId xmlns:p14="http://schemas.microsoft.com/office/powerpoint/2010/main" val="17277146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EB0BA-8AB0-4EC7-8DDE-6A58F02B7CE2}" type="slidenum">
              <a:rPr lang="en-US"/>
              <a:pPr/>
              <a:t>1</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F21E555-5F75-4F17-A591-5BC2468F4AA0}" type="slidenum">
              <a:rPr lang="en-US"/>
              <a:pPr/>
              <a:t>13</a:t>
            </a:fld>
            <a:endParaRPr lang="en-US"/>
          </a:p>
        </p:txBody>
      </p:sp>
      <p:sp>
        <p:nvSpPr>
          <p:cNvPr id="9216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92163" name="Notes Placeholder 2"/>
          <p:cNvSpPr>
            <a:spLocks noGrp="1"/>
          </p:cNvSpPr>
          <p:nvPr>
            <p:ph type="body" idx="1"/>
          </p:nvPr>
        </p:nvSpPr>
        <p:spPr/>
        <p:txBody>
          <a:bodyPr/>
          <a:lstStyle/>
          <a:p>
            <a:pPr>
              <a:spcBef>
                <a:spcPct val="0"/>
              </a:spcBef>
            </a:pPr>
            <a:endParaRPr lang="it-IT"/>
          </a:p>
        </p:txBody>
      </p:sp>
      <p:sp>
        <p:nvSpPr>
          <p:cNvPr id="67588"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7589"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2CF45019-3F54-4A89-BF21-79C7735169F8}" type="datetime8">
              <a:rPr lang="en-US" sz="1200">
                <a:latin typeface="+mn-lt"/>
              </a:rPr>
              <a:pPr algn="r">
                <a:defRPr/>
              </a:pPr>
              <a:t>3/7/2011 10:57 AM</a:t>
            </a:fld>
            <a:endParaRPr lang="en-US" sz="1200">
              <a:latin typeface="+mn-lt"/>
            </a:endParaRPr>
          </a:p>
        </p:txBody>
      </p:sp>
      <p:sp>
        <p:nvSpPr>
          <p:cNvPr id="67590"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7591"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AD4FE64-D3E0-4235-8103-429F0DF6D47F}" type="slidenum">
              <a:rPr lang="en-US" sz="1200">
                <a:latin typeface="+mn-lt"/>
              </a:rPr>
              <a:pPr algn="r">
                <a:defRPr/>
              </a:pPr>
              <a:t>13</a:t>
            </a:fld>
            <a:endParaRPr lang="en-US" sz="120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D7396E3-B124-4A85-9293-9E7F4C33A847}" type="slidenum">
              <a:rPr lang="en-US"/>
              <a:pPr/>
              <a:t>14</a:t>
            </a:fld>
            <a:endParaRPr lang="en-US"/>
          </a:p>
        </p:txBody>
      </p:sp>
      <p:sp>
        <p:nvSpPr>
          <p:cNvPr id="94210"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94211" name="Notes Placeholder 2"/>
          <p:cNvSpPr>
            <a:spLocks noGrp="1"/>
          </p:cNvSpPr>
          <p:nvPr>
            <p:ph type="body" idx="1"/>
          </p:nvPr>
        </p:nvSpPr>
        <p:spPr/>
        <p:txBody>
          <a:bodyPr/>
          <a:lstStyle/>
          <a:p>
            <a:pPr>
              <a:spcBef>
                <a:spcPct val="0"/>
              </a:spcBef>
            </a:pPr>
            <a:endParaRPr lang="it-IT"/>
          </a:p>
        </p:txBody>
      </p:sp>
      <p:sp>
        <p:nvSpPr>
          <p:cNvPr id="68612"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861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612CD156-5A21-4844-B9C1-FF04F473B4B4}" type="datetime8">
              <a:rPr lang="en-US" sz="1200">
                <a:latin typeface="+mn-lt"/>
              </a:rPr>
              <a:pPr algn="r">
                <a:defRPr/>
              </a:pPr>
              <a:t>3/7/2011 10:57 AM</a:t>
            </a:fld>
            <a:endParaRPr lang="en-US" sz="1200">
              <a:latin typeface="+mn-lt"/>
            </a:endParaRPr>
          </a:p>
        </p:txBody>
      </p:sp>
      <p:sp>
        <p:nvSpPr>
          <p:cNvPr id="68614"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8615"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6FC7E0F-9A69-4381-B824-74587E6081DE}" type="slidenum">
              <a:rPr lang="en-US" sz="1200">
                <a:latin typeface="+mn-lt"/>
              </a:rPr>
              <a:pPr algn="r">
                <a:defRPr/>
              </a:pPr>
              <a:t>14</a:t>
            </a:fld>
            <a:endParaRPr lang="en-US"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6AF38A6-0FD7-408D-AEF5-EE20BEB52A04}" type="slidenum">
              <a:rPr lang="en-US"/>
              <a:pPr/>
              <a:t>15</a:t>
            </a:fld>
            <a:endParaRPr lang="en-US"/>
          </a:p>
        </p:txBody>
      </p:sp>
      <p:sp>
        <p:nvSpPr>
          <p:cNvPr id="96258"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96259" name="Notes Placeholder 2"/>
          <p:cNvSpPr>
            <a:spLocks noGrp="1"/>
          </p:cNvSpPr>
          <p:nvPr>
            <p:ph type="body" idx="1"/>
          </p:nvPr>
        </p:nvSpPr>
        <p:spPr/>
        <p:txBody>
          <a:bodyPr/>
          <a:lstStyle/>
          <a:p>
            <a:pPr>
              <a:spcBef>
                <a:spcPct val="0"/>
              </a:spcBef>
            </a:pPr>
            <a:endParaRPr lang="it-IT"/>
          </a:p>
        </p:txBody>
      </p:sp>
      <p:sp>
        <p:nvSpPr>
          <p:cNvPr id="69636"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963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622B419C-65AF-42C1-91F0-0749953FFA00}" type="datetime8">
              <a:rPr lang="en-US" sz="1200">
                <a:latin typeface="+mn-lt"/>
              </a:rPr>
              <a:pPr algn="r">
                <a:defRPr/>
              </a:pPr>
              <a:t>3/7/2011 10:57 AM</a:t>
            </a:fld>
            <a:endParaRPr lang="en-US" sz="1200">
              <a:latin typeface="+mn-lt"/>
            </a:endParaRPr>
          </a:p>
        </p:txBody>
      </p:sp>
      <p:sp>
        <p:nvSpPr>
          <p:cNvPr id="69638"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9639"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A825BE-3EDC-4A79-BC04-7126D93C18D8}" type="slidenum">
              <a:rPr lang="en-US" sz="1200">
                <a:latin typeface="+mn-lt"/>
              </a:rPr>
              <a:pPr algn="r">
                <a:defRPr/>
              </a:pPr>
              <a:t>15</a:t>
            </a:fld>
            <a:endParaRPr lang="en-US"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DEC424C0-5FEE-4885-B1E3-AA1C534285F0}" type="slidenum">
              <a:rPr lang="en-US"/>
              <a:pPr/>
              <a:t>16</a:t>
            </a:fld>
            <a:endParaRPr lang="en-US"/>
          </a:p>
        </p:txBody>
      </p:sp>
      <p:sp>
        <p:nvSpPr>
          <p:cNvPr id="9830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98307" name="Notes Placeholder 2"/>
          <p:cNvSpPr>
            <a:spLocks noGrp="1"/>
          </p:cNvSpPr>
          <p:nvPr>
            <p:ph type="body" idx="1"/>
          </p:nvPr>
        </p:nvSpPr>
        <p:spPr/>
        <p:txBody>
          <a:bodyPr/>
          <a:lstStyle/>
          <a:p>
            <a:pPr>
              <a:spcBef>
                <a:spcPct val="0"/>
              </a:spcBef>
            </a:pPr>
            <a:endParaRPr lang="it-IT"/>
          </a:p>
        </p:txBody>
      </p:sp>
      <p:sp>
        <p:nvSpPr>
          <p:cNvPr id="70660"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70661"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7CB2A868-4370-4162-AC3D-61572AF9F939}" type="datetime8">
              <a:rPr lang="en-US" sz="1200">
                <a:latin typeface="+mn-lt"/>
              </a:rPr>
              <a:pPr algn="r">
                <a:defRPr/>
              </a:pPr>
              <a:t>3/7/2011 10:57 AM</a:t>
            </a:fld>
            <a:endParaRPr lang="en-US" sz="1200">
              <a:latin typeface="+mn-lt"/>
            </a:endParaRPr>
          </a:p>
        </p:txBody>
      </p:sp>
      <p:sp>
        <p:nvSpPr>
          <p:cNvPr id="70662"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70663"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5745B59-5E9D-44A3-9493-9474AB43D5F3}" type="slidenum">
              <a:rPr lang="en-US" sz="1200">
                <a:latin typeface="+mn-lt"/>
              </a:rPr>
              <a:pPr algn="r">
                <a:defRPr/>
              </a:pPr>
              <a:t>16</a:t>
            </a:fld>
            <a:endParaRPr lang="en-US" sz="120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A2F53A-8A5F-416F-8047-19BB64DE49A4}" type="slidenum">
              <a:rPr lang="en-US"/>
              <a:pPr/>
              <a:t>18</a:t>
            </a:fld>
            <a:endParaRPr lang="en-US"/>
          </a:p>
        </p:txBody>
      </p:sp>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CB460353-4671-4410-AB72-B2B70A284D95}" type="slidenum">
              <a:rPr lang="en-US" sz="1200"/>
              <a:pPr algn="r"/>
              <a:t>18</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p:txBody>
          <a:bodyPr lIns="91428" tIns="45715" rIns="91428" bIns="45715"/>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0E07E-8049-4CFA-868B-6802DF235CED}" type="slidenum">
              <a:rPr lang="en-US"/>
              <a:pPr/>
              <a:t>21</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5FE52-7E69-4877-B1E9-DADC4B64F98B}" type="slidenum">
              <a:rPr lang="en-US"/>
              <a:pPr/>
              <a:t>22</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5EC15-ECEA-49FE-A1B6-323E7BEF5271}" type="slidenum">
              <a:rPr lang="en-US"/>
              <a:pPr/>
              <a:t>23</a:t>
            </a:fld>
            <a:endParaRPr lang="en-US"/>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6B1D0871-F6A2-4A3D-88CB-AE31F0F7D35B}" type="slidenum">
              <a:rPr lang="en-US"/>
              <a:pPr/>
              <a:t>28</a:t>
            </a:fld>
            <a:endParaRPr lang="en-US"/>
          </a:p>
        </p:txBody>
      </p:sp>
      <p:sp>
        <p:nvSpPr>
          <p:cNvPr id="145410"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45411" name="Notes Placeholder 2"/>
          <p:cNvSpPr>
            <a:spLocks noGrp="1"/>
          </p:cNvSpPr>
          <p:nvPr>
            <p:ph type="body" idx="1"/>
          </p:nvPr>
        </p:nvSpPr>
        <p:spPr/>
        <p:txBody>
          <a:bodyPr/>
          <a:lstStyle/>
          <a:p>
            <a:pPr>
              <a:spcBef>
                <a:spcPct val="0"/>
              </a:spcBef>
            </a:pPr>
            <a:endParaRPr lang="it-IT"/>
          </a:p>
        </p:txBody>
      </p:sp>
      <p:sp>
        <p:nvSpPr>
          <p:cNvPr id="94212"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9421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F8C5A8B7-8FB3-448A-907D-31ECF8D3711D}" type="datetime8">
              <a:rPr lang="en-US" sz="1200">
                <a:latin typeface="+mn-lt"/>
              </a:rPr>
              <a:pPr algn="r">
                <a:defRPr/>
              </a:pPr>
              <a:t>3/7/2011 10:57 AM</a:t>
            </a:fld>
            <a:endParaRPr lang="en-US" sz="1200">
              <a:latin typeface="+mn-lt"/>
            </a:endParaRPr>
          </a:p>
        </p:txBody>
      </p:sp>
      <p:sp>
        <p:nvSpPr>
          <p:cNvPr id="94214"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94215"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5274724-6902-4722-9972-881F90EF4F40}" type="slidenum">
              <a:rPr lang="en-US" sz="1200">
                <a:latin typeface="+mn-lt"/>
              </a:rPr>
              <a:pPr algn="r">
                <a:defRPr/>
              </a:pPr>
              <a:t>28</a:t>
            </a:fld>
            <a:endParaRPr lang="en-US"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Future facilities like FAIR will provide us access to the most exotic reaction channels.</a:t>
            </a:r>
          </a:p>
          <a:p>
            <a:r>
              <a:rPr lang="en-US" dirty="0" smtClean="0"/>
              <a:t>This means: &gt;&gt;</a:t>
            </a:r>
          </a:p>
          <a:p>
            <a:r>
              <a:rPr lang="en-US" dirty="0" smtClean="0"/>
              <a:t>Low beam intensities combined with high backgrounds.</a:t>
            </a:r>
          </a:p>
          <a:p>
            <a:r>
              <a:rPr lang="en-US" dirty="0" smtClean="0"/>
              <a:t>In specific for Fair one is speaking about relativistic beams.</a:t>
            </a:r>
          </a:p>
          <a:p>
            <a:r>
              <a:rPr lang="en-US" dirty="0" smtClean="0"/>
              <a:t>One might be interested in reactions with high gamma ray multiplicities.</a:t>
            </a:r>
          </a:p>
          <a:p>
            <a:r>
              <a:rPr lang="en-US" dirty="0" smtClean="0"/>
              <a:t>In combination with an increased efficiency, one will have to deal with high count rates. </a:t>
            </a:r>
          </a:p>
          <a:p>
            <a:r>
              <a:rPr lang="en-US" dirty="0" smtClean="0"/>
              <a:t>Thus if one wants to develop a new spectrometer at this location, it will need: &gt;&gt;</a:t>
            </a:r>
          </a:p>
          <a:p>
            <a:r>
              <a:rPr lang="en-US" dirty="0" smtClean="0"/>
              <a:t>High efficiency, High sensitivity, High position sensitivity for Doppler correction.</a:t>
            </a:r>
          </a:p>
          <a:p>
            <a:r>
              <a:rPr lang="en-US" dirty="0" smtClean="0"/>
              <a:t>A good peak to total is always a must and high counting rates will need a high throughput.</a:t>
            </a:r>
          </a:p>
          <a:p>
            <a:r>
              <a:rPr lang="en-US" dirty="0" smtClean="0"/>
              <a:t>The keyword that will allow to combine all of this in a single spectrometer is tracking &gt;&gt;</a:t>
            </a:r>
          </a:p>
          <a:p>
            <a:endParaRPr lang="fr-FR" dirty="0"/>
          </a:p>
        </p:txBody>
      </p:sp>
      <p:sp>
        <p:nvSpPr>
          <p:cNvPr id="4" name="Espace réservé du numéro de diapositive 3"/>
          <p:cNvSpPr>
            <a:spLocks noGrp="1"/>
          </p:cNvSpPr>
          <p:nvPr>
            <p:ph type="sldNum" sz="quarter" idx="10"/>
          </p:nvPr>
        </p:nvSpPr>
        <p:spPr/>
        <p:txBody>
          <a:bodyPr/>
          <a:lstStyle/>
          <a:p>
            <a:fld id="{E300DBA6-A1A9-4014-9425-2FB3B29A6212}" type="slidenum">
              <a:rPr lang="en-US" smtClean="0"/>
              <a:pPr/>
              <a:t>2</a:t>
            </a:fld>
            <a:endParaRPr lang="en-US"/>
          </a:p>
        </p:txBody>
      </p:sp>
    </p:spTree>
    <p:extLst>
      <p:ext uri="{BB962C8B-B14F-4D97-AF65-F5344CB8AC3E}">
        <p14:creationId xmlns:p14="http://schemas.microsoft.com/office/powerpoint/2010/main" val="157557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it-IT" smtClean="0"/>
          </a:p>
        </p:txBody>
      </p:sp>
      <p:sp>
        <p:nvSpPr>
          <p:cNvPr id="156676" name="Slide Number Placeholder 3"/>
          <p:cNvSpPr>
            <a:spLocks noGrp="1"/>
          </p:cNvSpPr>
          <p:nvPr>
            <p:ph type="sldNum" sz="quarter" idx="5"/>
          </p:nvPr>
        </p:nvSpPr>
        <p:spPr>
          <a:noFill/>
        </p:spPr>
        <p:txBody>
          <a:bodyPr/>
          <a:lstStyle/>
          <a:p>
            <a:fld id="{F9DD3067-31D8-4B72-BFD2-AC0B8257779E}" type="slidenum">
              <a:rPr lang="en-US" smtClean="0"/>
              <a:pPr/>
              <a:t>29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A65408-E48E-4EF4-AAD2-7798310B232A}" type="slidenum">
              <a:rPr lang="en-US"/>
              <a:pPr/>
              <a:t>43</a:t>
            </a:fld>
            <a:endParaRPr lang="en-US"/>
          </a:p>
        </p:txBody>
      </p:sp>
      <p:sp>
        <p:nvSpPr>
          <p:cNvPr id="257026" name="Rectangle 2"/>
          <p:cNvSpPr>
            <a:spLocks noGrp="1" noRot="1" noChangeAspect="1" noChangeArrowheads="1" noTextEdit="1"/>
          </p:cNvSpPr>
          <p:nvPr>
            <p:ph type="sldImg"/>
          </p:nvPr>
        </p:nvSpPr>
        <p:spPr>
          <a:xfrm>
            <a:off x="1144588" y="685800"/>
            <a:ext cx="4572000" cy="3429000"/>
          </a:xfrm>
          <a:ln/>
        </p:spPr>
      </p:sp>
      <p:sp>
        <p:nvSpPr>
          <p:cNvPr id="257027" name="Rectangle 3"/>
          <p:cNvSpPr>
            <a:spLocks noGrp="1" noChangeArrowheads="1"/>
          </p:cNvSpPr>
          <p:nvPr>
            <p:ph type="body" idx="1"/>
          </p:nvPr>
        </p:nvSpPr>
        <p:spPr/>
        <p:txBody>
          <a:bodyPr/>
          <a:lstStyle/>
          <a:p>
            <a:r>
              <a:rPr lang="en-US"/>
              <a:t>To understand the motion of the electrons, one has understand the germanium structure.</a:t>
            </a:r>
          </a:p>
          <a:p>
            <a:r>
              <a:rPr lang="en-US"/>
              <a:t>A germanium detector has a single crystalline structure as shown in (the first picture)</a:t>
            </a:r>
          </a:p>
          <a:p>
            <a:endParaRPr lang="en-US"/>
          </a:p>
          <a:p>
            <a:r>
              <a:rPr lang="en-US"/>
              <a:t>The movement of Electrons in such higly periodic potentials can be described by Bloch wave-functions and associated energies:</a:t>
            </a:r>
          </a:p>
          <a:p>
            <a:r>
              <a:rPr lang="en-US"/>
              <a:t>These are indexed by a wave vector, which can be limited to the first brillouin zone,</a:t>
            </a:r>
          </a:p>
          <a:p>
            <a:r>
              <a:rPr lang="en-US"/>
              <a:t>And a band index n. The velocity asociated with such an eigenstate is proportional to the gradient of the k-dependence of the energy.</a:t>
            </a:r>
          </a:p>
          <a:p>
            <a:endParaRPr lang="en-US"/>
          </a:p>
          <a:p>
            <a:r>
              <a:rPr lang="en-US"/>
              <a:t>Free electrons and holes can now travel the fastest through the lattice along the four equivalent [100] directions.</a:t>
            </a:r>
          </a:p>
          <a:p>
            <a:r>
              <a:rPr lang="en-US"/>
              <a:t>Therefore, the radial drift velocity is larger when a field is applied along a [100] direction than when an equally strong field is applied in another direction. This causes a longitudinal anisotropic pattern as illustrated.</a:t>
            </a:r>
          </a:p>
          <a:p>
            <a:endParaRPr lang="en-US"/>
          </a:p>
          <a:p>
            <a:r>
              <a:rPr lang="en-US"/>
              <a:t>It also causes that when a field is not oriented along a [100] axis, that tangential components can exist: the electrons take a “short cut”:</a:t>
            </a:r>
          </a:p>
          <a:p>
            <a:r>
              <a:rPr lang="en-US"/>
              <a:t>Electrons and holes tend towards the nearest [100] direction. (2 cases shown)</a:t>
            </a:r>
          </a:p>
          <a:p>
            <a:endParaRPr lang="en-US"/>
          </a:p>
          <a:p>
            <a:r>
              <a:rPr lang="en-US"/>
              <a:t>If the electrical field is aligned with a crystal symmetry axis, the system transforms in itself under a certain fixed rotation around the field direction: therefore drift velocity also has to show this rotation invariance and thus the tangential component necessarily has to vanish when the field is aligned with such symmetry axis.</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834B7-0ECD-4C39-ADC8-1DBE85F40DE7}" type="slidenum">
              <a:rPr lang="en-US"/>
              <a:pPr/>
              <a:t>44</a:t>
            </a:fld>
            <a:endParaRPr lang="en-US"/>
          </a:p>
        </p:txBody>
      </p:sp>
      <p:sp>
        <p:nvSpPr>
          <p:cNvPr id="259074" name="Rectangle 2"/>
          <p:cNvSpPr>
            <a:spLocks noGrp="1" noRot="1" noChangeAspect="1" noChangeArrowheads="1" noTextEdit="1"/>
          </p:cNvSpPr>
          <p:nvPr>
            <p:ph type="sldImg"/>
          </p:nvPr>
        </p:nvSpPr>
        <p:spPr>
          <a:xfrm>
            <a:off x="1144588" y="685800"/>
            <a:ext cx="4572000" cy="3429000"/>
          </a:xfrm>
          <a:ln/>
        </p:spPr>
      </p:sp>
      <p:sp>
        <p:nvSpPr>
          <p:cNvPr id="259075" name="Rectangle 3"/>
          <p:cNvSpPr>
            <a:spLocks noGrp="1" noChangeArrowheads="1"/>
          </p:cNvSpPr>
          <p:nvPr>
            <p:ph type="body" idx="1"/>
          </p:nvPr>
        </p:nvSpPr>
        <p:spPr/>
        <p:txBody>
          <a:bodyPr/>
          <a:lstStyle/>
          <a:p>
            <a:r>
              <a:rPr lang="en-US" sz="1000"/>
              <a:t>The electrons are populating the valleys around the four equivalent conduction band minima at points L in the Brillouin zone.</a:t>
            </a:r>
          </a:p>
          <a:p>
            <a:r>
              <a:rPr lang="en-US" sz="1000"/>
              <a:t>Each of these valleys are Maxwell Boltzman distributed, having their own temperature, depending on the field orientation.</a:t>
            </a:r>
          </a:p>
          <a:p>
            <a:r>
              <a:rPr lang="en-US" sz="1000"/>
              <a:t>Intervalley transitions will define the relative population of each valley.</a:t>
            </a:r>
          </a:p>
          <a:p>
            <a:r>
              <a:rPr lang="en-US" sz="1000"/>
              <a:t>For the electrons an applicable model exists in literature.</a:t>
            </a:r>
          </a:p>
          <a:p>
            <a:r>
              <a:rPr lang="en-US" sz="1000"/>
              <a:t>In this model, the mobility along the 100 axis and the intervalley scattering rate is sufficient information to know the mobility in any direction.</a:t>
            </a:r>
          </a:p>
          <a:p>
            <a:endParaRPr lang="en-US" sz="1000"/>
          </a:p>
          <a:p>
            <a:r>
              <a:rPr lang="en-US" sz="1000"/>
              <a:t>The holes populate the states near the center of the Brillouin zone.</a:t>
            </a:r>
          </a:p>
          <a:p>
            <a:r>
              <a:rPr lang="en-US" sz="1000"/>
              <a:t>From the two bands present, only the heavy hole band turns out to be important.</a:t>
            </a:r>
          </a:p>
          <a:p>
            <a:r>
              <a:rPr lang="en-US" sz="1000"/>
              <a:t>Because this band is mathematically somewhat difficultly shaped, the mobility was mainly investigated through monte carlo simulation,</a:t>
            </a:r>
          </a:p>
          <a:p>
            <a:r>
              <a:rPr lang="en-US" sz="1000"/>
              <a:t>Therefore no applicable model existed before, and the simulations up to now did not include the hole anisotropy.</a:t>
            </a:r>
          </a:p>
          <a:p>
            <a:r>
              <a:rPr lang="en-US" sz="1000"/>
              <a:t>So I developed my own model, based on the assumption that the holes are distributed according to a drifted Maxwellian.</a:t>
            </a:r>
          </a:p>
          <a:p>
            <a:r>
              <a:rPr lang="en-US" sz="1000"/>
              <a:t>The drift velocity can be calculated by averaging the velocity over the drifted maxwellian distribution.</a:t>
            </a:r>
          </a:p>
          <a:p>
            <a:endParaRPr lang="en-US" sz="1000"/>
          </a:p>
          <a:p>
            <a:r>
              <a:rPr lang="en-US" sz="1000"/>
              <a:t>With this model, the knowledge on the mobility along the 100 and 111 axis is sufficient to predict the mobility in any direction.</a:t>
            </a:r>
          </a:p>
          <a:p>
            <a:endParaRPr lang="en-US"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49B92-A0FD-4504-B9E4-F435E68123E7}" type="slidenum">
              <a:rPr lang="en-US"/>
              <a:pPr/>
              <a:t>45</a:t>
            </a:fld>
            <a:endParaRPr lang="en-US"/>
          </a:p>
        </p:txBody>
      </p:sp>
      <p:sp>
        <p:nvSpPr>
          <p:cNvPr id="267266" name="Rectangle 2"/>
          <p:cNvSpPr>
            <a:spLocks noGrp="1" noRot="1" noChangeAspect="1" noChangeArrowheads="1" noTextEdit="1"/>
          </p:cNvSpPr>
          <p:nvPr>
            <p:ph type="sldImg"/>
          </p:nvPr>
        </p:nvSpPr>
        <p:spPr>
          <a:xfrm>
            <a:off x="1144588" y="685800"/>
            <a:ext cx="4572000" cy="3429000"/>
          </a:xfrm>
          <a:ln/>
        </p:spPr>
      </p:sp>
      <p:sp>
        <p:nvSpPr>
          <p:cNvPr id="267267" name="Rectangle 3"/>
          <p:cNvSpPr>
            <a:spLocks noGrp="1" noChangeArrowheads="1"/>
          </p:cNvSpPr>
          <p:nvPr>
            <p:ph type="body" idx="1"/>
          </p:nvPr>
        </p:nvSpPr>
        <p:spPr/>
        <p:txBody>
          <a:bodyPr/>
          <a:lstStyle/>
          <a:p>
            <a:r>
              <a:rPr lang="en-US"/>
              <a:t>Here you see a comparison between the electron mobility and the hole mobility:</a:t>
            </a:r>
          </a:p>
          <a:p>
            <a:r>
              <a:rPr lang="en-US"/>
              <a:t>What is plotted is a three dimensional version of the illustration given earlier (remember introduction).</a:t>
            </a:r>
          </a:p>
          <a:p>
            <a:endParaRPr lang="en-US"/>
          </a:p>
          <a:p>
            <a:r>
              <a:rPr lang="en-US"/>
              <a:t>The radial components are mainly slower for the electrons in the 111 direction, </a:t>
            </a:r>
          </a:p>
          <a:p>
            <a:r>
              <a:rPr lang="en-US"/>
              <a:t>while for the holes, the radial component is mainly larger along the 100 direction.</a:t>
            </a:r>
          </a:p>
          <a:p>
            <a:endParaRPr lang="en-US"/>
          </a:p>
          <a:p>
            <a:r>
              <a:rPr lang="en-US"/>
              <a:t>As proven earlier, along symmetry axis, the tangential component is zero.</a:t>
            </a:r>
          </a:p>
          <a:p>
            <a:r>
              <a:rPr lang="en-US"/>
              <a:t>Idem to the longitudinal anisotropy, the tangential anisotropy is again most pronounced near the 111 direction for the electrons,</a:t>
            </a:r>
          </a:p>
          <a:p>
            <a:r>
              <a:rPr lang="en-US"/>
              <a:t>And near the 100 directions for the holes.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76101-93BB-417A-B238-354874A4AE80}" type="slidenum">
              <a:rPr lang="en-US"/>
              <a:pPr/>
              <a:t>47</a:t>
            </a:fld>
            <a:endParaRPr lang="en-US"/>
          </a:p>
        </p:txBody>
      </p:sp>
      <p:sp>
        <p:nvSpPr>
          <p:cNvPr id="72706"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686112" y="4343713"/>
            <a:ext cx="5485778" cy="4113862"/>
          </a:xfrm>
          <a:prstGeom prst="rect">
            <a:avLst/>
          </a:prstGeom>
          <a:solidFill>
            <a:srgbClr val="FFFFFF"/>
          </a:solidFill>
          <a:ln>
            <a:solidFill>
              <a:srgbClr val="000000"/>
            </a:solidFill>
            <a:miter lim="800000"/>
            <a:headEnd/>
            <a:tailEnd/>
          </a:ln>
        </p:spPr>
        <p:txBody>
          <a:bodyPr lIns="79719" tIns="39859" rIns="79719" bIns="39859"/>
          <a:lstStyle/>
          <a:p>
            <a:r>
              <a:rPr lang="en-US"/>
              <a:t>If a high energetic signal occurs in the detector, the output of the preamp could go in saturation for a long time, </a:t>
            </a:r>
          </a:p>
          <a:p>
            <a:r>
              <a:rPr lang="en-US"/>
              <a:t>such that one is not able to process the next pulses. </a:t>
            </a:r>
          </a:p>
          <a:p>
            <a:r>
              <a:rPr lang="en-US"/>
              <a:t>With our de-saturation circuitry, one is able to detect such pulses and to restore the output quickly to zero.</a:t>
            </a:r>
          </a:p>
          <a:p>
            <a:r>
              <a:rPr lang="en-US"/>
              <a:t>One is then immediately ready to accept the next pulse.</a:t>
            </a:r>
          </a:p>
          <a:p>
            <a:r>
              <a:rPr lang="en-US"/>
              <a:t>But instead of just waiting till the baseline is restored, we can do more…</a:t>
            </a:r>
          </a:p>
          <a:p>
            <a:r>
              <a:rPr lang="en-US"/>
              <a:t>&gt;&gt;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A19D7-FDA4-47C5-899D-C75C84A8EA95}" type="slidenum">
              <a:rPr lang="en-US"/>
              <a:pPr/>
              <a:t>48</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t>Here are some results obtained with this new method.</a:t>
            </a:r>
          </a:p>
          <a:p>
            <a:r>
              <a:rPr lang="en-US"/>
              <a:t>Above you see a spectrum taken with the new Time ove Threshold method.</a:t>
            </a:r>
          </a:p>
          <a:p>
            <a:r>
              <a:rPr lang="en-US" b="1"/>
              <a:t>The reset threshold was set to 3MeV. </a:t>
            </a:r>
          </a:p>
          <a:p>
            <a:r>
              <a:rPr lang="en-US"/>
              <a:t>Below you see the same spectrum taken with the common “pulse-height” method.</a:t>
            </a:r>
          </a:p>
          <a:p>
            <a:r>
              <a:rPr lang="en-US"/>
              <a:t>You see that, although al lower energies the pulse-height method performs better,</a:t>
            </a:r>
          </a:p>
          <a:p>
            <a:r>
              <a:rPr lang="en-US"/>
              <a:t>From 9/10 MeV on, TOT really performs as good as the pulse-height method.</a:t>
            </a:r>
          </a:p>
          <a:p>
            <a:r>
              <a:rPr lang="en-US"/>
              <a:t>&gt;&gt;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5D22E-B36A-4568-AD57-011012C16B6E}" type="slidenum">
              <a:rPr lang="en-US"/>
              <a:pPr/>
              <a:t>49</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For the last part of my talk, I would like to draw the attention to a problem common to any segmented detector : namely cross talk.</a:t>
            </a:r>
          </a:p>
          <a:p>
            <a:r>
              <a:rPr lang="en-US"/>
              <a:t>This creates strong energy shifts in the segment sum energy, and this proportional to the hit multiplicity:</a:t>
            </a:r>
          </a:p>
          <a:p>
            <a:r>
              <a:rPr lang="en-US"/>
              <a:t>Doubles are shifted compared to singles. Three folds even more, and so on. &gt;&gt;</a:t>
            </a:r>
          </a:p>
          <a:p>
            <a:r>
              <a:rPr lang="en-US"/>
              <a:t>If one analyzes the doubles, one observes that it does not simply consists of a single peak, but:</a:t>
            </a:r>
          </a:p>
          <a:p>
            <a:r>
              <a:rPr lang="en-US"/>
              <a:t>By sorting the two folds into all possible twofold combinations, one observes that the centroids of these peaks are individually shifting according to a regular patten.</a:t>
            </a:r>
          </a:p>
          <a:p>
            <a:r>
              <a:rPr lang="en-US"/>
              <a:t>The same happens in the core,however there is no such offset observed as is in the segments.</a:t>
            </a:r>
          </a:p>
          <a:p>
            <a:r>
              <a:rPr lang="en-US"/>
              <a:t>There is thus real physics behind this phenomenon.</a:t>
            </a:r>
          </a:p>
          <a:p>
            <a:r>
              <a:rPr lang="en-US"/>
              <a:t>&gt;&gt;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DFA1D-5898-47D0-882D-1F2D5B85CC76}" type="slidenum">
              <a:rPr lang="en-US"/>
              <a:pPr/>
              <a:t>50</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14400" y="4343400"/>
            <a:ext cx="5029200" cy="4114800"/>
          </a:xfrm>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79F34-C768-4B3E-B0CD-58745CF5C2B7}" type="slidenum">
              <a:rPr lang="en-US"/>
              <a:pPr/>
              <a:t>51</a:t>
            </a:fld>
            <a:endParaRPr lang="en-US"/>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lIns="89867" tIns="44934" rIns="89867" bIns="44934"/>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47201-993B-4DE5-9CA9-DFC9A009A88B}" type="slidenum">
              <a:rPr lang="en-US"/>
              <a:pPr/>
              <a:t>52</a:t>
            </a:fld>
            <a:endParaRPr lang="en-US"/>
          </a:p>
        </p:txBody>
      </p:sp>
      <p:sp>
        <p:nvSpPr>
          <p:cNvPr id="223234" name="Rectangle 2"/>
          <p:cNvSpPr>
            <a:spLocks noGrp="1" noRot="1" noChangeAspect="1" noChangeArrowheads="1" noTextEdit="1"/>
          </p:cNvSpPr>
          <p:nvPr>
            <p:ph type="sldImg"/>
          </p:nvPr>
        </p:nvSpPr>
        <p:spPr bwMode="auto">
          <a:xfrm>
            <a:off x="1128713" y="703263"/>
            <a:ext cx="4597400" cy="344805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925706" y="4362476"/>
            <a:ext cx="5404876" cy="4077899"/>
          </a:xfrm>
          <a:prstGeom prst="rect">
            <a:avLst/>
          </a:prstGeom>
          <a:solidFill>
            <a:srgbClr val="FFFFFF"/>
          </a:solidFill>
          <a:ln>
            <a:solidFill>
              <a:srgbClr val="000000"/>
            </a:solidFill>
            <a:miter lim="800000"/>
            <a:headEnd/>
            <a:tailEnd/>
          </a:ln>
        </p:spPr>
        <p:txBody>
          <a:bodyPr/>
          <a:lstStyle/>
          <a:p>
            <a:r>
              <a:rPr lang="en-US"/>
              <a:t>In numbers:</a:t>
            </a:r>
          </a:p>
          <a:p>
            <a:r>
              <a:rPr lang="en-US"/>
              <a:t>We will get an increase of a factor 4 / 5 in efficiency. This means that you will easily gain a factor 100  / 1000 in sensitivity when measuring gamma – gamma coincidences.</a:t>
            </a:r>
          </a:p>
          <a:p>
            <a:r>
              <a:rPr lang="en-US"/>
              <a:t>This with really competitive Peak to Total values: tracking performs as good as anti Compton shields.</a:t>
            </a:r>
          </a:p>
          <a:p>
            <a:r>
              <a:rPr lang="en-US"/>
              <a:t>Moreover, the high position sensitivity will allow obtaining relatively good resolutions even at relativistic beam energies.</a:t>
            </a:r>
          </a:p>
          <a:p>
            <a:r>
              <a:rPr lang="en-US"/>
              <a:t>And digital electronics will allow higher throughputs than what is possible with analog electronics.</a:t>
            </a:r>
          </a:p>
          <a:p>
            <a:r>
              <a:rPr lang="en-US"/>
              <a:t>One of the features which allows these higher throughputs will be discussed in the second part of my talk. (TOT)</a:t>
            </a:r>
          </a:p>
          <a:p>
            <a:r>
              <a:rPr lang="en-US"/>
              <a:t>&gt;&gt;</a:t>
            </a:r>
            <a:endParaRPr lang="en-GB" sz="1400" b="1">
              <a:latin typeface="Comic Sans MS"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5239F85-6EF6-4463-AE02-76EAC4136D05}" type="slidenum">
              <a:rPr lang="en-US" smtClean="0"/>
              <a:pPr/>
              <a:t>3</a:t>
            </a:fld>
            <a:endParaRPr lang="en-US" smtClean="0"/>
          </a:p>
        </p:txBody>
      </p:sp>
      <p:sp>
        <p:nvSpPr>
          <p:cNvPr id="147459" name="Rectangle 1026"/>
          <p:cNvSpPr>
            <a:spLocks noGrp="1" noRot="1" noChangeAspect="1" noChangeArrowheads="1" noTextEdit="1"/>
          </p:cNvSpPr>
          <p:nvPr>
            <p:ph type="sldImg"/>
          </p:nvPr>
        </p:nvSpPr>
        <p:spPr>
          <a:xfrm>
            <a:off x="1128713" y="703263"/>
            <a:ext cx="4597400" cy="3448050"/>
          </a:xfrm>
          <a:solidFill>
            <a:srgbClr val="FFFFFF"/>
          </a:solidFill>
          <a:ln/>
        </p:spPr>
      </p:sp>
      <p:sp>
        <p:nvSpPr>
          <p:cNvPr id="147460" name="Rectangle 1027"/>
          <p:cNvSpPr>
            <a:spLocks noGrp="1" noChangeArrowheads="1"/>
          </p:cNvSpPr>
          <p:nvPr>
            <p:ph type="body" idx="1"/>
          </p:nvPr>
        </p:nvSpPr>
        <p:spPr>
          <a:xfrm>
            <a:off x="925706" y="4362476"/>
            <a:ext cx="5006589" cy="4077899"/>
          </a:xfrm>
          <a:solidFill>
            <a:srgbClr val="FFFFFF"/>
          </a:solidFill>
          <a:ln>
            <a:solidFill>
              <a:srgbClr val="000000"/>
            </a:solidFill>
          </a:ln>
        </p:spPr>
        <p:txBody>
          <a:bodyPr/>
          <a:lstStyle/>
          <a:p>
            <a:pPr eaLnBrk="1" hangingPunct="1"/>
            <a:r>
              <a:rPr lang="en-US" smtClean="0"/>
              <a:t>Present spectrometer technology relies on anti-compton shields to increase the peak to total ratio:</a:t>
            </a:r>
          </a:p>
          <a:p>
            <a:pPr eaLnBrk="1" hangingPunct="1"/>
            <a:r>
              <a:rPr lang="en-US" smtClean="0"/>
              <a:t>Gammas that scatter out of the detector are detected in the compton shields. When this happens, the event is thrown away.</a:t>
            </a:r>
          </a:p>
          <a:p>
            <a:pPr eaLnBrk="1" hangingPunct="1"/>
            <a:r>
              <a:rPr lang="en-US" smtClean="0"/>
              <a:t>Throwing away means a loss in efficiency.</a:t>
            </a:r>
          </a:p>
          <a:p>
            <a:pPr eaLnBrk="1" hangingPunct="1"/>
            <a:r>
              <a:rPr lang="en-US" smtClean="0"/>
              <a:t>Moreover, such detector has a relative large opening angle, and therefore these spectrometers are not optimized for relativistic beams.</a:t>
            </a:r>
          </a:p>
          <a:p>
            <a:pPr eaLnBrk="1" hangingPunct="1"/>
            <a:r>
              <a:rPr lang="en-US" smtClean="0"/>
              <a:t>Nowadays, technology is available to track such gammas.</a:t>
            </a:r>
          </a:p>
          <a:p>
            <a:pPr eaLnBrk="1" hangingPunct="1"/>
            <a:r>
              <a:rPr lang="en-US" smtClean="0"/>
              <a:t>What one needs is – instead of compton shields – is a full array of highly segmented detectors.</a:t>
            </a:r>
          </a:p>
          <a:p>
            <a:pPr eaLnBrk="1" hangingPunct="1"/>
            <a:r>
              <a:rPr lang="en-US" smtClean="0"/>
              <a:t>Tracking will tell us then that these three interactions belong together, such that there energy, collected in separate segments can be added, and none of these events has to be thrown away.</a:t>
            </a:r>
          </a:p>
          <a:p>
            <a:pPr eaLnBrk="1" hangingPunct="1"/>
            <a:r>
              <a:rPr lang="en-US" smtClean="0"/>
              <a:t>Moreover, tracking will also tell us which of these three interactions happened first. The high position sensitivity of this first interaction will than allow good Doppler correction. &gt;&gt;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203B2E-7282-4BD7-90B9-6FB35650C0F3}" type="slidenum">
              <a:rPr lang="en-US"/>
              <a:pPr/>
              <a:t>55</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144C585D-0A13-4E05-82C5-6917CEFB7438}" type="slidenum">
              <a:rPr lang="en-US"/>
              <a:pPr/>
              <a:t>4</a:t>
            </a:fld>
            <a:endParaRPr lang="en-US"/>
          </a:p>
        </p:txBody>
      </p:sp>
      <p:sp>
        <p:nvSpPr>
          <p:cNvPr id="8192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81923" name="Notes Placeholder 2"/>
          <p:cNvSpPr>
            <a:spLocks noGrp="1"/>
          </p:cNvSpPr>
          <p:nvPr>
            <p:ph type="body" idx="1"/>
          </p:nvPr>
        </p:nvSpPr>
        <p:spPr/>
        <p:txBody>
          <a:bodyPr/>
          <a:lstStyle/>
          <a:p>
            <a:pPr>
              <a:spcBef>
                <a:spcPct val="0"/>
              </a:spcBef>
            </a:pPr>
            <a:endParaRPr lang="it-IT"/>
          </a:p>
        </p:txBody>
      </p:sp>
      <p:sp>
        <p:nvSpPr>
          <p:cNvPr id="62468"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2469"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8C74DC18-9208-4900-AC0E-29960B5E2910}" type="datetime8">
              <a:rPr lang="en-US" sz="1200">
                <a:latin typeface="+mn-lt"/>
              </a:rPr>
              <a:pPr algn="r">
                <a:defRPr/>
              </a:pPr>
              <a:t>3/7/2011 10:57 AM</a:t>
            </a:fld>
            <a:endParaRPr lang="en-US" sz="1200">
              <a:latin typeface="+mn-lt"/>
            </a:endParaRPr>
          </a:p>
        </p:txBody>
      </p:sp>
      <p:sp>
        <p:nvSpPr>
          <p:cNvPr id="62470"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2471"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3142A4F-F653-491C-92DB-33FF3025C562}" type="slidenum">
              <a:rPr lang="en-US" sz="1200">
                <a:latin typeface="+mn-lt"/>
              </a:rPr>
              <a:pPr algn="r">
                <a:defRPr/>
              </a:pPr>
              <a:t>4</a:t>
            </a:fld>
            <a:endParaRPr lang="en-US"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7C240-0544-4213-B5D7-B903FD62760F}" type="slidenum">
              <a:rPr lang="en-US"/>
              <a:pPr/>
              <a:t>8</a:t>
            </a:fld>
            <a:endParaRPr lang="en-US"/>
          </a:p>
        </p:txBody>
      </p:sp>
      <p:sp>
        <p:nvSpPr>
          <p:cNvPr id="130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14815" y="4343713"/>
            <a:ext cx="5028370" cy="4113862"/>
          </a:xfrm>
          <a:prstGeom prst="rect">
            <a:avLst/>
          </a:prstGeom>
          <a:solidFill>
            <a:srgbClr val="FFFFFF"/>
          </a:solidFill>
          <a:ln>
            <a:solidFill>
              <a:srgbClr val="000000"/>
            </a:solidFill>
            <a:miter lim="800000"/>
            <a:headEnd/>
            <a:tailEnd/>
          </a:ln>
        </p:spPr>
        <p:txBody>
          <a:bodyPr lIns="91431" tIns="45716" rIns="91431" bIns="45716"/>
          <a:lstStyle/>
          <a:p>
            <a:r>
              <a:rPr lang="en-US" dirty="0"/>
              <a:t>To conclude the improvement on the 1.3MeV cobalt line.</a:t>
            </a:r>
          </a:p>
          <a:p>
            <a:r>
              <a:rPr lang="en-US" dirty="0"/>
              <a:t>Before and after correction.</a:t>
            </a:r>
          </a:p>
          <a:p>
            <a:r>
              <a:rPr lang="en-US" dirty="0"/>
              <a:t>One observes that at fold 7 one already improved a factor of 2 compared to the uncorrected segment sum.</a:t>
            </a:r>
          </a:p>
          <a:p>
            <a:r>
              <a:rPr lang="en-US" dirty="0"/>
              <a:t>But even at fold 1 there is a slight improvement by combining core and segment energy.</a:t>
            </a:r>
          </a:p>
          <a:p>
            <a:r>
              <a:rPr lang="en-US" dirty="0"/>
              <a:t>This even gets bigger for lower energies, as then the electronic noise becomes more important.</a:t>
            </a:r>
          </a:p>
          <a:p>
            <a:r>
              <a:rPr lang="en-US" dirty="0"/>
              <a:t>&gt;&gt;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575BF-1006-429C-821F-1CACF5E79A80}" type="slidenum">
              <a:rPr lang="en-US"/>
              <a:pPr/>
              <a:t>9</a:t>
            </a:fld>
            <a:endParaRPr lang="en-US"/>
          </a:p>
        </p:txBody>
      </p:sp>
      <p:sp>
        <p:nvSpPr>
          <p:cNvPr id="246786" name="Rectangle 2"/>
          <p:cNvSpPr>
            <a:spLocks noGrp="1" noRot="1" noChangeAspect="1" noChangeArrowheads="1" noTextEdit="1"/>
          </p:cNvSpPr>
          <p:nvPr>
            <p:ph type="sldImg"/>
          </p:nvPr>
        </p:nvSpPr>
        <p:spPr>
          <a:xfrm>
            <a:off x="1144588" y="685800"/>
            <a:ext cx="4572000" cy="3429000"/>
          </a:xfrm>
          <a:ln/>
        </p:spPr>
      </p:sp>
      <p:sp>
        <p:nvSpPr>
          <p:cNvPr id="246787" name="Rectangle 3"/>
          <p:cNvSpPr>
            <a:spLocks noGrp="1" noChangeArrowheads="1"/>
          </p:cNvSpPr>
          <p:nvPr>
            <p:ph type="body" idx="1"/>
          </p:nvPr>
        </p:nvSpPr>
        <p:spPr/>
        <p:txBody>
          <a:bodyPr/>
          <a:lstStyle/>
          <a:p>
            <a:r>
              <a:rPr lang="en-US"/>
              <a:t>The characterization procedure I developed were tested on a 12-fold segmented MINIBALL detector.</a:t>
            </a:r>
          </a:p>
          <a:p>
            <a:endParaRPr lang="en-US"/>
          </a:p>
          <a:p>
            <a:r>
              <a:rPr lang="en-US"/>
              <a:t>To characterize such crystal, one needs to know first of all how much mirror charge is induced in each of these</a:t>
            </a:r>
          </a:p>
          <a:p>
            <a:r>
              <a:rPr lang="en-US"/>
              <a:t>Electrodes when a unit of charge is placed at a specific point in the detector.</a:t>
            </a:r>
          </a:p>
          <a:p>
            <a:endParaRPr lang="en-US"/>
          </a:p>
          <a:p>
            <a:r>
              <a:rPr lang="en-US"/>
              <a:t>This information is provided by the Weighting potentials.</a:t>
            </a:r>
          </a:p>
          <a:p>
            <a:r>
              <a:rPr lang="en-US"/>
              <a:t>The weigting potential for “this” segment is show here for a true coaxial detector.</a:t>
            </a:r>
          </a:p>
          <a:p>
            <a:endParaRPr lang="en-US"/>
          </a:p>
          <a:p>
            <a:r>
              <a:rPr lang="en-US"/>
              <a:t>These potentials can be calculated as solution of the Laplace equation,</a:t>
            </a:r>
          </a:p>
          <a:p>
            <a:r>
              <a:rPr lang="en-US"/>
              <a:t>With the boundary conditions that they have to be 1 at “this” electrode and 0 at all the other electrodes.</a:t>
            </a:r>
          </a:p>
          <a:p>
            <a:endParaRPr lang="en-US"/>
          </a:p>
          <a:p>
            <a:r>
              <a:rPr lang="en-US"/>
              <a:t>How to calculate the Weighting potentials is well described in litterature, so I will not disscuss this further.</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D164B81-8E1C-4CCC-88F9-38F8CC8B205B}" type="slidenum">
              <a:rPr lang="en-US"/>
              <a:pPr/>
              <a:t>10</a:t>
            </a:fld>
            <a:endParaRPr lang="en-US"/>
          </a:p>
        </p:txBody>
      </p:sp>
      <p:sp>
        <p:nvSpPr>
          <p:cNvPr id="86018"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86019" name="Notes Placeholder 2"/>
          <p:cNvSpPr>
            <a:spLocks noGrp="1"/>
          </p:cNvSpPr>
          <p:nvPr>
            <p:ph type="body" idx="1"/>
          </p:nvPr>
        </p:nvSpPr>
        <p:spPr/>
        <p:txBody>
          <a:bodyPr/>
          <a:lstStyle/>
          <a:p>
            <a:pPr>
              <a:spcBef>
                <a:spcPct val="0"/>
              </a:spcBef>
            </a:pPr>
            <a:endParaRPr lang="it-IT"/>
          </a:p>
        </p:txBody>
      </p:sp>
      <p:sp>
        <p:nvSpPr>
          <p:cNvPr id="64516"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451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6D4EC515-5ED9-48D5-9E2D-56FF025D8096}" type="datetime8">
              <a:rPr lang="en-US" sz="1200">
                <a:latin typeface="+mn-lt"/>
              </a:rPr>
              <a:pPr algn="r">
                <a:defRPr/>
              </a:pPr>
              <a:t>3/7/2011 10:57 AM</a:t>
            </a:fld>
            <a:endParaRPr lang="en-US" sz="1200">
              <a:latin typeface="+mn-lt"/>
            </a:endParaRPr>
          </a:p>
        </p:txBody>
      </p:sp>
      <p:sp>
        <p:nvSpPr>
          <p:cNvPr id="64518"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4519"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E8D7141-0D65-41E4-B177-BACA6877D8E2}" type="slidenum">
              <a:rPr lang="en-US" sz="1200">
                <a:latin typeface="+mn-lt"/>
              </a:rPr>
              <a:pPr algn="r">
                <a:defRPr/>
              </a:pPr>
              <a:t>10</a:t>
            </a:fld>
            <a:endParaRPr lang="en-US"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6D5225E6-5A1B-4EE2-8761-D5A982755058}" type="slidenum">
              <a:rPr lang="en-US"/>
              <a:pPr/>
              <a:t>11</a:t>
            </a:fld>
            <a:endParaRPr lang="en-US"/>
          </a:p>
        </p:txBody>
      </p:sp>
      <p:sp>
        <p:nvSpPr>
          <p:cNvPr id="8806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88067" name="Notes Placeholder 2"/>
          <p:cNvSpPr>
            <a:spLocks noGrp="1"/>
          </p:cNvSpPr>
          <p:nvPr>
            <p:ph type="body" idx="1"/>
          </p:nvPr>
        </p:nvSpPr>
        <p:spPr/>
        <p:txBody>
          <a:bodyPr/>
          <a:lstStyle/>
          <a:p>
            <a:pPr>
              <a:spcBef>
                <a:spcPct val="0"/>
              </a:spcBef>
            </a:pPr>
            <a:endParaRPr lang="it-IT"/>
          </a:p>
        </p:txBody>
      </p:sp>
      <p:sp>
        <p:nvSpPr>
          <p:cNvPr id="65540"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5541"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036C4D38-3EDD-454F-BB84-5F7EBAA5A3D1}" type="datetime8">
              <a:rPr lang="en-US" sz="1200">
                <a:latin typeface="+mn-lt"/>
              </a:rPr>
              <a:pPr algn="r">
                <a:defRPr/>
              </a:pPr>
              <a:t>3/7/2011 10:57 AM</a:t>
            </a:fld>
            <a:endParaRPr lang="en-US" sz="1200">
              <a:latin typeface="+mn-lt"/>
            </a:endParaRPr>
          </a:p>
        </p:txBody>
      </p:sp>
      <p:sp>
        <p:nvSpPr>
          <p:cNvPr id="65542"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5543"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83BBF01-0EF3-44C1-B699-41CD48F0AC35}" type="slidenum">
              <a:rPr lang="en-US" sz="1200">
                <a:latin typeface="+mn-lt"/>
              </a:rPr>
              <a:pPr algn="r">
                <a:defRPr/>
              </a:pPr>
              <a:t>11</a:t>
            </a:fld>
            <a:endParaRPr lang="en-US"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7D9F804-9994-4572-B4D1-0809E8D9554A}" type="slidenum">
              <a:rPr lang="en-US"/>
              <a:pPr/>
              <a:t>12</a:t>
            </a:fld>
            <a:endParaRPr lang="en-US"/>
          </a:p>
        </p:txBody>
      </p:sp>
      <p:sp>
        <p:nvSpPr>
          <p:cNvPr id="9011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90115" name="Notes Placeholder 2"/>
          <p:cNvSpPr>
            <a:spLocks noGrp="1"/>
          </p:cNvSpPr>
          <p:nvPr>
            <p:ph type="body" idx="1"/>
          </p:nvPr>
        </p:nvSpPr>
        <p:spPr/>
        <p:txBody>
          <a:bodyPr/>
          <a:lstStyle/>
          <a:p>
            <a:pPr>
              <a:spcBef>
                <a:spcPct val="0"/>
              </a:spcBef>
            </a:pPr>
            <a:endParaRPr lang="it-IT"/>
          </a:p>
        </p:txBody>
      </p:sp>
      <p:sp>
        <p:nvSpPr>
          <p:cNvPr id="66564" name="Header Placeholder 3"/>
          <p:cNvSpPr txBox="1">
            <a:spLocks noGrp="1"/>
          </p:cNvSpPr>
          <p:nvPr/>
        </p:nvSpPr>
        <p:spPr bwMode="auto">
          <a:xfrm>
            <a:off x="0" y="0"/>
            <a:ext cx="2971800" cy="457200"/>
          </a:xfrm>
          <a:prstGeom prst="rect">
            <a:avLst/>
          </a:prstGeom>
          <a:noFill/>
          <a:ln>
            <a:miter lim="800000"/>
            <a:headEnd/>
            <a:tailEnd/>
          </a:ln>
        </p:spPr>
        <p:txBody>
          <a:bodyPr/>
          <a:lstStyle/>
          <a:p>
            <a:pPr>
              <a:defRPr/>
            </a:pPr>
            <a:endParaRPr lang="it-IT" sz="1200">
              <a:latin typeface="+mn-lt"/>
            </a:endParaRPr>
          </a:p>
        </p:txBody>
      </p:sp>
      <p:sp>
        <p:nvSpPr>
          <p:cNvPr id="66565"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a:defRPr/>
            </a:pPr>
            <a:fld id="{5BE29967-F7CE-447D-BA77-754CDA7A5B3A}" type="datetime8">
              <a:rPr lang="en-US" sz="1200">
                <a:latin typeface="+mn-lt"/>
              </a:rPr>
              <a:pPr algn="r">
                <a:defRPr/>
              </a:pPr>
              <a:t>3/7/2011 10:57 AM</a:t>
            </a:fld>
            <a:endParaRPr lang="en-US" sz="1200">
              <a:latin typeface="+mn-lt"/>
            </a:endParaRPr>
          </a:p>
        </p:txBody>
      </p:sp>
      <p:sp>
        <p:nvSpPr>
          <p:cNvPr id="66566" name="Footer Placeholder 5"/>
          <p:cNvSpPr txBox="1">
            <a:spLocks noGrp="1"/>
          </p:cNvSpPr>
          <p:nvPr/>
        </p:nvSpPr>
        <p:spPr bwMode="auto">
          <a:xfrm>
            <a:off x="0" y="8685213"/>
            <a:ext cx="2971800" cy="457200"/>
          </a:xfrm>
          <a:prstGeom prst="rect">
            <a:avLst/>
          </a:prstGeom>
          <a:noFill/>
          <a:ln>
            <a:miter lim="800000"/>
            <a:headEnd/>
            <a:tailEnd/>
          </a:ln>
        </p:spPr>
        <p:txBody>
          <a:bodyPr anchor="b"/>
          <a:lstStyle/>
          <a:p>
            <a:pPr>
              <a:defRPr/>
            </a:pPr>
            <a:r>
              <a:rPr lang="en-US" sz="1200">
                <a:solidFill>
                  <a:srgbClr val="000000"/>
                </a:solidFill>
                <a:latin typeface="+mn-lt"/>
              </a:rPr>
              <a:t>© 2007 Microsoft Corporation. All rights reserved. Microsoft, Windows, Windows Vista and other product names are or may be registered trademarks and/or trademarks in the U.S. and/or other countries.</a:t>
            </a:r>
          </a:p>
          <a:p>
            <a:pPr>
              <a:defRPr/>
            </a:pPr>
            <a:r>
              <a:rPr lang="en-US" sz="1200">
                <a:solidFill>
                  <a:srgbClr val="000000"/>
                </a:solidFill>
                <a:latin typeface="+mn-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mn-lt"/>
              </a:rPr>
            </a:br>
            <a:r>
              <a:rPr lang="en-US" sz="1200">
                <a:solidFill>
                  <a:srgbClr val="000000"/>
                </a:solidFill>
                <a:latin typeface="+mn-lt"/>
              </a:rPr>
              <a:t>MICROSOFT MAKES NO WARRANTIES, EXPRESS, IMPLIED OR STATUTORY, AS TO THE INFORMATION IN THIS PRESENTATION.</a:t>
            </a:r>
          </a:p>
          <a:p>
            <a:pPr>
              <a:defRPr/>
            </a:pPr>
            <a:endParaRPr lang="en-US" sz="1200">
              <a:latin typeface="+mn-lt"/>
            </a:endParaRPr>
          </a:p>
        </p:txBody>
      </p:sp>
      <p:sp>
        <p:nvSpPr>
          <p:cNvPr id="66567" name="Slide Number Placeholder 6"/>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3F1D9D5-CA40-4074-888E-898866D53005}" type="slidenum">
              <a:rPr lang="en-US" sz="1200">
                <a:latin typeface="+mn-lt"/>
              </a:rPr>
              <a:pPr algn="r">
                <a:defRPr/>
              </a:pPr>
              <a:t>12</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n-GB"/>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9574009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GB"/>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204408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6083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6083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GB"/>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0253526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1117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500813"/>
            <a:ext cx="2133600" cy="220662"/>
          </a:xfr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021071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58754"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5875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58756" name="Rectangle 4"/>
          <p:cNvSpPr>
            <a:spLocks noGrp="1" noChangeArrowheads="1"/>
          </p:cNvSpPr>
          <p:nvPr>
            <p:ph type="dt" sz="quarter" idx="2"/>
          </p:nvPr>
        </p:nvSpPr>
        <p:spPr/>
        <p:txBody>
          <a:bodyPr/>
          <a:lstStyle>
            <a:lvl1pPr>
              <a:defRPr/>
            </a:lvl1pPr>
          </a:lstStyle>
          <a:p>
            <a:endParaRPr lang="en-US"/>
          </a:p>
        </p:txBody>
      </p:sp>
      <p:sp>
        <p:nvSpPr>
          <p:cNvPr id="458757" name="Rectangle 5"/>
          <p:cNvSpPr>
            <a:spLocks noGrp="1" noChangeArrowheads="1"/>
          </p:cNvSpPr>
          <p:nvPr>
            <p:ph type="ftr" sz="quarter" idx="3"/>
          </p:nvPr>
        </p:nvSpPr>
        <p:spPr/>
        <p:txBody>
          <a:bodyPr/>
          <a:lstStyle>
            <a:lvl1pPr>
              <a:defRPr/>
            </a:lvl1pPr>
          </a:lstStyle>
          <a:p>
            <a:r>
              <a:rPr lang="de-DE" smtClean="0"/>
              <a:t>Bruyneel - Schleching 2011</a:t>
            </a:r>
            <a:endParaRPr lang="en-US"/>
          </a:p>
        </p:txBody>
      </p:sp>
      <p:sp>
        <p:nvSpPr>
          <p:cNvPr id="458758" name="Rectangle 6"/>
          <p:cNvSpPr>
            <a:spLocks noGrp="1" noChangeArrowheads="1"/>
          </p:cNvSpPr>
          <p:nvPr>
            <p:ph type="sldNum" sz="quarter" idx="4"/>
          </p:nvPr>
        </p:nvSpPr>
        <p:spPr/>
        <p:txBody>
          <a:bodyPr/>
          <a:lstStyle>
            <a:lvl1pPr>
              <a:defRPr/>
            </a:lvl1pPr>
          </a:lstStyle>
          <a:p>
            <a:fld id="{4C642E80-AA30-4D3D-BA8E-523AE0A66FE7}" type="slidenum">
              <a:rPr lang="en-US"/>
              <a:pPr/>
              <a:t>‹N°›</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US"/>
          </a:p>
        </p:txBody>
      </p:sp>
      <p:sp>
        <p:nvSpPr>
          <p:cNvPr id="6" name="Espace réservé du numéro de diapositive 5"/>
          <p:cNvSpPr>
            <a:spLocks noGrp="1"/>
          </p:cNvSpPr>
          <p:nvPr>
            <p:ph type="sldNum" sz="quarter" idx="12"/>
          </p:nvPr>
        </p:nvSpPr>
        <p:spPr/>
        <p:txBody>
          <a:bodyPr/>
          <a:lstStyle>
            <a:lvl1pPr>
              <a:defRPr/>
            </a:lvl1pPr>
          </a:lstStyle>
          <a:p>
            <a:fld id="{BE0C54BB-B13A-44D6-A0F1-09B94C10C641}" type="slidenum">
              <a:rPr lang="en-US"/>
              <a:pPr/>
              <a:t>‹N°›</a:t>
            </a:fld>
            <a:endParaRPr lang="en-US"/>
          </a:p>
        </p:txBody>
      </p:sp>
    </p:spTree>
    <p:extLst>
      <p:ext uri="{BB962C8B-B14F-4D97-AF65-F5344CB8AC3E}">
        <p14:creationId xmlns:p14="http://schemas.microsoft.com/office/powerpoint/2010/main" val="27988380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US"/>
          </a:p>
        </p:txBody>
      </p:sp>
      <p:sp>
        <p:nvSpPr>
          <p:cNvPr id="6" name="Espace réservé du numéro de diapositive 5"/>
          <p:cNvSpPr>
            <a:spLocks noGrp="1"/>
          </p:cNvSpPr>
          <p:nvPr>
            <p:ph type="sldNum" sz="quarter" idx="12"/>
          </p:nvPr>
        </p:nvSpPr>
        <p:spPr/>
        <p:txBody>
          <a:bodyPr/>
          <a:lstStyle>
            <a:lvl1pPr>
              <a:defRPr/>
            </a:lvl1pPr>
          </a:lstStyle>
          <a:p>
            <a:fld id="{66284407-67BE-4E53-8E7C-9C079C2671CA}" type="slidenum">
              <a:rPr lang="en-US"/>
              <a:pPr/>
              <a:t>‹N°›</a:t>
            </a:fld>
            <a:endParaRPr lang="en-US"/>
          </a:p>
        </p:txBody>
      </p:sp>
    </p:spTree>
    <p:extLst>
      <p:ext uri="{BB962C8B-B14F-4D97-AF65-F5344CB8AC3E}">
        <p14:creationId xmlns:p14="http://schemas.microsoft.com/office/powerpoint/2010/main" val="307803931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US"/>
          </a:p>
        </p:txBody>
      </p:sp>
      <p:sp>
        <p:nvSpPr>
          <p:cNvPr id="7" name="Espace réservé du numéro de diapositive 6"/>
          <p:cNvSpPr>
            <a:spLocks noGrp="1"/>
          </p:cNvSpPr>
          <p:nvPr>
            <p:ph type="sldNum" sz="quarter" idx="12"/>
          </p:nvPr>
        </p:nvSpPr>
        <p:spPr/>
        <p:txBody>
          <a:bodyPr/>
          <a:lstStyle>
            <a:lvl1pPr>
              <a:defRPr/>
            </a:lvl1pPr>
          </a:lstStyle>
          <a:p>
            <a:fld id="{4789F910-FB6B-401B-8E88-3A25491FE0A1}" type="slidenum">
              <a:rPr lang="en-US"/>
              <a:pPr/>
              <a:t>‹N°›</a:t>
            </a:fld>
            <a:endParaRPr lang="en-US"/>
          </a:p>
        </p:txBody>
      </p:sp>
    </p:spTree>
    <p:extLst>
      <p:ext uri="{BB962C8B-B14F-4D97-AF65-F5344CB8AC3E}">
        <p14:creationId xmlns:p14="http://schemas.microsoft.com/office/powerpoint/2010/main" val="43504494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r>
              <a:rPr lang="de-DE" smtClean="0"/>
              <a:t>Bruyneel - Schleching 2011</a:t>
            </a:r>
            <a:endParaRPr lang="en-US"/>
          </a:p>
        </p:txBody>
      </p:sp>
      <p:sp>
        <p:nvSpPr>
          <p:cNvPr id="9" name="Espace réservé du numéro de diapositive 8"/>
          <p:cNvSpPr>
            <a:spLocks noGrp="1"/>
          </p:cNvSpPr>
          <p:nvPr>
            <p:ph type="sldNum" sz="quarter" idx="12"/>
          </p:nvPr>
        </p:nvSpPr>
        <p:spPr/>
        <p:txBody>
          <a:bodyPr/>
          <a:lstStyle>
            <a:lvl1pPr>
              <a:defRPr/>
            </a:lvl1pPr>
          </a:lstStyle>
          <a:p>
            <a:fld id="{687F1CAC-EDC7-48D8-896F-7752CD777F7C}" type="slidenum">
              <a:rPr lang="en-US"/>
              <a:pPr/>
              <a:t>‹N°›</a:t>
            </a:fld>
            <a:endParaRPr lang="en-US"/>
          </a:p>
        </p:txBody>
      </p:sp>
    </p:spTree>
    <p:extLst>
      <p:ext uri="{BB962C8B-B14F-4D97-AF65-F5344CB8AC3E}">
        <p14:creationId xmlns:p14="http://schemas.microsoft.com/office/powerpoint/2010/main" val="2674299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r>
              <a:rPr lang="de-DE" smtClean="0"/>
              <a:t>Bruyneel - Schleching 2011</a:t>
            </a:r>
            <a:endParaRPr lang="en-US"/>
          </a:p>
        </p:txBody>
      </p:sp>
      <p:sp>
        <p:nvSpPr>
          <p:cNvPr id="5" name="Espace réservé du numéro de diapositive 4"/>
          <p:cNvSpPr>
            <a:spLocks noGrp="1"/>
          </p:cNvSpPr>
          <p:nvPr>
            <p:ph type="sldNum" sz="quarter" idx="12"/>
          </p:nvPr>
        </p:nvSpPr>
        <p:spPr/>
        <p:txBody>
          <a:bodyPr/>
          <a:lstStyle>
            <a:lvl1pPr>
              <a:defRPr/>
            </a:lvl1pPr>
          </a:lstStyle>
          <a:p>
            <a:fld id="{3BCD3ECE-6906-4CE4-B208-86C130C4DBB6}" type="slidenum">
              <a:rPr lang="en-US"/>
              <a:pPr/>
              <a:t>‹N°›</a:t>
            </a:fld>
            <a:endParaRPr lang="en-US"/>
          </a:p>
        </p:txBody>
      </p:sp>
    </p:spTree>
    <p:extLst>
      <p:ext uri="{BB962C8B-B14F-4D97-AF65-F5344CB8AC3E}">
        <p14:creationId xmlns:p14="http://schemas.microsoft.com/office/powerpoint/2010/main" val="2349346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r>
              <a:rPr lang="de-DE" smtClean="0"/>
              <a:t>Bruyneel - Schleching 2011</a:t>
            </a:r>
            <a:endParaRPr lang="en-US"/>
          </a:p>
        </p:txBody>
      </p:sp>
      <p:sp>
        <p:nvSpPr>
          <p:cNvPr id="4" name="Espace réservé du numéro de diapositive 3"/>
          <p:cNvSpPr>
            <a:spLocks noGrp="1"/>
          </p:cNvSpPr>
          <p:nvPr>
            <p:ph type="sldNum" sz="quarter" idx="12"/>
          </p:nvPr>
        </p:nvSpPr>
        <p:spPr/>
        <p:txBody>
          <a:bodyPr/>
          <a:lstStyle>
            <a:lvl1pPr>
              <a:defRPr/>
            </a:lvl1pPr>
          </a:lstStyle>
          <a:p>
            <a:fld id="{BAA3D939-2A08-42B9-8FE4-01D9A56660EB}" type="slidenum">
              <a:rPr lang="en-US"/>
              <a:pPr/>
              <a:t>‹N°›</a:t>
            </a:fld>
            <a:endParaRPr lang="en-US"/>
          </a:p>
        </p:txBody>
      </p:sp>
    </p:spTree>
    <p:extLst>
      <p:ext uri="{BB962C8B-B14F-4D97-AF65-F5344CB8AC3E}">
        <p14:creationId xmlns:p14="http://schemas.microsoft.com/office/powerpoint/2010/main" val="29633795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GB"/>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81812569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US"/>
          </a:p>
        </p:txBody>
      </p:sp>
      <p:sp>
        <p:nvSpPr>
          <p:cNvPr id="7" name="Espace réservé du numéro de diapositive 6"/>
          <p:cNvSpPr>
            <a:spLocks noGrp="1"/>
          </p:cNvSpPr>
          <p:nvPr>
            <p:ph type="sldNum" sz="quarter" idx="12"/>
          </p:nvPr>
        </p:nvSpPr>
        <p:spPr/>
        <p:txBody>
          <a:bodyPr/>
          <a:lstStyle>
            <a:lvl1pPr>
              <a:defRPr/>
            </a:lvl1pPr>
          </a:lstStyle>
          <a:p>
            <a:fld id="{B749E12B-AC00-4FAE-9D56-9F057577B25F}" type="slidenum">
              <a:rPr lang="en-US"/>
              <a:pPr/>
              <a:t>‹N°›</a:t>
            </a:fld>
            <a:endParaRPr lang="en-US"/>
          </a:p>
        </p:txBody>
      </p:sp>
    </p:spTree>
    <p:extLst>
      <p:ext uri="{BB962C8B-B14F-4D97-AF65-F5344CB8AC3E}">
        <p14:creationId xmlns:p14="http://schemas.microsoft.com/office/powerpoint/2010/main" val="2688633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US"/>
          </a:p>
        </p:txBody>
      </p:sp>
      <p:sp>
        <p:nvSpPr>
          <p:cNvPr id="7" name="Espace réservé du numéro de diapositive 6"/>
          <p:cNvSpPr>
            <a:spLocks noGrp="1"/>
          </p:cNvSpPr>
          <p:nvPr>
            <p:ph type="sldNum" sz="quarter" idx="12"/>
          </p:nvPr>
        </p:nvSpPr>
        <p:spPr/>
        <p:txBody>
          <a:bodyPr/>
          <a:lstStyle>
            <a:lvl1pPr>
              <a:defRPr/>
            </a:lvl1pPr>
          </a:lstStyle>
          <a:p>
            <a:fld id="{BDFE4D27-C4BC-424A-9BD4-BD3A42AE0D6E}" type="slidenum">
              <a:rPr lang="en-US"/>
              <a:pPr/>
              <a:t>‹N°›</a:t>
            </a:fld>
            <a:endParaRPr lang="en-US"/>
          </a:p>
        </p:txBody>
      </p:sp>
    </p:spTree>
    <p:extLst>
      <p:ext uri="{BB962C8B-B14F-4D97-AF65-F5344CB8AC3E}">
        <p14:creationId xmlns:p14="http://schemas.microsoft.com/office/powerpoint/2010/main" val="4226101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US"/>
          </a:p>
        </p:txBody>
      </p:sp>
      <p:sp>
        <p:nvSpPr>
          <p:cNvPr id="6" name="Espace réservé du numéro de diapositive 5"/>
          <p:cNvSpPr>
            <a:spLocks noGrp="1"/>
          </p:cNvSpPr>
          <p:nvPr>
            <p:ph type="sldNum" sz="quarter" idx="12"/>
          </p:nvPr>
        </p:nvSpPr>
        <p:spPr/>
        <p:txBody>
          <a:bodyPr/>
          <a:lstStyle>
            <a:lvl1pPr>
              <a:defRPr/>
            </a:lvl1pPr>
          </a:lstStyle>
          <a:p>
            <a:fld id="{CC97742A-EB0B-4B08-B435-C7D28592F731}" type="slidenum">
              <a:rPr lang="en-US"/>
              <a:pPr/>
              <a:t>‹N°›</a:t>
            </a:fld>
            <a:endParaRPr lang="en-US"/>
          </a:p>
        </p:txBody>
      </p:sp>
    </p:spTree>
    <p:extLst>
      <p:ext uri="{BB962C8B-B14F-4D97-AF65-F5344CB8AC3E}">
        <p14:creationId xmlns:p14="http://schemas.microsoft.com/office/powerpoint/2010/main" val="21574567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381000"/>
            <a:ext cx="2057400" cy="57150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381000"/>
            <a:ext cx="6019800" cy="57150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US"/>
          </a:p>
        </p:txBody>
      </p:sp>
      <p:sp>
        <p:nvSpPr>
          <p:cNvPr id="6" name="Espace réservé du numéro de diapositive 5"/>
          <p:cNvSpPr>
            <a:spLocks noGrp="1"/>
          </p:cNvSpPr>
          <p:nvPr>
            <p:ph type="sldNum" sz="quarter" idx="12"/>
          </p:nvPr>
        </p:nvSpPr>
        <p:spPr/>
        <p:txBody>
          <a:bodyPr/>
          <a:lstStyle>
            <a:lvl1pPr>
              <a:defRPr/>
            </a:lvl1pPr>
          </a:lstStyle>
          <a:p>
            <a:fld id="{E07CC6A3-E53A-4667-BB1F-EA9731A3A90C}" type="slidenum">
              <a:rPr lang="en-US"/>
              <a:pPr/>
              <a:t>‹N°›</a:t>
            </a:fld>
            <a:endParaRPr lang="en-US"/>
          </a:p>
        </p:txBody>
      </p:sp>
    </p:spTree>
    <p:extLst>
      <p:ext uri="{BB962C8B-B14F-4D97-AF65-F5344CB8AC3E}">
        <p14:creationId xmlns:p14="http://schemas.microsoft.com/office/powerpoint/2010/main" val="19687627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en-GB"/>
          </a:p>
        </p:txBody>
      </p:sp>
      <p:sp>
        <p:nvSpPr>
          <p:cNvPr id="5" name="Espace réservé du pied de page 4"/>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1631858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GB"/>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40325058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GB"/>
          </a:p>
        </p:txBody>
      </p:sp>
      <p:sp>
        <p:nvSpPr>
          <p:cNvPr id="8" name="Espace réservé du pied de page 7"/>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3997226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GB"/>
          </a:p>
        </p:txBody>
      </p:sp>
      <p:sp>
        <p:nvSpPr>
          <p:cNvPr id="4" name="Espace réservé du pied de page 3"/>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7597330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GB"/>
          </a:p>
        </p:txBody>
      </p:sp>
      <p:sp>
        <p:nvSpPr>
          <p:cNvPr id="3" name="Espace réservé du pied de page 2"/>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5230977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GB"/>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79554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GB"/>
          </a:p>
        </p:txBody>
      </p:sp>
      <p:sp>
        <p:nvSpPr>
          <p:cNvPr id="6" name="Espace réservé du pied de page 5"/>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106454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28625" y="857250"/>
            <a:ext cx="828675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27011"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27012"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9" name="Date Placeholder 2"/>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Microsoft Sans Serif" pitchFamily="34" charset="0"/>
              </a:defRPr>
            </a:lvl1pPr>
          </a:lstStyle>
          <a:p>
            <a:endParaRPr lang="en-GB"/>
          </a:p>
        </p:txBody>
      </p:sp>
      <p:sp>
        <p:nvSpPr>
          <p:cNvPr id="10" name="Footer Placeholder 3"/>
          <p:cNvSpPr>
            <a:spLocks noGrp="1"/>
          </p:cNvSpPr>
          <p:nvPr>
            <p:ph type="ftr" sz="quarter" idx="3"/>
          </p:nvPr>
        </p:nvSpPr>
        <p:spPr>
          <a:xfrm>
            <a:off x="2786063" y="6553200"/>
            <a:ext cx="3581400" cy="128588"/>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tx2"/>
                </a:solidFill>
                <a:latin typeface="Microsoft Sans Serif" pitchFamily="34" charset="0"/>
              </a:defRPr>
            </a:lvl1pPr>
          </a:lstStyle>
          <a:p>
            <a:r>
              <a:rPr lang="de-DE" smtClean="0"/>
              <a:t>Bruyneel - Schleching 2011</a:t>
            </a:r>
            <a:endParaRPr lang="en-GB"/>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91" r:id="rId12"/>
  </p:sldLayoutIdLst>
  <p:transition/>
  <p:hf sldNum="0" hdr="0" ftr="0" dt="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773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77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en-US"/>
          </a:p>
        </p:txBody>
      </p:sp>
      <p:sp>
        <p:nvSpPr>
          <p:cNvPr id="4577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r>
              <a:rPr lang="de-DE" smtClean="0"/>
              <a:t>Bruyneel - Schleching 2011</a:t>
            </a:r>
            <a:endParaRPr lang="en-US"/>
          </a:p>
        </p:txBody>
      </p:sp>
      <p:sp>
        <p:nvSpPr>
          <p:cNvPr id="4577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E4785807-80DD-4CBC-ACC6-29F51409FC85}" type="slidenum">
              <a:rPr lang="en-US"/>
              <a:pPr/>
              <a:t>‹N°›</a:t>
            </a:fld>
            <a:endParaRPr lang="en-US"/>
          </a:p>
        </p:txBody>
      </p:sp>
    </p:spTree>
  </p:cSld>
  <p:clrMap bg1="dk2" tx1="lt1" bg2="dk1" tx2="lt2" accent1="accent1" accent2="accent2" accent3="accent3" accent4="accent4" accent5="accent5" accent6="accent6" hlink="hlink" folHlink="folHlink"/>
  <p:sldLayoutIdLst>
    <p:sldLayoutId id="2147483658"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file:///E:\My%20Documents\Dads%20Documents\A180-4Pw1.wr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wm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wmf"/></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wmf"/><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wmf"/></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0.png"/><Relationship Id="rId7" Type="http://schemas.openxmlformats.org/officeDocument/2006/relationships/image" Target="../media/image91.emf"/><Relationship Id="rId2" Type="http://schemas.openxmlformats.org/officeDocument/2006/relationships/image" Target="../media/image87.emf"/><Relationship Id="rId1" Type="http://schemas.openxmlformats.org/officeDocument/2006/relationships/slideLayout" Target="../slideLayouts/slideLayout7.xml"/><Relationship Id="rId6" Type="http://schemas.openxmlformats.org/officeDocument/2006/relationships/image" Target="../media/image90.emf"/><Relationship Id="rId5" Type="http://schemas.openxmlformats.org/officeDocument/2006/relationships/image" Target="../media/image89.emf"/><Relationship Id="rId10" Type="http://schemas.openxmlformats.org/officeDocument/2006/relationships/image" Target="../media/image94.emf"/><Relationship Id="rId4" Type="http://schemas.openxmlformats.org/officeDocument/2006/relationships/image" Target="../media/image88.emf"/><Relationship Id="rId9" Type="http://schemas.openxmlformats.org/officeDocument/2006/relationships/image" Target="../media/image93.emf"/></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21.xml"/><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06.wmf"/><Relationship Id="rId5" Type="http://schemas.openxmlformats.org/officeDocument/2006/relationships/oleObject" Target="../embeddings/oleObject2.bin"/><Relationship Id="rId4" Type="http://schemas.openxmlformats.org/officeDocument/2006/relationships/image" Target="../media/image108.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2.wmf"/><Relationship Id="rId3" Type="http://schemas.openxmlformats.org/officeDocument/2006/relationships/notesSlide" Target="../notesSlides/notesSlide22.xml"/><Relationship Id="rId7" Type="http://schemas.openxmlformats.org/officeDocument/2006/relationships/image" Target="../media/image110.wmf"/><Relationship Id="rId12"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14.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oleObject" Target="../embeddings/oleObject4.bin"/><Relationship Id="rId9" Type="http://schemas.openxmlformats.org/officeDocument/2006/relationships/image" Target="../media/image111.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19.emf"/><Relationship Id="rId3" Type="http://schemas.openxmlformats.org/officeDocument/2006/relationships/notesSlide" Target="../notesSlides/notesSlide23.xml"/><Relationship Id="rId7" Type="http://schemas.openxmlformats.org/officeDocument/2006/relationships/image" Target="../media/image116.wmf"/><Relationship Id="rId12"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18.wmf"/><Relationship Id="rId5" Type="http://schemas.openxmlformats.org/officeDocument/2006/relationships/image" Target="../media/image115.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17.wmf"/></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emf"/><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7.w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8.emf"/><Relationship Id="rId4" Type="http://schemas.openxmlformats.org/officeDocument/2006/relationships/oleObject" Target="../embeddings/oleObject13.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image" Target="../media/image129.emf"/><Relationship Id="rId4" Type="http://schemas.openxmlformats.org/officeDocument/2006/relationships/oleObject" Target="../embeddings/oleObject14.bin"/></Relationships>
</file>

<file path=ppt/slides/_rels/slide5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hyperlink" Target="http://www.crwflags.com/fotw/images/h/hu.gif" TargetMode="External"/><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3.png"/><Relationship Id="rId2" Type="http://schemas.openxmlformats.org/officeDocument/2006/relationships/notesSlide" Target="../notesSlides/notesSlide29.xml"/><Relationship Id="rId16" Type="http://schemas.openxmlformats.org/officeDocument/2006/relationships/hyperlink" Target="http://www.crwflags.com/fotw/images/t/tr.gif" TargetMode="External"/><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jpe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gataINAUG_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363200" cy="6904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600" y="4648200"/>
            <a:ext cx="3810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6" name="Text Box 8"/>
          <p:cNvSpPr txBox="1">
            <a:spLocks noChangeArrowheads="1"/>
          </p:cNvSpPr>
          <p:nvPr/>
        </p:nvSpPr>
        <p:spPr bwMode="auto">
          <a:xfrm>
            <a:off x="228600" y="0"/>
            <a:ext cx="3810000" cy="7245060"/>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4000" dirty="0"/>
          </a:p>
          <a:p>
            <a:pPr algn="ctr">
              <a:spcBef>
                <a:spcPct val="50000"/>
              </a:spcBef>
            </a:pPr>
            <a:endParaRPr lang="en-US" sz="3200" b="1" dirty="0">
              <a:effectLst>
                <a:outerShdw blurRad="38100" dist="38100" dir="2700000" algn="tl">
                  <a:srgbClr val="C0C0C0"/>
                </a:outerShdw>
              </a:effectLst>
            </a:endParaRPr>
          </a:p>
          <a:p>
            <a:pPr algn="ctr">
              <a:spcBef>
                <a:spcPct val="50000"/>
              </a:spcBef>
            </a:pPr>
            <a:r>
              <a:rPr lang="en-US" sz="2400" b="1" dirty="0" smtClean="0">
                <a:effectLst>
                  <a:outerShdw blurRad="38100" dist="38100" dir="2700000" algn="tl">
                    <a:srgbClr val="C0C0C0"/>
                  </a:outerShdw>
                </a:effectLst>
              </a:rPr>
              <a:t>Pulse Shape Analysis</a:t>
            </a:r>
          </a:p>
          <a:p>
            <a:pPr algn="ctr">
              <a:spcBef>
                <a:spcPct val="50000"/>
              </a:spcBef>
            </a:pPr>
            <a:r>
              <a:rPr lang="en-US" sz="2400" dirty="0">
                <a:effectLst>
                  <a:outerShdw blurRad="38100" dist="38100" dir="2700000" algn="tl">
                    <a:srgbClr val="C0C0C0"/>
                  </a:outerShdw>
                </a:effectLst>
              </a:rPr>
              <a:t>a</a:t>
            </a:r>
            <a:r>
              <a:rPr lang="en-US" sz="2400" dirty="0" smtClean="0">
                <a:effectLst>
                  <a:outerShdw blurRad="38100" dist="38100" dir="2700000" algn="tl">
                    <a:srgbClr val="C0C0C0"/>
                  </a:outerShdw>
                </a:effectLst>
              </a:rPr>
              <a:t>nd</a:t>
            </a:r>
            <a:r>
              <a:rPr lang="en-US" sz="2400" b="1" dirty="0" smtClean="0">
                <a:effectLst>
                  <a:outerShdw blurRad="38100" dist="38100" dir="2700000" algn="tl">
                    <a:srgbClr val="C0C0C0"/>
                  </a:outerShdw>
                </a:effectLst>
              </a:rPr>
              <a:t> </a:t>
            </a:r>
            <a:r>
              <a:rPr lang="en-US" sz="2400" b="1" dirty="0" smtClean="0">
                <a:effectLst>
                  <a:outerShdw blurRad="38100" dist="38100" dir="2700000" algn="tl">
                    <a:srgbClr val="C0C0C0"/>
                  </a:outerShdw>
                </a:effectLst>
                <a:sym typeface="Symbol"/>
              </a:rPr>
              <a:t>-</a:t>
            </a:r>
            <a:r>
              <a:rPr lang="en-US" sz="2400" b="1" dirty="0" err="1" smtClean="0">
                <a:effectLst>
                  <a:outerShdw blurRad="38100" dist="38100" dir="2700000" algn="tl">
                    <a:srgbClr val="C0C0C0"/>
                  </a:outerShdw>
                </a:effectLst>
                <a:sym typeface="Symbol"/>
              </a:rPr>
              <a:t>Ray</a:t>
            </a:r>
            <a:r>
              <a:rPr lang="en-US" sz="2400" b="1" dirty="0" err="1" smtClean="0">
                <a:effectLst>
                  <a:outerShdw blurRad="38100" dist="38100" dir="2700000" algn="tl">
                    <a:srgbClr val="C0C0C0"/>
                  </a:outerShdw>
                </a:effectLst>
              </a:rPr>
              <a:t>Tracking</a:t>
            </a:r>
            <a:endParaRPr lang="en-US" sz="2400" b="1" dirty="0">
              <a:effectLst>
                <a:outerShdw blurRad="38100" dist="38100" dir="2700000" algn="tl">
                  <a:srgbClr val="C0C0C0"/>
                </a:outerShdw>
              </a:effectLst>
            </a:endParaRPr>
          </a:p>
          <a:p>
            <a:pPr algn="ctr">
              <a:spcBef>
                <a:spcPct val="50000"/>
              </a:spcBef>
            </a:pPr>
            <a:r>
              <a:rPr lang="en-US" sz="2400" dirty="0">
                <a:effectLst>
                  <a:outerShdw blurRad="38100" dist="38100" dir="2700000" algn="tl">
                    <a:srgbClr val="C0C0C0"/>
                  </a:outerShdw>
                </a:effectLst>
              </a:rPr>
              <a:t>With the</a:t>
            </a:r>
            <a:r>
              <a:rPr lang="en-US" sz="2400" b="1" dirty="0">
                <a:effectLst>
                  <a:outerShdw blurRad="38100" dist="38100" dir="2700000" algn="tl">
                    <a:srgbClr val="C0C0C0"/>
                  </a:outerShdw>
                </a:effectLst>
              </a:rPr>
              <a:t> </a:t>
            </a:r>
          </a:p>
          <a:p>
            <a:pPr algn="ctr">
              <a:spcBef>
                <a:spcPct val="50000"/>
              </a:spcBef>
            </a:pPr>
            <a:r>
              <a:rPr lang="en-US" sz="2400" b="1" dirty="0">
                <a:effectLst>
                  <a:outerShdw blurRad="38100" dist="38100" dir="2700000" algn="tl">
                    <a:srgbClr val="C0C0C0"/>
                  </a:outerShdw>
                </a:effectLst>
              </a:rPr>
              <a:t>AGATA </a:t>
            </a:r>
            <a:r>
              <a:rPr lang="en-US" sz="2400" b="1" dirty="0" smtClean="0">
                <a:effectLst>
                  <a:outerShdw blurRad="38100" dist="38100" dir="2700000" algn="tl">
                    <a:srgbClr val="C0C0C0"/>
                  </a:outerShdw>
                </a:effectLst>
              </a:rPr>
              <a:t>DEMONSTRATOR</a:t>
            </a:r>
          </a:p>
          <a:p>
            <a:pPr algn="ctr">
              <a:spcBef>
                <a:spcPct val="50000"/>
              </a:spcBef>
            </a:pPr>
            <a:endParaRPr lang="en-US" sz="2400" b="1" dirty="0">
              <a:effectLst>
                <a:outerShdw blurRad="38100" dist="38100" dir="2700000" algn="tl">
                  <a:srgbClr val="C0C0C0"/>
                </a:outerShdw>
              </a:effectLst>
            </a:endParaRPr>
          </a:p>
          <a:p>
            <a:pPr>
              <a:lnSpc>
                <a:spcPct val="70000"/>
              </a:lnSpc>
              <a:spcBef>
                <a:spcPct val="50000"/>
              </a:spcBef>
            </a:pPr>
            <a:endParaRPr lang="en-US" sz="1400" dirty="0" smtClean="0"/>
          </a:p>
          <a:p>
            <a:pPr>
              <a:lnSpc>
                <a:spcPct val="70000"/>
              </a:lnSpc>
              <a:spcBef>
                <a:spcPct val="50000"/>
              </a:spcBef>
            </a:pPr>
            <a:endParaRPr lang="en-US" sz="1400" dirty="0"/>
          </a:p>
          <a:p>
            <a:pPr>
              <a:lnSpc>
                <a:spcPct val="70000"/>
              </a:lnSpc>
              <a:spcBef>
                <a:spcPct val="50000"/>
              </a:spcBef>
            </a:pPr>
            <a:endParaRPr lang="en-US" sz="1400" dirty="0" smtClean="0"/>
          </a:p>
          <a:p>
            <a:pPr>
              <a:lnSpc>
                <a:spcPct val="70000"/>
              </a:lnSpc>
              <a:spcBef>
                <a:spcPct val="50000"/>
              </a:spcBef>
            </a:pPr>
            <a:endParaRPr lang="en-US" sz="1400" dirty="0"/>
          </a:p>
          <a:p>
            <a:pPr>
              <a:lnSpc>
                <a:spcPct val="70000"/>
              </a:lnSpc>
              <a:spcBef>
                <a:spcPct val="50000"/>
              </a:spcBef>
            </a:pPr>
            <a:endParaRPr lang="en-US" sz="1400" dirty="0"/>
          </a:p>
          <a:p>
            <a:pPr algn="ctr">
              <a:lnSpc>
                <a:spcPct val="70000"/>
              </a:lnSpc>
              <a:spcBef>
                <a:spcPct val="50000"/>
              </a:spcBef>
            </a:pPr>
            <a:endParaRPr lang="en-US" sz="1400" dirty="0" smtClean="0"/>
          </a:p>
          <a:p>
            <a:pPr algn="ctr">
              <a:lnSpc>
                <a:spcPct val="70000"/>
              </a:lnSpc>
              <a:spcBef>
                <a:spcPct val="50000"/>
              </a:spcBef>
            </a:pPr>
            <a:r>
              <a:rPr lang="en-US" sz="1400" dirty="0" err="1" smtClean="0"/>
              <a:t>Schleching</a:t>
            </a:r>
            <a:r>
              <a:rPr lang="en-US" sz="1400" dirty="0" smtClean="0"/>
              <a:t>, </a:t>
            </a:r>
            <a:r>
              <a:rPr lang="en-US" sz="1400" dirty="0" err="1" smtClean="0"/>
              <a:t>März</a:t>
            </a:r>
            <a:r>
              <a:rPr lang="en-US" sz="1400" dirty="0" smtClean="0"/>
              <a:t>  2011</a:t>
            </a:r>
            <a:endParaRPr lang="en-US" sz="3200" dirty="0"/>
          </a:p>
          <a:p>
            <a:pPr algn="ctr">
              <a:lnSpc>
                <a:spcPct val="70000"/>
              </a:lnSpc>
              <a:spcBef>
                <a:spcPct val="50000"/>
              </a:spcBef>
            </a:pPr>
            <a:endParaRPr lang="en-US" sz="3200" dirty="0"/>
          </a:p>
          <a:p>
            <a:pPr algn="ctr">
              <a:lnSpc>
                <a:spcPct val="70000"/>
              </a:lnSpc>
              <a:spcBef>
                <a:spcPct val="50000"/>
              </a:spcBef>
            </a:pPr>
            <a:endParaRPr lang="en-US" sz="1400" dirty="0"/>
          </a:p>
        </p:txBody>
      </p:sp>
      <p:pic>
        <p:nvPicPr>
          <p:cNvPr id="5" name="9 Imagen" descr="AGATA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28600"/>
            <a:ext cx="812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59341"/>
            <a:ext cx="9296400" cy="41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4721225"/>
            <a:ext cx="10001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0" y="4709416"/>
            <a:ext cx="2971800" cy="1234184"/>
          </a:xfrm>
          <a:prstGeom prst="rect">
            <a:avLst/>
          </a:prstGeom>
          <a:noFill/>
        </p:spPr>
        <p:txBody>
          <a:bodyPr wrap="square" rtlCol="0">
            <a:spAutoFit/>
          </a:bodyPr>
          <a:lstStyle/>
          <a:p>
            <a:pPr algn="r">
              <a:lnSpc>
                <a:spcPct val="70000"/>
              </a:lnSpc>
              <a:spcBef>
                <a:spcPct val="50000"/>
              </a:spcBef>
            </a:pPr>
            <a:r>
              <a:rPr lang="en-US" sz="1400" dirty="0"/>
              <a:t>Bart </a:t>
            </a:r>
            <a:r>
              <a:rPr lang="en-US" sz="1400" dirty="0" err="1"/>
              <a:t>Bruyneel</a:t>
            </a:r>
            <a:r>
              <a:rPr lang="en-US" sz="1400" dirty="0"/>
              <a:t>, B. Birkenbach, </a:t>
            </a:r>
          </a:p>
          <a:p>
            <a:pPr algn="r">
              <a:lnSpc>
                <a:spcPct val="70000"/>
              </a:lnSpc>
              <a:spcBef>
                <a:spcPct val="50000"/>
              </a:spcBef>
            </a:pPr>
            <a:r>
              <a:rPr lang="en-US" sz="1400" dirty="0"/>
              <a:t>J. Eberth, H. Hess, D. </a:t>
            </a:r>
            <a:r>
              <a:rPr lang="en-US" sz="1400" dirty="0" err="1" smtClean="0"/>
              <a:t>Lersch</a:t>
            </a:r>
            <a:r>
              <a:rPr lang="en-US" sz="1400" dirty="0" smtClean="0"/>
              <a:t>, </a:t>
            </a:r>
          </a:p>
          <a:p>
            <a:pPr algn="r">
              <a:lnSpc>
                <a:spcPct val="70000"/>
              </a:lnSpc>
              <a:spcBef>
                <a:spcPct val="50000"/>
              </a:spcBef>
            </a:pPr>
            <a:r>
              <a:rPr lang="en-US" sz="1400" dirty="0" smtClean="0"/>
              <a:t>G. </a:t>
            </a:r>
            <a:r>
              <a:rPr lang="en-US" sz="1400" dirty="0" err="1" smtClean="0"/>
              <a:t>Pascovici</a:t>
            </a:r>
            <a:r>
              <a:rPr lang="en-US" sz="1400" dirty="0" smtClean="0"/>
              <a:t>, P. Reiter, A. </a:t>
            </a:r>
            <a:r>
              <a:rPr lang="en-US" sz="1400" dirty="0" err="1" smtClean="0"/>
              <a:t>Wiens</a:t>
            </a:r>
            <a:r>
              <a:rPr lang="en-US" sz="1400" dirty="0" smtClean="0"/>
              <a:t>,</a:t>
            </a:r>
          </a:p>
          <a:p>
            <a:pPr algn="r">
              <a:lnSpc>
                <a:spcPct val="70000"/>
              </a:lnSpc>
              <a:spcBef>
                <a:spcPct val="50000"/>
              </a:spcBef>
            </a:pPr>
            <a:r>
              <a:rPr lang="fr-FR" sz="1400" b="1" dirty="0" smtClean="0"/>
              <a:t>IKP </a:t>
            </a:r>
            <a:r>
              <a:rPr lang="fr-FR" sz="1400" b="1" dirty="0"/>
              <a:t>- Uni </a:t>
            </a:r>
            <a:r>
              <a:rPr lang="fr-FR" sz="1400" b="1" dirty="0" err="1"/>
              <a:t>zu</a:t>
            </a:r>
            <a:r>
              <a:rPr lang="fr-FR" sz="1400" b="1" dirty="0"/>
              <a:t> </a:t>
            </a:r>
            <a:r>
              <a:rPr lang="fr-FR" sz="1400" b="1" dirty="0" err="1"/>
              <a:t>Köln</a:t>
            </a:r>
            <a:endParaRPr lang="fr-FR" sz="1400" b="1" dirty="0"/>
          </a:p>
          <a:p>
            <a:endParaRPr lang="fr-FR" sz="1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84998"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84999" name="Picture 2" descr="w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89663"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Line 4"/>
          <p:cNvSpPr>
            <a:spLocks noChangeShapeType="1"/>
          </p:cNvSpPr>
          <p:nvPr/>
        </p:nvSpPr>
        <p:spPr bwMode="auto">
          <a:xfrm>
            <a:off x="428625" y="2084388"/>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1" name="Line 5"/>
          <p:cNvSpPr>
            <a:spLocks noChangeShapeType="1"/>
          </p:cNvSpPr>
          <p:nvPr/>
        </p:nvSpPr>
        <p:spPr bwMode="auto">
          <a:xfrm>
            <a:off x="428625" y="3163888"/>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2" name="Line 6"/>
          <p:cNvSpPr>
            <a:spLocks noChangeShapeType="1"/>
          </p:cNvSpPr>
          <p:nvPr/>
        </p:nvSpPr>
        <p:spPr bwMode="auto">
          <a:xfrm>
            <a:off x="428625" y="424497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3" name="Line 7"/>
          <p:cNvSpPr>
            <a:spLocks noChangeShapeType="1"/>
          </p:cNvSpPr>
          <p:nvPr/>
        </p:nvSpPr>
        <p:spPr bwMode="auto">
          <a:xfrm>
            <a:off x="428625" y="5395913"/>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4" name="Line 8"/>
          <p:cNvSpPr>
            <a:spLocks noChangeShapeType="1"/>
          </p:cNvSpPr>
          <p:nvPr/>
        </p:nvSpPr>
        <p:spPr bwMode="auto">
          <a:xfrm>
            <a:off x="428625" y="10033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5" name="Line 9"/>
          <p:cNvSpPr>
            <a:spLocks noChangeShapeType="1"/>
          </p:cNvSpPr>
          <p:nvPr/>
        </p:nvSpPr>
        <p:spPr bwMode="auto">
          <a:xfrm>
            <a:off x="2516188" y="1003300"/>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6" name="Line 10"/>
          <p:cNvSpPr>
            <a:spLocks noChangeShapeType="1"/>
          </p:cNvSpPr>
          <p:nvPr/>
        </p:nvSpPr>
        <p:spPr bwMode="auto">
          <a:xfrm>
            <a:off x="4575175" y="1003300"/>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7" name="Line 11"/>
          <p:cNvSpPr>
            <a:spLocks noChangeShapeType="1"/>
          </p:cNvSpPr>
          <p:nvPr/>
        </p:nvSpPr>
        <p:spPr bwMode="auto">
          <a:xfrm>
            <a:off x="6619875" y="1003300"/>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08" name="Line 12"/>
          <p:cNvSpPr>
            <a:spLocks noChangeShapeType="1"/>
          </p:cNvSpPr>
          <p:nvPr/>
        </p:nvSpPr>
        <p:spPr bwMode="auto">
          <a:xfrm>
            <a:off x="428625" y="1003300"/>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Text Box 13"/>
          <p:cNvSpPr txBox="1">
            <a:spLocks noChangeArrowheads="1"/>
          </p:cNvSpPr>
          <p:nvPr/>
        </p:nvSpPr>
        <p:spPr bwMode="auto">
          <a:xfrm>
            <a:off x="4025900" y="21558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1" name="Text Box 14"/>
          <p:cNvSpPr txBox="1">
            <a:spLocks noChangeArrowheads="1"/>
          </p:cNvSpPr>
          <p:nvPr/>
        </p:nvSpPr>
        <p:spPr bwMode="auto">
          <a:xfrm>
            <a:off x="6069013" y="21558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B5</a:t>
            </a:r>
          </a:p>
        </p:txBody>
      </p:sp>
      <p:sp>
        <p:nvSpPr>
          <p:cNvPr id="22" name="Text Box 15"/>
          <p:cNvSpPr txBox="1">
            <a:spLocks noChangeArrowheads="1"/>
          </p:cNvSpPr>
          <p:nvPr/>
        </p:nvSpPr>
        <p:spPr bwMode="auto">
          <a:xfrm>
            <a:off x="1987550" y="21558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3" name="Text Box 16"/>
          <p:cNvSpPr txBox="1">
            <a:spLocks noChangeArrowheads="1"/>
          </p:cNvSpPr>
          <p:nvPr/>
        </p:nvSpPr>
        <p:spPr bwMode="auto">
          <a:xfrm>
            <a:off x="4025900" y="3228975"/>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4" name="Text Box 17"/>
          <p:cNvSpPr txBox="1">
            <a:spLocks noChangeArrowheads="1"/>
          </p:cNvSpPr>
          <p:nvPr/>
        </p:nvSpPr>
        <p:spPr bwMode="auto">
          <a:xfrm>
            <a:off x="6069013" y="3228975"/>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5" name="Text Box 18"/>
          <p:cNvSpPr txBox="1">
            <a:spLocks noChangeArrowheads="1"/>
          </p:cNvSpPr>
          <p:nvPr/>
        </p:nvSpPr>
        <p:spPr bwMode="auto">
          <a:xfrm>
            <a:off x="1987550" y="3228975"/>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6" name="Text Box 19"/>
          <p:cNvSpPr txBox="1">
            <a:spLocks noChangeArrowheads="1"/>
          </p:cNvSpPr>
          <p:nvPr/>
        </p:nvSpPr>
        <p:spPr bwMode="auto">
          <a:xfrm>
            <a:off x="1577975" y="4316413"/>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7" name="Text Box 20"/>
          <p:cNvSpPr txBox="1">
            <a:spLocks noChangeArrowheads="1"/>
          </p:cNvSpPr>
          <p:nvPr/>
        </p:nvSpPr>
        <p:spPr bwMode="auto">
          <a:xfrm>
            <a:off x="4025900" y="10763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A4</a:t>
            </a:r>
          </a:p>
        </p:txBody>
      </p:sp>
      <p:sp>
        <p:nvSpPr>
          <p:cNvPr id="28" name="Text Box 21"/>
          <p:cNvSpPr txBox="1">
            <a:spLocks noChangeArrowheads="1"/>
          </p:cNvSpPr>
          <p:nvPr/>
        </p:nvSpPr>
        <p:spPr bwMode="auto">
          <a:xfrm>
            <a:off x="6069013" y="10763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A5</a:t>
            </a:r>
          </a:p>
        </p:txBody>
      </p:sp>
      <p:sp>
        <p:nvSpPr>
          <p:cNvPr id="29" name="Text Box 22"/>
          <p:cNvSpPr txBox="1">
            <a:spLocks noChangeArrowheads="1"/>
          </p:cNvSpPr>
          <p:nvPr/>
        </p:nvSpPr>
        <p:spPr bwMode="auto">
          <a:xfrm>
            <a:off x="1987550" y="1076325"/>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85019" name="Rectangle 23"/>
          <p:cNvSpPr>
            <a:spLocks noChangeArrowheads="1"/>
          </p:cNvSpPr>
          <p:nvPr/>
        </p:nvSpPr>
        <p:spPr bwMode="auto">
          <a:xfrm>
            <a:off x="6261100" y="5548313"/>
            <a:ext cx="2851150" cy="78105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85020" name="Text Box 24"/>
          <p:cNvSpPr txBox="1">
            <a:spLocks noChangeAspect="1" noChangeArrowheads="1"/>
          </p:cNvSpPr>
          <p:nvPr/>
        </p:nvSpPr>
        <p:spPr bwMode="auto">
          <a:xfrm>
            <a:off x="6886575" y="4184650"/>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85021" name="Text Box 25"/>
          <p:cNvSpPr txBox="1">
            <a:spLocks noChangeAspect="1" noChangeArrowheads="1"/>
          </p:cNvSpPr>
          <p:nvPr/>
        </p:nvSpPr>
        <p:spPr bwMode="auto">
          <a:xfrm>
            <a:off x="6634163" y="4864100"/>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85022" name="Text Box 26"/>
          <p:cNvSpPr txBox="1">
            <a:spLocks noChangeAspect="1" noChangeArrowheads="1"/>
          </p:cNvSpPr>
          <p:nvPr/>
        </p:nvSpPr>
        <p:spPr bwMode="auto">
          <a:xfrm>
            <a:off x="6911975" y="556736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85023" name="Text Box 27"/>
          <p:cNvSpPr txBox="1">
            <a:spLocks noChangeAspect="1" noChangeArrowheads="1"/>
          </p:cNvSpPr>
          <p:nvPr/>
        </p:nvSpPr>
        <p:spPr bwMode="auto">
          <a:xfrm>
            <a:off x="7778750" y="5548313"/>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85024" name="Text Box 28"/>
          <p:cNvSpPr txBox="1">
            <a:spLocks noChangeAspect="1" noChangeArrowheads="1"/>
          </p:cNvSpPr>
          <p:nvPr/>
        </p:nvSpPr>
        <p:spPr bwMode="auto">
          <a:xfrm>
            <a:off x="8112125" y="49799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85025" name="Text Box 29"/>
          <p:cNvSpPr txBox="1">
            <a:spLocks noChangeAspect="1" noChangeArrowheads="1"/>
          </p:cNvSpPr>
          <p:nvPr/>
        </p:nvSpPr>
        <p:spPr bwMode="auto">
          <a:xfrm>
            <a:off x="7845425" y="41798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85026" name="Line 30"/>
          <p:cNvSpPr>
            <a:spLocks noChangeAspect="1" noChangeShapeType="1"/>
          </p:cNvSpPr>
          <p:nvPr/>
        </p:nvSpPr>
        <p:spPr bwMode="auto">
          <a:xfrm rot="5400000">
            <a:off x="7512844" y="3439319"/>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27" name="Line 31"/>
          <p:cNvSpPr>
            <a:spLocks noChangeAspect="1" noChangeShapeType="1"/>
          </p:cNvSpPr>
          <p:nvPr/>
        </p:nvSpPr>
        <p:spPr bwMode="auto">
          <a:xfrm rot="5400000" flipH="1" flipV="1">
            <a:off x="7881938" y="5170488"/>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28" name="Line 32"/>
          <p:cNvSpPr>
            <a:spLocks noChangeAspect="1" noChangeShapeType="1"/>
          </p:cNvSpPr>
          <p:nvPr/>
        </p:nvSpPr>
        <p:spPr bwMode="auto">
          <a:xfrm rot="5400000" flipV="1">
            <a:off x="6193632" y="5176044"/>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29" name="Line 33"/>
          <p:cNvSpPr>
            <a:spLocks noChangeAspect="1" noChangeShapeType="1"/>
          </p:cNvSpPr>
          <p:nvPr/>
        </p:nvSpPr>
        <p:spPr bwMode="auto">
          <a:xfrm rot="5400000" flipV="1">
            <a:off x="7897812" y="4208463"/>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0" name="Line 34"/>
          <p:cNvSpPr>
            <a:spLocks noChangeAspect="1" noChangeShapeType="1"/>
          </p:cNvSpPr>
          <p:nvPr/>
        </p:nvSpPr>
        <p:spPr bwMode="auto">
          <a:xfrm rot="5400000" flipH="1" flipV="1">
            <a:off x="6187281" y="4225132"/>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1" name="Line 35"/>
          <p:cNvSpPr>
            <a:spLocks noChangeAspect="1" noChangeShapeType="1"/>
          </p:cNvSpPr>
          <p:nvPr/>
        </p:nvSpPr>
        <p:spPr bwMode="auto">
          <a:xfrm rot="5400000">
            <a:off x="7523957" y="5358606"/>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2" name="Line 36"/>
          <p:cNvSpPr>
            <a:spLocks noChangeAspect="1" noChangeShapeType="1"/>
          </p:cNvSpPr>
          <p:nvPr/>
        </p:nvSpPr>
        <p:spPr bwMode="auto">
          <a:xfrm rot="5400000" flipV="1">
            <a:off x="7053263" y="4092575"/>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3" name="Line 37"/>
          <p:cNvSpPr>
            <a:spLocks noChangeAspect="1" noChangeShapeType="1"/>
          </p:cNvSpPr>
          <p:nvPr/>
        </p:nvSpPr>
        <p:spPr bwMode="auto">
          <a:xfrm rot="5400000">
            <a:off x="7028657" y="4099719"/>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4" name="Line 38"/>
          <p:cNvSpPr>
            <a:spLocks noChangeAspect="1" noChangeShapeType="1"/>
          </p:cNvSpPr>
          <p:nvPr/>
        </p:nvSpPr>
        <p:spPr bwMode="auto">
          <a:xfrm rot="5400000">
            <a:off x="6565106" y="4974432"/>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5" name="Line 39"/>
          <p:cNvSpPr>
            <a:spLocks noChangeAspect="1" noChangeShapeType="1"/>
          </p:cNvSpPr>
          <p:nvPr/>
        </p:nvSpPr>
        <p:spPr bwMode="auto">
          <a:xfrm rot="5400000" flipV="1">
            <a:off x="8238332" y="4239419"/>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5036" name="Line 40"/>
          <p:cNvSpPr>
            <a:spLocks noChangeAspect="1" noChangeShapeType="1"/>
          </p:cNvSpPr>
          <p:nvPr/>
        </p:nvSpPr>
        <p:spPr bwMode="auto">
          <a:xfrm rot="16200000" flipV="1">
            <a:off x="6817519" y="4229894"/>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5037" name="Line 41"/>
          <p:cNvSpPr>
            <a:spLocks noChangeAspect="1" noChangeShapeType="1"/>
          </p:cNvSpPr>
          <p:nvPr/>
        </p:nvSpPr>
        <p:spPr bwMode="auto">
          <a:xfrm flipV="1">
            <a:off x="7751763" y="4052888"/>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38" name="Text Box 42"/>
          <p:cNvSpPr txBox="1">
            <a:spLocks noChangeAspect="1" noChangeArrowheads="1"/>
          </p:cNvSpPr>
          <p:nvPr/>
        </p:nvSpPr>
        <p:spPr bwMode="auto">
          <a:xfrm>
            <a:off x="8602663" y="491013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85039" name="Text Box 43"/>
          <p:cNvSpPr txBox="1">
            <a:spLocks noChangeAspect="1" noChangeArrowheads="1"/>
          </p:cNvSpPr>
          <p:nvPr/>
        </p:nvSpPr>
        <p:spPr bwMode="auto">
          <a:xfrm>
            <a:off x="7542213" y="35480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85040" name="Oval 44"/>
          <p:cNvSpPr>
            <a:spLocks noChangeAspect="1" noChangeArrowheads="1"/>
          </p:cNvSpPr>
          <p:nvPr/>
        </p:nvSpPr>
        <p:spPr bwMode="auto">
          <a:xfrm>
            <a:off x="7707313" y="46085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5041" name="Oval 45"/>
          <p:cNvSpPr>
            <a:spLocks noChangeAspect="1" noChangeArrowheads="1"/>
          </p:cNvSpPr>
          <p:nvPr/>
        </p:nvSpPr>
        <p:spPr bwMode="auto">
          <a:xfrm>
            <a:off x="7707313" y="43164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5042" name="Oval 46"/>
          <p:cNvSpPr>
            <a:spLocks noChangeAspect="1" noChangeArrowheads="1"/>
          </p:cNvSpPr>
          <p:nvPr/>
        </p:nvSpPr>
        <p:spPr bwMode="auto">
          <a:xfrm>
            <a:off x="7707313" y="417988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5043" name="Oval 47"/>
          <p:cNvSpPr>
            <a:spLocks noChangeAspect="1" noChangeArrowheads="1"/>
          </p:cNvSpPr>
          <p:nvPr/>
        </p:nvSpPr>
        <p:spPr bwMode="auto">
          <a:xfrm>
            <a:off x="7707313" y="404018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5044" name="Oval 48"/>
          <p:cNvSpPr>
            <a:spLocks noChangeAspect="1" noChangeArrowheads="1"/>
          </p:cNvSpPr>
          <p:nvPr/>
        </p:nvSpPr>
        <p:spPr bwMode="auto">
          <a:xfrm>
            <a:off x="7707313" y="44688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5045" name="Text Box 49"/>
          <p:cNvSpPr txBox="1">
            <a:spLocks noChangeAspect="1" noChangeArrowheads="1"/>
          </p:cNvSpPr>
          <p:nvPr/>
        </p:nvSpPr>
        <p:spPr bwMode="auto">
          <a:xfrm>
            <a:off x="6772275" y="5932488"/>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85046" name="Text Box 50"/>
          <p:cNvSpPr txBox="1">
            <a:spLocks noChangeArrowheads="1"/>
          </p:cNvSpPr>
          <p:nvPr/>
        </p:nvSpPr>
        <p:spPr bwMode="auto">
          <a:xfrm>
            <a:off x="428625" y="5684838"/>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85048" name="Line 52"/>
          <p:cNvSpPr>
            <a:spLocks noChangeShapeType="1"/>
          </p:cNvSpPr>
          <p:nvPr/>
        </p:nvSpPr>
        <p:spPr bwMode="auto">
          <a:xfrm>
            <a:off x="3309938" y="4737100"/>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5049" name="Text Box 53"/>
          <p:cNvSpPr txBox="1">
            <a:spLocks noChangeArrowheads="1"/>
          </p:cNvSpPr>
          <p:nvPr/>
        </p:nvSpPr>
        <p:spPr bwMode="auto">
          <a:xfrm>
            <a:off x="3813175" y="4538663"/>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endParaRPr lang="en-US">
              <a:solidFill>
                <a:srgbClr val="FF0000"/>
              </a:solidFill>
              <a:latin typeface="Microsoft Sans Serif" pitchFamily="34" charset="0"/>
            </a:endParaRPr>
          </a:p>
        </p:txBody>
      </p:sp>
      <p:sp>
        <p:nvSpPr>
          <p:cNvPr id="85054" name="Rectangle 56"/>
          <p:cNvSpPr>
            <a:spLocks noChangeArrowheads="1"/>
          </p:cNvSpPr>
          <p:nvPr/>
        </p:nvSpPr>
        <p:spPr bwMode="auto">
          <a:xfrm>
            <a:off x="6844506" y="2624137"/>
            <a:ext cx="2031207" cy="833438"/>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GB" sz="3200" dirty="0" smtClean="0">
                <a:latin typeface="Calibri" pitchFamily="34" charset="0"/>
              </a:rPr>
              <a:t>Library</a:t>
            </a:r>
            <a:endParaRPr lang="en-GB" sz="3200" dirty="0">
              <a:latin typeface="Calibri" pitchFamily="34" charset="0"/>
            </a:endParaRPr>
          </a:p>
        </p:txBody>
      </p:sp>
      <p:sp>
        <p:nvSpPr>
          <p:cNvPr id="65" name="Line 57"/>
          <p:cNvSpPr>
            <a:spLocks noChangeShapeType="1"/>
          </p:cNvSpPr>
          <p:nvPr/>
        </p:nvSpPr>
        <p:spPr bwMode="auto">
          <a:xfrm flipH="1">
            <a:off x="7778750" y="3457575"/>
            <a:ext cx="311150" cy="727075"/>
          </a:xfrm>
          <a:prstGeom prst="line">
            <a:avLst/>
          </a:prstGeom>
          <a:ln>
            <a:solidFill>
              <a:schemeClr val="accent1"/>
            </a:solidFill>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fontAlgn="auto">
              <a:spcBef>
                <a:spcPts val="0"/>
              </a:spcBef>
              <a:spcAft>
                <a:spcPts val="0"/>
              </a:spcAft>
              <a:defRPr/>
            </a:pPr>
            <a:endParaRPr lang="en-GB"/>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87046"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87047" name="Picture 2" descr="p10p10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87048" name="Line 4"/>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49" name="Line 5"/>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0" name="Line 6"/>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1" name="Line 7"/>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2" name="Line 8"/>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3" name="Line 9"/>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4" name="Line 10"/>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5" name="Line 11"/>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56" name="Line 12"/>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5" name="Text Box 13"/>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76" name="Text Box 14"/>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77" name="Text Box 15"/>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78" name="Text Box 16"/>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79" name="Text Box 17"/>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80" name="Text Box 18"/>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81" name="Text Box 19"/>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82" name="Text Box 20"/>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83" name="Text Box 21"/>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84" name="Text Box 22"/>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87067" name="Rectangle 23"/>
          <p:cNvSpPr>
            <a:spLocks noChangeArrowheads="1"/>
          </p:cNvSpPr>
          <p:nvPr/>
        </p:nvSpPr>
        <p:spPr bwMode="auto">
          <a:xfrm>
            <a:off x="6261100" y="5545138"/>
            <a:ext cx="2851150" cy="78105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87068" name="Text Box 24"/>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87069" name="Text Box 25"/>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87070" name="Text Box 26"/>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87071" name="Text Box 27"/>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87072" name="Text Box 28"/>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87073" name="Text Box 29"/>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87074" name="Line 30"/>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5" name="Line 31"/>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6" name="Line 32"/>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7" name="Line 33"/>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8" name="Line 34"/>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9" name="Line 35"/>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80" name="Line 36"/>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81" name="Line 37"/>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82" name="Line 38"/>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83" name="Line 39"/>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7084" name="Line 40"/>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7085" name="Line 41"/>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86" name="Text Box 42"/>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87087" name="Text Box 43"/>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87088" name="Oval 44"/>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7089" name="Oval 45"/>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7090" name="Oval 46"/>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7091" name="Oval 47"/>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7092" name="Oval 48"/>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7093" name="Text Box 49"/>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87094" name="Oval 50"/>
          <p:cNvSpPr>
            <a:spLocks noChangeAspect="1" noChangeArrowheads="1"/>
          </p:cNvSpPr>
          <p:nvPr/>
        </p:nvSpPr>
        <p:spPr bwMode="auto">
          <a:xfrm>
            <a:off x="7708900" y="4606925"/>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158" name="AutoShape 51"/>
          <p:cNvSpPr>
            <a:spLocks noChangeArrowheads="1"/>
          </p:cNvSpPr>
          <p:nvPr/>
        </p:nvSpPr>
        <p:spPr bwMode="auto">
          <a:xfrm>
            <a:off x="7845396" y="4510070"/>
            <a:ext cx="1108075" cy="306388"/>
          </a:xfrm>
          <a:prstGeom prst="leftArrow">
            <a:avLst>
              <a:gd name="adj1" fmla="val 50000"/>
              <a:gd name="adj2" fmla="val 90414"/>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87098" name="Text Box 52"/>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87099" name="Text Box 53"/>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10</a:t>
            </a:r>
            <a:r>
              <a:rPr lang="en-US" sz="3200">
                <a:solidFill>
                  <a:schemeClr val="bg1"/>
                </a:solidFill>
                <a:latin typeface="Microsoft Sans Serif" pitchFamily="34" charset="0"/>
              </a:rPr>
              <a:t>,46)</a:t>
            </a:r>
          </a:p>
        </p:txBody>
      </p:sp>
      <p:sp>
        <p:nvSpPr>
          <p:cNvPr id="87100" name="Line 54"/>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101" name="Line 55"/>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102" name="Text Box 56"/>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89094"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89095" name="Picture 3" descr="p10p15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Line 4"/>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097" name="Line 5"/>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098" name="Line 6"/>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099" name="Line 7"/>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00" name="Line 8"/>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01" name="Line 9"/>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02" name="Line 10"/>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03" name="Line 11"/>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04" name="Line 12"/>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Text Box 13"/>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1" name="Text Box 14"/>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22" name="Text Box 15"/>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3" name="Text Box 16"/>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4" name="Text Box 17"/>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5" name="Text Box 18"/>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6" name="Text Box 19"/>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7" name="Text Box 20"/>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28" name="Text Box 21"/>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29" name="Text Box 22"/>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89115" name="Rectangle 23"/>
          <p:cNvSpPr>
            <a:spLocks noChangeArrowheads="1"/>
          </p:cNvSpPr>
          <p:nvPr/>
        </p:nvSpPr>
        <p:spPr bwMode="auto">
          <a:xfrm>
            <a:off x="6261100" y="5681663"/>
            <a:ext cx="2851150" cy="644525"/>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89116" name="Text Box 24"/>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89117" name="Text Box 25"/>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89118" name="Text Box 26"/>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89119" name="Text Box 27"/>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89120" name="Text Box 28"/>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89121" name="Text Box 29"/>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89122" name="Line 30"/>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3" name="Line 31"/>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4" name="Line 32"/>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5" name="Line 33"/>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6" name="Line 34"/>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7" name="Line 35"/>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8" name="Line 36"/>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29" name="Line 37"/>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30" name="Line 38"/>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31" name="Line 39"/>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9132" name="Line 40"/>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9133" name="Line 41"/>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34" name="Text Box 42"/>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89135" name="Text Box 43"/>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89136" name="Oval 44"/>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9137" name="Oval 45"/>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9138" name="Oval 46"/>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9139" name="Oval 47"/>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9140" name="Oval 48"/>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89141" name="Text Box 49"/>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89142" name="Oval 50"/>
          <p:cNvSpPr>
            <a:spLocks noChangeAspect="1" noChangeArrowheads="1"/>
          </p:cNvSpPr>
          <p:nvPr/>
        </p:nvSpPr>
        <p:spPr bwMode="auto">
          <a:xfrm>
            <a:off x="7705725" y="4465638"/>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58" name="AutoShape 51"/>
          <p:cNvSpPr>
            <a:spLocks noChangeArrowheads="1"/>
          </p:cNvSpPr>
          <p:nvPr/>
        </p:nvSpPr>
        <p:spPr bwMode="auto">
          <a:xfrm>
            <a:off x="7845396" y="4351320"/>
            <a:ext cx="1108075" cy="306388"/>
          </a:xfrm>
          <a:prstGeom prst="leftArrow">
            <a:avLst>
              <a:gd name="adj1" fmla="val 50000"/>
              <a:gd name="adj2" fmla="val 90414"/>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89146" name="Text Box 52"/>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89147" name="Text Box 53"/>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15</a:t>
            </a:r>
            <a:r>
              <a:rPr lang="en-US" sz="3200">
                <a:solidFill>
                  <a:schemeClr val="bg1"/>
                </a:solidFill>
                <a:latin typeface="Microsoft Sans Serif" pitchFamily="34" charset="0"/>
              </a:rPr>
              <a:t>,46)</a:t>
            </a:r>
          </a:p>
        </p:txBody>
      </p:sp>
      <p:sp>
        <p:nvSpPr>
          <p:cNvPr id="89148" name="Line 54"/>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49" name="Line 55"/>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9150" name="Text Box 56"/>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91142"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91143" name="Picture 3" descr="p10p20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Line 4"/>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45" name="Line 5"/>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46" name="Line 6"/>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47" name="Line 7"/>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48" name="Line 8"/>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49" name="Line 9"/>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50" name="Line 10"/>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51" name="Line 11"/>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52" name="Line 12"/>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Text Box 13"/>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1" name="Text Box 14"/>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22" name="Text Box 15"/>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3" name="Text Box 16"/>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4" name="Text Box 17"/>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5" name="Text Box 18"/>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6" name="Text Box 19"/>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7" name="Text Box 20"/>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28" name="Text Box 21"/>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29" name="Text Box 22"/>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91163" name="Rectangle 23"/>
          <p:cNvSpPr>
            <a:spLocks noChangeArrowheads="1"/>
          </p:cNvSpPr>
          <p:nvPr/>
        </p:nvSpPr>
        <p:spPr bwMode="auto">
          <a:xfrm>
            <a:off x="6261100" y="5564188"/>
            <a:ext cx="2851150" cy="76200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91164" name="Text Box 24"/>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91165" name="Text Box 25"/>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91166" name="Text Box 26"/>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91167" name="Text Box 27"/>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91168" name="Text Box 28"/>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91169" name="Text Box 29"/>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91170" name="Line 30"/>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1" name="Line 31"/>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2" name="Line 32"/>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3" name="Line 33"/>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4" name="Line 34"/>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5" name="Line 35"/>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6" name="Line 36"/>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7" name="Line 37"/>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8" name="Line 38"/>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79" name="Line 39"/>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80" name="Line 40"/>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81" name="Line 41"/>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82" name="Text Box 42"/>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91183" name="Text Box 43"/>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91184" name="Oval 44"/>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1185" name="Oval 45"/>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1186" name="Oval 46"/>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1187" name="Oval 47"/>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1188" name="Oval 48"/>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1189" name="Text Box 49"/>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91190" name="Oval 50"/>
          <p:cNvSpPr>
            <a:spLocks noChangeAspect="1" noChangeArrowheads="1"/>
          </p:cNvSpPr>
          <p:nvPr/>
        </p:nvSpPr>
        <p:spPr bwMode="auto">
          <a:xfrm>
            <a:off x="7705725" y="4313238"/>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58" name="AutoShape 51"/>
          <p:cNvSpPr>
            <a:spLocks noChangeArrowheads="1"/>
          </p:cNvSpPr>
          <p:nvPr/>
        </p:nvSpPr>
        <p:spPr bwMode="auto">
          <a:xfrm>
            <a:off x="7845396" y="4197333"/>
            <a:ext cx="1108075" cy="306387"/>
          </a:xfrm>
          <a:prstGeom prst="leftArrow">
            <a:avLst>
              <a:gd name="adj1" fmla="val 50000"/>
              <a:gd name="adj2" fmla="val 90415"/>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91194" name="Text Box 52"/>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91195" name="Text Box 53"/>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20</a:t>
            </a:r>
            <a:r>
              <a:rPr lang="en-US" sz="3200">
                <a:solidFill>
                  <a:schemeClr val="bg1"/>
                </a:solidFill>
                <a:latin typeface="Microsoft Sans Serif" pitchFamily="34" charset="0"/>
              </a:rPr>
              <a:t>,46)</a:t>
            </a:r>
          </a:p>
        </p:txBody>
      </p:sp>
      <p:sp>
        <p:nvSpPr>
          <p:cNvPr id="91196" name="Line 54"/>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97" name="Line 55"/>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1198" name="Text Box 56"/>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93190"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93191" name="Picture 3" descr="p10p25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Line 4"/>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3" name="Line 5"/>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4" name="Line 6"/>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5" name="Line 7"/>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6" name="Line 8"/>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7" name="Line 9"/>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8" name="Line 10"/>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199" name="Line 11"/>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00" name="Line 12"/>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Text Box 13"/>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1" name="Text Box 14"/>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22" name="Text Box 15"/>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3" name="Text Box 16"/>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4" name="Text Box 17"/>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5" name="Text Box 18"/>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6" name="Text Box 19"/>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7" name="Text Box 20"/>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28" name="Text Box 21"/>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29" name="Text Box 22"/>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93211" name="Rectangle 23"/>
          <p:cNvSpPr>
            <a:spLocks noChangeArrowheads="1"/>
          </p:cNvSpPr>
          <p:nvPr/>
        </p:nvSpPr>
        <p:spPr bwMode="auto">
          <a:xfrm>
            <a:off x="6261100" y="5564188"/>
            <a:ext cx="2851150" cy="76200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93212" name="Text Box 24"/>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93213" name="Text Box 25"/>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93214" name="Text Box 26"/>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93215" name="Text Box 27"/>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93216" name="Text Box 28"/>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93217" name="Text Box 29"/>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93218" name="Line 30"/>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19" name="Line 31"/>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0" name="Line 32"/>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1" name="Line 33"/>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2" name="Line 34"/>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3" name="Line 35"/>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4" name="Line 36"/>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5" name="Line 37"/>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6" name="Line 38"/>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27" name="Line 39"/>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3228" name="Line 40"/>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3229" name="Line 41"/>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30" name="Text Box 42"/>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93231" name="Text Box 43"/>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93232" name="Oval 44"/>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3233" name="Oval 45"/>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3234" name="Oval 46"/>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3235" name="Oval 47"/>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3236" name="Oval 48"/>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3237" name="Text Box 49"/>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93238" name="Oval 50"/>
          <p:cNvSpPr>
            <a:spLocks noChangeAspect="1" noChangeArrowheads="1"/>
          </p:cNvSpPr>
          <p:nvPr/>
        </p:nvSpPr>
        <p:spPr bwMode="auto">
          <a:xfrm>
            <a:off x="7705725" y="4175125"/>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58" name="AutoShape 51"/>
          <p:cNvSpPr>
            <a:spLocks noChangeArrowheads="1"/>
          </p:cNvSpPr>
          <p:nvPr/>
        </p:nvSpPr>
        <p:spPr bwMode="auto">
          <a:xfrm>
            <a:off x="7845396" y="4062395"/>
            <a:ext cx="1108075" cy="306388"/>
          </a:xfrm>
          <a:prstGeom prst="leftArrow">
            <a:avLst>
              <a:gd name="adj1" fmla="val 50000"/>
              <a:gd name="adj2" fmla="val 90414"/>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93242" name="Text Box 52"/>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93243" name="Text Box 53"/>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25</a:t>
            </a:r>
            <a:r>
              <a:rPr lang="en-US" sz="3200">
                <a:solidFill>
                  <a:schemeClr val="bg1"/>
                </a:solidFill>
                <a:latin typeface="Microsoft Sans Serif" pitchFamily="34" charset="0"/>
              </a:rPr>
              <a:t>,46)</a:t>
            </a:r>
          </a:p>
        </p:txBody>
      </p:sp>
      <p:sp>
        <p:nvSpPr>
          <p:cNvPr id="93244" name="Line 54"/>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45" name="Line 55"/>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3246" name="Text Box 56"/>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95238"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pic>
        <p:nvPicPr>
          <p:cNvPr id="95239" name="Picture 3" descr="p10p30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Line 4"/>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1" name="Line 5"/>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2" name="Line 6"/>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3" name="Line 7"/>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4" name="Line 8"/>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5" name="Line 9"/>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6" name="Line 10"/>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7" name="Line 11"/>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8" name="Line 12"/>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Text Box 13"/>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1" name="Text Box 14"/>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22" name="Text Box 15"/>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3" name="Text Box 16"/>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4" name="Text Box 17"/>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5" name="Text Box 18"/>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6" name="Text Box 19"/>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7" name="Text Box 20"/>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28" name="Text Box 21"/>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29" name="Text Box 22"/>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A3</a:t>
            </a:r>
          </a:p>
        </p:txBody>
      </p:sp>
      <p:sp>
        <p:nvSpPr>
          <p:cNvPr id="95259" name="Rectangle 23"/>
          <p:cNvSpPr>
            <a:spLocks noChangeArrowheads="1"/>
          </p:cNvSpPr>
          <p:nvPr/>
        </p:nvSpPr>
        <p:spPr bwMode="auto">
          <a:xfrm>
            <a:off x="6261100" y="5564188"/>
            <a:ext cx="2851150" cy="76200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95260" name="Text Box 24"/>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95261" name="Text Box 25"/>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95262" name="Text Box 26"/>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95263" name="Text Box 27"/>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95264" name="Text Box 28"/>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95265" name="Text Box 29"/>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95266" name="Line 30"/>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67" name="Line 31"/>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68" name="Line 32"/>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69" name="Line 33"/>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0" name="Line 34"/>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1" name="Line 35"/>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2" name="Line 36"/>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3" name="Line 37"/>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4" name="Line 38"/>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5" name="Line 39"/>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5276" name="Line 40"/>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5277" name="Line 41"/>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8" name="Text Box 42"/>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95279" name="Text Box 43"/>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95280" name="Oval 44"/>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5281" name="Oval 45"/>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5282" name="Oval 46"/>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5283" name="Oval 47"/>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5284" name="Oval 48"/>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5285" name="Text Box 49"/>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95286" name="Oval 50"/>
          <p:cNvSpPr>
            <a:spLocks noChangeAspect="1" noChangeArrowheads="1"/>
          </p:cNvSpPr>
          <p:nvPr/>
        </p:nvSpPr>
        <p:spPr bwMode="auto">
          <a:xfrm>
            <a:off x="7705725" y="4037013"/>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58" name="AutoShape 51"/>
          <p:cNvSpPr>
            <a:spLocks noChangeArrowheads="1"/>
          </p:cNvSpPr>
          <p:nvPr/>
        </p:nvSpPr>
        <p:spPr bwMode="auto">
          <a:xfrm>
            <a:off x="7845396" y="3933808"/>
            <a:ext cx="1108075" cy="306387"/>
          </a:xfrm>
          <a:prstGeom prst="leftArrow">
            <a:avLst>
              <a:gd name="adj1" fmla="val 50000"/>
              <a:gd name="adj2" fmla="val 90415"/>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95290" name="Text Box 52"/>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95291" name="Text Box 53"/>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30</a:t>
            </a:r>
            <a:r>
              <a:rPr lang="en-US" sz="3200">
                <a:solidFill>
                  <a:schemeClr val="bg1"/>
                </a:solidFill>
                <a:latin typeface="Microsoft Sans Serif" pitchFamily="34" charset="0"/>
              </a:rPr>
              <a:t>,46)</a:t>
            </a:r>
          </a:p>
        </p:txBody>
      </p:sp>
      <p:sp>
        <p:nvSpPr>
          <p:cNvPr id="95292" name="Line 54"/>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93" name="Line 55"/>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94" name="Text Box 56"/>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p:txBody>
          <a:bodyPr/>
          <a:lstStyle/>
          <a:p>
            <a:pPr eaLnBrk="1" hangingPunct="1"/>
            <a:r>
              <a:rPr lang="en-US" sz="3600">
                <a:solidFill>
                  <a:schemeClr val="tx2"/>
                </a:solidFill>
                <a:latin typeface="Microsoft Sans Serif" pitchFamily="34" charset="0"/>
              </a:rPr>
              <a:t>Pulse Shape Analysis Concept</a:t>
            </a:r>
          </a:p>
        </p:txBody>
      </p:sp>
      <p:sp>
        <p:nvSpPr>
          <p:cNvPr id="97286" name="Rectangle 7"/>
          <p:cNvSpPr>
            <a:spLocks noChangeArrowheads="1"/>
          </p:cNvSpPr>
          <p:nvPr/>
        </p:nvSpPr>
        <p:spPr bwMode="auto">
          <a:xfrm>
            <a:off x="-304800" y="4179888"/>
            <a:ext cx="1231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ndParaRPr>
          </a:p>
        </p:txBody>
      </p:sp>
      <p:sp>
        <p:nvSpPr>
          <p:cNvPr id="7" name="Text Box 2"/>
          <p:cNvSpPr txBox="1">
            <a:spLocks noChangeArrowheads="1"/>
          </p:cNvSpPr>
          <p:nvPr/>
        </p:nvSpPr>
        <p:spPr bwMode="auto">
          <a:xfrm>
            <a:off x="6694488" y="1000125"/>
            <a:ext cx="2189162" cy="252095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lstStyle/>
          <a:p>
            <a:pPr fontAlgn="auto">
              <a:spcBef>
                <a:spcPct val="50000"/>
              </a:spcBef>
              <a:spcAft>
                <a:spcPts val="0"/>
              </a:spcAft>
              <a:defRPr/>
            </a:pPr>
            <a:r>
              <a:rPr lang="en-US" sz="2400" dirty="0">
                <a:solidFill>
                  <a:srgbClr val="FFFF00"/>
                </a:solidFill>
                <a:latin typeface="Microsoft Sans Serif" pitchFamily="34" charset="0"/>
                <a:cs typeface="Microsoft Sans Serif" pitchFamily="34" charset="0"/>
              </a:rPr>
              <a:t>Result of </a:t>
            </a:r>
            <a:br>
              <a:rPr lang="en-US" sz="2400" dirty="0">
                <a:solidFill>
                  <a:srgbClr val="FFFF00"/>
                </a:solidFill>
                <a:latin typeface="Microsoft Sans Serif" pitchFamily="34" charset="0"/>
                <a:cs typeface="Microsoft Sans Serif" pitchFamily="34" charset="0"/>
              </a:rPr>
            </a:br>
            <a:r>
              <a:rPr lang="en-US" sz="2400" i="1" dirty="0">
                <a:solidFill>
                  <a:srgbClr val="FFFF00"/>
                </a:solidFill>
                <a:latin typeface="Microsoft Sans Serif" pitchFamily="34" charset="0"/>
                <a:cs typeface="Microsoft Sans Serif" pitchFamily="34" charset="0"/>
              </a:rPr>
              <a:t>Grid Search</a:t>
            </a:r>
            <a:br>
              <a:rPr lang="en-US" sz="2400" i="1" dirty="0">
                <a:solidFill>
                  <a:srgbClr val="FFFF00"/>
                </a:solidFill>
                <a:latin typeface="Microsoft Sans Serif" pitchFamily="34" charset="0"/>
                <a:cs typeface="Microsoft Sans Serif" pitchFamily="34" charset="0"/>
              </a:rPr>
            </a:br>
            <a:r>
              <a:rPr lang="en-US" sz="2400" dirty="0">
                <a:solidFill>
                  <a:srgbClr val="FFFF00"/>
                </a:solidFill>
                <a:latin typeface="Microsoft Sans Serif" pitchFamily="34" charset="0"/>
                <a:cs typeface="Microsoft Sans Serif" pitchFamily="34" charset="0"/>
              </a:rPr>
              <a:t>algorithm</a:t>
            </a:r>
          </a:p>
          <a:p>
            <a:pPr algn="r" fontAlgn="auto">
              <a:spcBef>
                <a:spcPct val="50000"/>
              </a:spcBef>
              <a:spcAft>
                <a:spcPts val="0"/>
              </a:spcAft>
              <a:defRPr/>
            </a:pPr>
            <a:r>
              <a:rPr lang="en-US" sz="1050" i="1" dirty="0">
                <a:solidFill>
                  <a:srgbClr val="FFFF00"/>
                </a:solidFill>
                <a:latin typeface="Microsoft Sans Serif" pitchFamily="34" charset="0"/>
                <a:cs typeface="Microsoft Sans Serif" pitchFamily="34" charset="0"/>
              </a:rPr>
              <a:t>R. </a:t>
            </a:r>
            <a:r>
              <a:rPr lang="en-US" sz="1050" i="1" dirty="0" err="1">
                <a:solidFill>
                  <a:srgbClr val="FFFF00"/>
                </a:solidFill>
                <a:latin typeface="Microsoft Sans Serif" pitchFamily="34" charset="0"/>
                <a:cs typeface="Microsoft Sans Serif" pitchFamily="34" charset="0"/>
              </a:rPr>
              <a:t>Venturelli</a:t>
            </a:r>
            <a:endParaRPr lang="en-US" sz="1050" i="1" dirty="0">
              <a:solidFill>
                <a:srgbClr val="FFFF00"/>
              </a:solidFill>
              <a:latin typeface="Microsoft Sans Serif" pitchFamily="34" charset="0"/>
              <a:cs typeface="Microsoft Sans Serif" pitchFamily="34" charset="0"/>
            </a:endParaRPr>
          </a:p>
        </p:txBody>
      </p:sp>
      <p:pic>
        <p:nvPicPr>
          <p:cNvPr id="97288" name="Picture 4" descr="p10p25p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00125"/>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Line 5"/>
          <p:cNvSpPr>
            <a:spLocks noChangeShapeType="1"/>
          </p:cNvSpPr>
          <p:nvPr/>
        </p:nvSpPr>
        <p:spPr bwMode="auto">
          <a:xfrm>
            <a:off x="428625" y="20812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0" name="Line 6"/>
          <p:cNvSpPr>
            <a:spLocks noChangeShapeType="1"/>
          </p:cNvSpPr>
          <p:nvPr/>
        </p:nvSpPr>
        <p:spPr bwMode="auto">
          <a:xfrm>
            <a:off x="428625" y="3160713"/>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1" name="Line 7"/>
          <p:cNvSpPr>
            <a:spLocks noChangeShapeType="1"/>
          </p:cNvSpPr>
          <p:nvPr/>
        </p:nvSpPr>
        <p:spPr bwMode="auto">
          <a:xfrm>
            <a:off x="428625" y="4241800"/>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2" name="Line 8"/>
          <p:cNvSpPr>
            <a:spLocks noChangeShapeType="1"/>
          </p:cNvSpPr>
          <p:nvPr/>
        </p:nvSpPr>
        <p:spPr bwMode="auto">
          <a:xfrm>
            <a:off x="428625" y="5392738"/>
            <a:ext cx="2087563"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3" name="Line 9"/>
          <p:cNvSpPr>
            <a:spLocks noChangeShapeType="1"/>
          </p:cNvSpPr>
          <p:nvPr/>
        </p:nvSpPr>
        <p:spPr bwMode="auto">
          <a:xfrm>
            <a:off x="428625" y="1000125"/>
            <a:ext cx="619125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4" name="Line 10"/>
          <p:cNvSpPr>
            <a:spLocks noChangeShapeType="1"/>
          </p:cNvSpPr>
          <p:nvPr/>
        </p:nvSpPr>
        <p:spPr bwMode="auto">
          <a:xfrm>
            <a:off x="2516188"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5" name="Line 11"/>
          <p:cNvSpPr>
            <a:spLocks noChangeShapeType="1"/>
          </p:cNvSpPr>
          <p:nvPr/>
        </p:nvSpPr>
        <p:spPr bwMode="auto">
          <a:xfrm>
            <a:off x="45751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6" name="Line 12"/>
          <p:cNvSpPr>
            <a:spLocks noChangeShapeType="1"/>
          </p:cNvSpPr>
          <p:nvPr/>
        </p:nvSpPr>
        <p:spPr bwMode="auto">
          <a:xfrm>
            <a:off x="6619875" y="1000125"/>
            <a:ext cx="0" cy="3241675"/>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297" name="Line 13"/>
          <p:cNvSpPr>
            <a:spLocks noChangeShapeType="1"/>
          </p:cNvSpPr>
          <p:nvPr/>
        </p:nvSpPr>
        <p:spPr bwMode="auto">
          <a:xfrm>
            <a:off x="428625" y="1000125"/>
            <a:ext cx="0" cy="4392613"/>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 name="Text Box 14"/>
          <p:cNvSpPr txBox="1">
            <a:spLocks noChangeArrowheads="1"/>
          </p:cNvSpPr>
          <p:nvPr/>
        </p:nvSpPr>
        <p:spPr bwMode="auto">
          <a:xfrm>
            <a:off x="402590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B4</a:t>
            </a:r>
          </a:p>
        </p:txBody>
      </p:sp>
      <p:sp>
        <p:nvSpPr>
          <p:cNvPr id="22" name="Text Box 15"/>
          <p:cNvSpPr txBox="1">
            <a:spLocks noChangeArrowheads="1"/>
          </p:cNvSpPr>
          <p:nvPr/>
        </p:nvSpPr>
        <p:spPr bwMode="auto">
          <a:xfrm>
            <a:off x="6069013"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B5</a:t>
            </a:r>
          </a:p>
        </p:txBody>
      </p:sp>
      <p:sp>
        <p:nvSpPr>
          <p:cNvPr id="23" name="Text Box 16"/>
          <p:cNvSpPr txBox="1">
            <a:spLocks noChangeArrowheads="1"/>
          </p:cNvSpPr>
          <p:nvPr/>
        </p:nvSpPr>
        <p:spPr bwMode="auto">
          <a:xfrm>
            <a:off x="1987550" y="21526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B3</a:t>
            </a:r>
          </a:p>
        </p:txBody>
      </p:sp>
      <p:sp>
        <p:nvSpPr>
          <p:cNvPr id="24" name="Text Box 17"/>
          <p:cNvSpPr txBox="1">
            <a:spLocks noChangeArrowheads="1"/>
          </p:cNvSpPr>
          <p:nvPr/>
        </p:nvSpPr>
        <p:spPr bwMode="auto">
          <a:xfrm>
            <a:off x="402590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C4</a:t>
            </a:r>
          </a:p>
        </p:txBody>
      </p:sp>
      <p:sp>
        <p:nvSpPr>
          <p:cNvPr id="25" name="Text Box 18"/>
          <p:cNvSpPr txBox="1">
            <a:spLocks noChangeArrowheads="1"/>
          </p:cNvSpPr>
          <p:nvPr/>
        </p:nvSpPr>
        <p:spPr bwMode="auto">
          <a:xfrm>
            <a:off x="6069013"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C5</a:t>
            </a:r>
          </a:p>
        </p:txBody>
      </p:sp>
      <p:sp>
        <p:nvSpPr>
          <p:cNvPr id="26" name="Text Box 19"/>
          <p:cNvSpPr txBox="1">
            <a:spLocks noChangeArrowheads="1"/>
          </p:cNvSpPr>
          <p:nvPr/>
        </p:nvSpPr>
        <p:spPr bwMode="auto">
          <a:xfrm>
            <a:off x="1987550" y="3225800"/>
            <a:ext cx="4857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C3</a:t>
            </a:r>
          </a:p>
        </p:txBody>
      </p:sp>
      <p:sp>
        <p:nvSpPr>
          <p:cNvPr id="27" name="Text Box 20"/>
          <p:cNvSpPr txBox="1">
            <a:spLocks noChangeArrowheads="1"/>
          </p:cNvSpPr>
          <p:nvPr/>
        </p:nvSpPr>
        <p:spPr bwMode="auto">
          <a:xfrm>
            <a:off x="1577975" y="4313238"/>
            <a:ext cx="854075" cy="3762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CORE</a:t>
            </a:r>
          </a:p>
        </p:txBody>
      </p:sp>
      <p:sp>
        <p:nvSpPr>
          <p:cNvPr id="28" name="Text Box 21"/>
          <p:cNvSpPr txBox="1">
            <a:spLocks noChangeArrowheads="1"/>
          </p:cNvSpPr>
          <p:nvPr/>
        </p:nvSpPr>
        <p:spPr bwMode="auto">
          <a:xfrm>
            <a:off x="402590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A4</a:t>
            </a:r>
          </a:p>
        </p:txBody>
      </p:sp>
      <p:sp>
        <p:nvSpPr>
          <p:cNvPr id="29" name="Text Box 22"/>
          <p:cNvSpPr txBox="1">
            <a:spLocks noChangeArrowheads="1"/>
          </p:cNvSpPr>
          <p:nvPr/>
        </p:nvSpPr>
        <p:spPr bwMode="auto">
          <a:xfrm>
            <a:off x="6069013"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a:solidFill>
                  <a:schemeClr val="tx2"/>
                </a:solidFill>
                <a:latin typeface="Microsoft Sans Serif" pitchFamily="34" charset="0"/>
                <a:cs typeface="Microsoft Sans Serif" pitchFamily="34" charset="0"/>
              </a:rPr>
              <a:t>A5</a:t>
            </a:r>
          </a:p>
        </p:txBody>
      </p:sp>
      <p:sp>
        <p:nvSpPr>
          <p:cNvPr id="30" name="Text Box 23"/>
          <p:cNvSpPr txBox="1">
            <a:spLocks noChangeArrowheads="1"/>
          </p:cNvSpPr>
          <p:nvPr/>
        </p:nvSpPr>
        <p:spPr bwMode="auto">
          <a:xfrm>
            <a:off x="1987550" y="1073150"/>
            <a:ext cx="473075" cy="3762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ct val="50000"/>
              </a:spcBef>
              <a:spcAft>
                <a:spcPts val="0"/>
              </a:spcAft>
              <a:defRPr/>
            </a:pPr>
            <a:r>
              <a:rPr lang="en-US" dirty="0">
                <a:solidFill>
                  <a:schemeClr val="tx2"/>
                </a:solidFill>
                <a:latin typeface="Microsoft Sans Serif" pitchFamily="34" charset="0"/>
                <a:cs typeface="Microsoft Sans Serif" pitchFamily="34" charset="0"/>
              </a:rPr>
              <a:t>A3</a:t>
            </a:r>
          </a:p>
        </p:txBody>
      </p:sp>
      <p:sp>
        <p:nvSpPr>
          <p:cNvPr id="97308" name="Rectangle 24"/>
          <p:cNvSpPr>
            <a:spLocks noChangeArrowheads="1"/>
          </p:cNvSpPr>
          <p:nvPr/>
        </p:nvSpPr>
        <p:spPr bwMode="auto">
          <a:xfrm>
            <a:off x="6261100" y="5564188"/>
            <a:ext cx="2851150" cy="76200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GB">
              <a:latin typeface="Calibri" pitchFamily="34" charset="0"/>
            </a:endParaRPr>
          </a:p>
        </p:txBody>
      </p:sp>
      <p:sp>
        <p:nvSpPr>
          <p:cNvPr id="97309" name="Text Box 25"/>
          <p:cNvSpPr txBox="1">
            <a:spLocks noChangeAspect="1" noChangeArrowheads="1"/>
          </p:cNvSpPr>
          <p:nvPr/>
        </p:nvSpPr>
        <p:spPr bwMode="auto">
          <a:xfrm>
            <a:off x="6886575" y="4181475"/>
            <a:ext cx="420688"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1400">
                <a:solidFill>
                  <a:schemeClr val="bg1"/>
                </a:solidFill>
                <a:latin typeface="Microsoft Sans Serif" pitchFamily="34" charset="0"/>
              </a:rPr>
              <a:t>C4</a:t>
            </a:r>
          </a:p>
        </p:txBody>
      </p:sp>
      <p:sp>
        <p:nvSpPr>
          <p:cNvPr id="97310" name="Text Box 26"/>
          <p:cNvSpPr txBox="1">
            <a:spLocks noChangeAspect="1" noChangeArrowheads="1"/>
          </p:cNvSpPr>
          <p:nvPr/>
        </p:nvSpPr>
        <p:spPr bwMode="auto">
          <a:xfrm>
            <a:off x="6634163" y="4860925"/>
            <a:ext cx="420687"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D4</a:t>
            </a:r>
            <a:endParaRPr lang="en-US" sz="1400">
              <a:solidFill>
                <a:schemeClr val="bg1"/>
              </a:solidFill>
              <a:latin typeface="Microsoft Sans Serif" pitchFamily="34" charset="0"/>
            </a:endParaRPr>
          </a:p>
        </p:txBody>
      </p:sp>
      <p:sp>
        <p:nvSpPr>
          <p:cNvPr id="97311" name="Text Box 27"/>
          <p:cNvSpPr txBox="1">
            <a:spLocks noChangeAspect="1" noChangeArrowheads="1"/>
          </p:cNvSpPr>
          <p:nvPr/>
        </p:nvSpPr>
        <p:spPr bwMode="auto">
          <a:xfrm>
            <a:off x="6911975" y="5564188"/>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E4</a:t>
            </a:r>
            <a:endParaRPr lang="en-US" sz="1400">
              <a:solidFill>
                <a:schemeClr val="bg1"/>
              </a:solidFill>
              <a:latin typeface="Microsoft Sans Serif" pitchFamily="34" charset="0"/>
            </a:endParaRPr>
          </a:p>
        </p:txBody>
      </p:sp>
      <p:sp>
        <p:nvSpPr>
          <p:cNvPr id="97312" name="Text Box 28"/>
          <p:cNvSpPr txBox="1">
            <a:spLocks noChangeAspect="1" noChangeArrowheads="1"/>
          </p:cNvSpPr>
          <p:nvPr/>
        </p:nvSpPr>
        <p:spPr bwMode="auto">
          <a:xfrm>
            <a:off x="7778750" y="5545138"/>
            <a:ext cx="400050"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F4</a:t>
            </a:r>
            <a:endParaRPr lang="en-US" sz="1400">
              <a:solidFill>
                <a:schemeClr val="bg1"/>
              </a:solidFill>
              <a:latin typeface="Microsoft Sans Serif" pitchFamily="34" charset="0"/>
            </a:endParaRPr>
          </a:p>
        </p:txBody>
      </p:sp>
      <p:sp>
        <p:nvSpPr>
          <p:cNvPr id="97313" name="Text Box 29"/>
          <p:cNvSpPr txBox="1">
            <a:spLocks noChangeAspect="1" noChangeArrowheads="1"/>
          </p:cNvSpPr>
          <p:nvPr/>
        </p:nvSpPr>
        <p:spPr bwMode="auto">
          <a:xfrm>
            <a:off x="8112125" y="49768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A4</a:t>
            </a:r>
            <a:endParaRPr lang="en-US" sz="1400">
              <a:solidFill>
                <a:schemeClr val="bg1"/>
              </a:solidFill>
              <a:latin typeface="Microsoft Sans Serif" pitchFamily="34" charset="0"/>
            </a:endParaRPr>
          </a:p>
        </p:txBody>
      </p:sp>
      <p:sp>
        <p:nvSpPr>
          <p:cNvPr id="97314" name="Text Box 30"/>
          <p:cNvSpPr txBox="1">
            <a:spLocks noChangeAspect="1" noChangeArrowheads="1"/>
          </p:cNvSpPr>
          <p:nvPr/>
        </p:nvSpPr>
        <p:spPr bwMode="auto">
          <a:xfrm>
            <a:off x="7845425" y="4176713"/>
            <a:ext cx="411163" cy="314325"/>
          </a:xfrm>
          <a:prstGeom prst="rect">
            <a:avLst/>
          </a:prstGeom>
          <a:solidFill>
            <a:srgbClr val="006600"/>
          </a:solidFill>
          <a:ln w="9525">
            <a:solidFill>
              <a:schemeClr val="accent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1400">
                <a:solidFill>
                  <a:schemeClr val="bg1"/>
                </a:solidFill>
                <a:latin typeface="Microsoft Sans Serif" pitchFamily="34" charset="0"/>
              </a:rPr>
              <a:t>B4</a:t>
            </a:r>
            <a:endParaRPr lang="en-US" sz="1400">
              <a:solidFill>
                <a:schemeClr val="bg1"/>
              </a:solidFill>
              <a:latin typeface="Microsoft Sans Serif" pitchFamily="34" charset="0"/>
            </a:endParaRPr>
          </a:p>
        </p:txBody>
      </p:sp>
      <p:sp>
        <p:nvSpPr>
          <p:cNvPr id="97315" name="Line 31"/>
          <p:cNvSpPr>
            <a:spLocks noChangeAspect="1" noChangeShapeType="1"/>
          </p:cNvSpPr>
          <p:nvPr/>
        </p:nvSpPr>
        <p:spPr bwMode="auto">
          <a:xfrm rot="5400000">
            <a:off x="7512844" y="3436144"/>
            <a:ext cx="0" cy="1154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16" name="Line 32"/>
          <p:cNvSpPr>
            <a:spLocks noChangeAspect="1" noChangeShapeType="1"/>
          </p:cNvSpPr>
          <p:nvPr/>
        </p:nvSpPr>
        <p:spPr bwMode="auto">
          <a:xfrm rot="5400000" flipH="1" flipV="1">
            <a:off x="7881938" y="5167313"/>
            <a:ext cx="977900" cy="546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17" name="Line 33"/>
          <p:cNvSpPr>
            <a:spLocks noChangeAspect="1" noChangeShapeType="1"/>
          </p:cNvSpPr>
          <p:nvPr/>
        </p:nvSpPr>
        <p:spPr bwMode="auto">
          <a:xfrm rot="5400000" flipV="1">
            <a:off x="6193632" y="5172869"/>
            <a:ext cx="958850" cy="554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18" name="Line 34"/>
          <p:cNvSpPr>
            <a:spLocks noChangeAspect="1" noChangeShapeType="1"/>
          </p:cNvSpPr>
          <p:nvPr/>
        </p:nvSpPr>
        <p:spPr bwMode="auto">
          <a:xfrm rot="5400000" flipV="1">
            <a:off x="7897812" y="4205288"/>
            <a:ext cx="938213" cy="5540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19" name="Line 35"/>
          <p:cNvSpPr>
            <a:spLocks noChangeAspect="1" noChangeShapeType="1"/>
          </p:cNvSpPr>
          <p:nvPr/>
        </p:nvSpPr>
        <p:spPr bwMode="auto">
          <a:xfrm rot="5400000" flipH="1" flipV="1">
            <a:off x="6187281" y="4221957"/>
            <a:ext cx="957263" cy="539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0" name="Line 36"/>
          <p:cNvSpPr>
            <a:spLocks noChangeAspect="1" noChangeShapeType="1"/>
          </p:cNvSpPr>
          <p:nvPr/>
        </p:nvSpPr>
        <p:spPr bwMode="auto">
          <a:xfrm rot="5400000">
            <a:off x="7523957" y="5355431"/>
            <a:ext cx="0" cy="11477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1" name="Line 37"/>
          <p:cNvSpPr>
            <a:spLocks noChangeAspect="1" noChangeShapeType="1"/>
          </p:cNvSpPr>
          <p:nvPr/>
        </p:nvSpPr>
        <p:spPr bwMode="auto">
          <a:xfrm rot="5400000" flipV="1">
            <a:off x="7053263" y="4089400"/>
            <a:ext cx="966787" cy="1712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2" name="Line 38"/>
          <p:cNvSpPr>
            <a:spLocks noChangeAspect="1" noChangeShapeType="1"/>
          </p:cNvSpPr>
          <p:nvPr/>
        </p:nvSpPr>
        <p:spPr bwMode="auto">
          <a:xfrm rot="5400000">
            <a:off x="7028657" y="4096544"/>
            <a:ext cx="957262" cy="170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3" name="Line 39"/>
          <p:cNvSpPr>
            <a:spLocks noChangeAspect="1" noChangeShapeType="1"/>
          </p:cNvSpPr>
          <p:nvPr/>
        </p:nvSpPr>
        <p:spPr bwMode="auto">
          <a:xfrm rot="5400000">
            <a:off x="6565106" y="4971257"/>
            <a:ext cx="1916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4" name="Line 40"/>
          <p:cNvSpPr>
            <a:spLocks noChangeAspect="1" noChangeShapeType="1"/>
          </p:cNvSpPr>
          <p:nvPr/>
        </p:nvSpPr>
        <p:spPr bwMode="auto">
          <a:xfrm rot="5400000" flipV="1">
            <a:off x="8238332" y="4236244"/>
            <a:ext cx="0" cy="1430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7325" name="Line 41"/>
          <p:cNvSpPr>
            <a:spLocks noChangeAspect="1" noChangeShapeType="1"/>
          </p:cNvSpPr>
          <p:nvPr/>
        </p:nvSpPr>
        <p:spPr bwMode="auto">
          <a:xfrm rot="16200000" flipV="1">
            <a:off x="6817519" y="4226719"/>
            <a:ext cx="14112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7326" name="Line 42"/>
          <p:cNvSpPr>
            <a:spLocks noChangeAspect="1" noChangeShapeType="1"/>
          </p:cNvSpPr>
          <p:nvPr/>
        </p:nvSpPr>
        <p:spPr bwMode="auto">
          <a:xfrm flipV="1">
            <a:off x="7751763" y="4049713"/>
            <a:ext cx="0" cy="604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27" name="Text Box 43"/>
          <p:cNvSpPr txBox="1">
            <a:spLocks noChangeAspect="1" noChangeArrowheads="1"/>
          </p:cNvSpPr>
          <p:nvPr/>
        </p:nvSpPr>
        <p:spPr bwMode="auto">
          <a:xfrm>
            <a:off x="8602663" y="4906963"/>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x</a:t>
            </a:r>
          </a:p>
        </p:txBody>
      </p:sp>
      <p:sp>
        <p:nvSpPr>
          <p:cNvPr id="97328" name="Text Box 44"/>
          <p:cNvSpPr txBox="1">
            <a:spLocks noChangeAspect="1" noChangeArrowheads="1"/>
          </p:cNvSpPr>
          <p:nvPr/>
        </p:nvSpPr>
        <p:spPr bwMode="auto">
          <a:xfrm>
            <a:off x="7542213" y="3544888"/>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a:latin typeface="Calibri" pitchFamily="34" charset="0"/>
              </a:rPr>
              <a:t>y</a:t>
            </a:r>
          </a:p>
        </p:txBody>
      </p:sp>
      <p:sp>
        <p:nvSpPr>
          <p:cNvPr id="97329" name="Oval 45"/>
          <p:cNvSpPr>
            <a:spLocks noChangeAspect="1" noChangeArrowheads="1"/>
          </p:cNvSpPr>
          <p:nvPr/>
        </p:nvSpPr>
        <p:spPr bwMode="auto">
          <a:xfrm>
            <a:off x="7707313" y="46053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7330" name="Oval 46"/>
          <p:cNvSpPr>
            <a:spLocks noChangeAspect="1" noChangeArrowheads="1"/>
          </p:cNvSpPr>
          <p:nvPr/>
        </p:nvSpPr>
        <p:spPr bwMode="auto">
          <a:xfrm>
            <a:off x="7707313" y="43132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7331" name="Oval 47"/>
          <p:cNvSpPr>
            <a:spLocks noChangeAspect="1" noChangeArrowheads="1"/>
          </p:cNvSpPr>
          <p:nvPr/>
        </p:nvSpPr>
        <p:spPr bwMode="auto">
          <a:xfrm>
            <a:off x="7707313" y="41767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7332" name="Oval 48"/>
          <p:cNvSpPr>
            <a:spLocks noChangeAspect="1" noChangeArrowheads="1"/>
          </p:cNvSpPr>
          <p:nvPr/>
        </p:nvSpPr>
        <p:spPr bwMode="auto">
          <a:xfrm>
            <a:off x="7707313" y="4037013"/>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7333" name="Oval 49"/>
          <p:cNvSpPr>
            <a:spLocks noChangeAspect="1" noChangeArrowheads="1"/>
          </p:cNvSpPr>
          <p:nvPr/>
        </p:nvSpPr>
        <p:spPr bwMode="auto">
          <a:xfrm>
            <a:off x="7707313" y="4465638"/>
            <a:ext cx="87312" cy="889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97334" name="Text Box 50"/>
          <p:cNvSpPr txBox="1">
            <a:spLocks noChangeAspect="1" noChangeArrowheads="1"/>
          </p:cNvSpPr>
          <p:nvPr/>
        </p:nvSpPr>
        <p:spPr bwMode="auto">
          <a:xfrm>
            <a:off x="6772275" y="5929313"/>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Microsoft Sans Serif" pitchFamily="34" charset="0"/>
              </a:rPr>
              <a:t>z = 46 mm</a:t>
            </a:r>
          </a:p>
        </p:txBody>
      </p:sp>
      <p:sp>
        <p:nvSpPr>
          <p:cNvPr id="97335" name="Oval 51"/>
          <p:cNvSpPr>
            <a:spLocks noChangeAspect="1" noChangeArrowheads="1"/>
          </p:cNvSpPr>
          <p:nvPr/>
        </p:nvSpPr>
        <p:spPr bwMode="auto">
          <a:xfrm>
            <a:off x="7705725" y="4175125"/>
            <a:ext cx="87313" cy="88900"/>
          </a:xfrm>
          <a:prstGeom prst="ellipse">
            <a:avLst/>
          </a:pr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it-IT" sz="1200">
              <a:latin typeface="Calibri" pitchFamily="34" charset="0"/>
            </a:endParaRPr>
          </a:p>
        </p:txBody>
      </p:sp>
      <p:sp>
        <p:nvSpPr>
          <p:cNvPr id="59" name="AutoShape 52"/>
          <p:cNvSpPr>
            <a:spLocks noChangeArrowheads="1"/>
          </p:cNvSpPr>
          <p:nvPr/>
        </p:nvSpPr>
        <p:spPr bwMode="auto">
          <a:xfrm>
            <a:off x="7845396" y="4062395"/>
            <a:ext cx="1108075" cy="306388"/>
          </a:xfrm>
          <a:prstGeom prst="leftArrow">
            <a:avLst>
              <a:gd name="adj1" fmla="val 50000"/>
              <a:gd name="adj2" fmla="val 90414"/>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GB"/>
          </a:p>
        </p:txBody>
      </p:sp>
      <p:sp>
        <p:nvSpPr>
          <p:cNvPr id="97339" name="Text Box 53"/>
          <p:cNvSpPr txBox="1">
            <a:spLocks noChangeArrowheads="1"/>
          </p:cNvSpPr>
          <p:nvPr/>
        </p:nvSpPr>
        <p:spPr bwMode="auto">
          <a:xfrm>
            <a:off x="428625" y="5681663"/>
            <a:ext cx="6251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solidFill>
                  <a:srgbClr val="002060"/>
                </a:solidFill>
                <a:latin typeface="Microsoft Sans Serif" pitchFamily="34" charset="0"/>
              </a:rPr>
              <a:t>791 keV deposited in segment B4</a:t>
            </a:r>
          </a:p>
        </p:txBody>
      </p:sp>
      <p:sp>
        <p:nvSpPr>
          <p:cNvPr id="97340" name="Text Box 54"/>
          <p:cNvSpPr txBox="1">
            <a:spLocks noChangeArrowheads="1"/>
          </p:cNvSpPr>
          <p:nvPr/>
        </p:nvSpPr>
        <p:spPr bwMode="auto">
          <a:xfrm>
            <a:off x="6765925" y="2797175"/>
            <a:ext cx="2032000"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a:solidFill>
                  <a:schemeClr val="bg1"/>
                </a:solidFill>
                <a:latin typeface="Microsoft Sans Serif" pitchFamily="34" charset="0"/>
              </a:rPr>
              <a:t>(10,</a:t>
            </a:r>
            <a:r>
              <a:rPr lang="en-US" sz="3200">
                <a:solidFill>
                  <a:srgbClr val="FF0000"/>
                </a:solidFill>
                <a:latin typeface="Microsoft Sans Serif" pitchFamily="34" charset="0"/>
              </a:rPr>
              <a:t>25</a:t>
            </a:r>
            <a:r>
              <a:rPr lang="en-US" sz="3200">
                <a:solidFill>
                  <a:schemeClr val="bg1"/>
                </a:solidFill>
                <a:latin typeface="Microsoft Sans Serif" pitchFamily="34" charset="0"/>
              </a:rPr>
              <a:t>,46)</a:t>
            </a:r>
          </a:p>
        </p:txBody>
      </p:sp>
      <p:sp>
        <p:nvSpPr>
          <p:cNvPr id="97341" name="Line 55"/>
          <p:cNvSpPr>
            <a:spLocks noChangeShapeType="1"/>
          </p:cNvSpPr>
          <p:nvPr/>
        </p:nvSpPr>
        <p:spPr bwMode="auto">
          <a:xfrm>
            <a:off x="3309938" y="4733925"/>
            <a:ext cx="5032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42" name="Line 56"/>
          <p:cNvSpPr>
            <a:spLocks noChangeShapeType="1"/>
          </p:cNvSpPr>
          <p:nvPr/>
        </p:nvSpPr>
        <p:spPr bwMode="auto">
          <a:xfrm>
            <a:off x="3309938" y="5040313"/>
            <a:ext cx="503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7343" name="Text Box 57"/>
          <p:cNvSpPr txBox="1">
            <a:spLocks noChangeArrowheads="1"/>
          </p:cNvSpPr>
          <p:nvPr/>
        </p:nvSpPr>
        <p:spPr bwMode="auto">
          <a:xfrm>
            <a:off x="3813175" y="4535488"/>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atin typeface="Microsoft Sans Serif" pitchFamily="34" charset="0"/>
              </a:rPr>
              <a:t>measured</a:t>
            </a:r>
            <a:br>
              <a:rPr lang="en-US">
                <a:latin typeface="Microsoft Sans Serif" pitchFamily="34" charset="0"/>
              </a:rPr>
            </a:br>
            <a:r>
              <a:rPr lang="en-US">
                <a:solidFill>
                  <a:srgbClr val="FF0000"/>
                </a:solidFill>
                <a:latin typeface="Microsoft Sans Serif" pitchFamily="34" charset="0"/>
              </a:rPr>
              <a:t>calculated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dirty="0" smtClean="0"/>
              <a:t>AGATA: Digital Electronics</a:t>
            </a:r>
            <a:endParaRPr lang="en-US" dirty="0"/>
          </a:p>
        </p:txBody>
      </p:sp>
      <p:sp>
        <p:nvSpPr>
          <p:cNvPr id="4" name="Rectangle 3"/>
          <p:cNvSpPr/>
          <p:nvPr/>
        </p:nvSpPr>
        <p:spPr>
          <a:xfrm>
            <a:off x="533400" y="4356491"/>
            <a:ext cx="1457450" cy="738664"/>
          </a:xfrm>
          <a:prstGeom prst="rect">
            <a:avLst/>
          </a:prstGeom>
        </p:spPr>
        <p:txBody>
          <a:bodyPr wrap="none">
            <a:spAutoFit/>
          </a:bodyPr>
          <a:lstStyle/>
          <a:p>
            <a:r>
              <a:rPr lang="fr-FR" sz="1400" dirty="0" smtClean="0"/>
              <a:t>100Mhz, </a:t>
            </a:r>
            <a:r>
              <a:rPr lang="fr-FR" sz="1400" dirty="0"/>
              <a:t>14 </a:t>
            </a:r>
            <a:r>
              <a:rPr lang="fr-FR" sz="1400" dirty="0" smtClean="0"/>
              <a:t>bit</a:t>
            </a:r>
            <a:r>
              <a:rPr lang="fr-FR" sz="1400" dirty="0"/>
              <a:t> </a:t>
            </a:r>
            <a:endParaRPr lang="fr-FR" sz="1400" dirty="0" smtClean="0"/>
          </a:p>
          <a:p>
            <a:r>
              <a:rPr lang="fr-FR" sz="1400" dirty="0" err="1" smtClean="0"/>
              <a:t>Synchronous</a:t>
            </a:r>
            <a:r>
              <a:rPr lang="fr-FR" sz="1400" dirty="0" smtClean="0"/>
              <a:t> &amp;</a:t>
            </a:r>
          </a:p>
          <a:p>
            <a:r>
              <a:rPr lang="fr-FR" sz="1400" dirty="0" err="1" smtClean="0"/>
              <a:t>continuous</a:t>
            </a:r>
            <a:endParaRPr lang="fr-FR" sz="1400" dirty="0"/>
          </a:p>
        </p:txBody>
      </p:sp>
      <p:sp>
        <p:nvSpPr>
          <p:cNvPr id="7" name="Rectangle 6"/>
          <p:cNvSpPr/>
          <p:nvPr/>
        </p:nvSpPr>
        <p:spPr>
          <a:xfrm>
            <a:off x="2362200" y="4440823"/>
            <a:ext cx="1715534" cy="338554"/>
          </a:xfrm>
          <a:prstGeom prst="rect">
            <a:avLst/>
          </a:prstGeom>
        </p:spPr>
        <p:txBody>
          <a:bodyPr wrap="none">
            <a:spAutoFit/>
          </a:bodyPr>
          <a:lstStyle/>
          <a:p>
            <a:r>
              <a:rPr lang="fr-FR" sz="1600" dirty="0">
                <a:solidFill>
                  <a:srgbClr val="FF6600"/>
                </a:solidFill>
              </a:rPr>
              <a:t>(7.6GB/s/</a:t>
            </a:r>
            <a:r>
              <a:rPr lang="fr-FR" sz="1600" dirty="0" err="1">
                <a:solidFill>
                  <a:srgbClr val="FF6600"/>
                </a:solidFill>
              </a:rPr>
              <a:t>crystal</a:t>
            </a:r>
            <a:r>
              <a:rPr lang="fr-FR" sz="1600" dirty="0">
                <a:solidFill>
                  <a:srgbClr val="FF6600"/>
                </a:solidFill>
              </a:rPr>
              <a:t>)</a:t>
            </a:r>
          </a:p>
        </p:txBody>
      </p:sp>
      <p:cxnSp>
        <p:nvCxnSpPr>
          <p:cNvPr id="11" name="Connecteur droit avec flèche 10"/>
          <p:cNvCxnSpPr/>
          <p:nvPr/>
        </p:nvCxnSpPr>
        <p:spPr>
          <a:xfrm>
            <a:off x="3352800" y="4419600"/>
            <a:ext cx="609600" cy="0"/>
          </a:xfrm>
          <a:prstGeom prst="straightConnector1">
            <a:avLst/>
          </a:prstGeom>
          <a:ln w="3175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10200" y="4440823"/>
            <a:ext cx="1829347" cy="338554"/>
          </a:xfrm>
          <a:prstGeom prst="rect">
            <a:avLst/>
          </a:prstGeom>
        </p:spPr>
        <p:txBody>
          <a:bodyPr wrap="none">
            <a:spAutoFit/>
          </a:bodyPr>
          <a:lstStyle/>
          <a:p>
            <a:r>
              <a:rPr lang="fr-FR" sz="1600" dirty="0">
                <a:solidFill>
                  <a:srgbClr val="FF6600"/>
                </a:solidFill>
              </a:rPr>
              <a:t>(</a:t>
            </a:r>
            <a:r>
              <a:rPr lang="fr-FR" sz="1600" dirty="0" smtClean="0">
                <a:solidFill>
                  <a:srgbClr val="FF6600"/>
                </a:solidFill>
              </a:rPr>
              <a:t>10 </a:t>
            </a:r>
            <a:r>
              <a:rPr lang="fr-FR" sz="1600" dirty="0" err="1" smtClean="0">
                <a:solidFill>
                  <a:srgbClr val="FF6600"/>
                </a:solidFill>
              </a:rPr>
              <a:t>kB</a:t>
            </a:r>
            <a:r>
              <a:rPr lang="fr-FR" sz="1600" dirty="0" smtClean="0">
                <a:solidFill>
                  <a:srgbClr val="FF6600"/>
                </a:solidFill>
              </a:rPr>
              <a:t>/</a:t>
            </a:r>
            <a:r>
              <a:rPr lang="fr-FR" sz="1600" dirty="0" err="1" smtClean="0">
                <a:solidFill>
                  <a:srgbClr val="FF6600"/>
                </a:solidFill>
              </a:rPr>
              <a:t>evt</a:t>
            </a:r>
            <a:r>
              <a:rPr lang="fr-FR" sz="1600" dirty="0" smtClean="0">
                <a:solidFill>
                  <a:srgbClr val="FF6600"/>
                </a:solidFill>
              </a:rPr>
              <a:t>/</a:t>
            </a:r>
            <a:r>
              <a:rPr lang="fr-FR" sz="1600" dirty="0" err="1" smtClean="0">
                <a:solidFill>
                  <a:srgbClr val="FF6600"/>
                </a:solidFill>
              </a:rPr>
              <a:t>crystal</a:t>
            </a:r>
            <a:r>
              <a:rPr lang="fr-FR" sz="1600" dirty="0" smtClean="0">
                <a:solidFill>
                  <a:srgbClr val="FF6600"/>
                </a:solidFill>
              </a:rPr>
              <a:t>)</a:t>
            </a:r>
            <a:endParaRPr lang="fr-FR" sz="1600" dirty="0">
              <a:solidFill>
                <a:srgbClr val="FF6600"/>
              </a:solidFill>
            </a:endParaRPr>
          </a:p>
        </p:txBody>
      </p:sp>
      <p:cxnSp>
        <p:nvCxnSpPr>
          <p:cNvPr id="15" name="Connecteur droit avec flèche 14"/>
          <p:cNvCxnSpPr/>
          <p:nvPr/>
        </p:nvCxnSpPr>
        <p:spPr>
          <a:xfrm>
            <a:off x="6172200" y="4419600"/>
            <a:ext cx="561906" cy="0"/>
          </a:xfrm>
          <a:prstGeom prst="straightConnector1">
            <a:avLst/>
          </a:prstGeom>
          <a:ln w="3175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114800" y="4290536"/>
            <a:ext cx="1600200" cy="738664"/>
          </a:xfrm>
          <a:prstGeom prst="rect">
            <a:avLst/>
          </a:prstGeom>
          <a:noFill/>
        </p:spPr>
        <p:txBody>
          <a:bodyPr wrap="square" rtlCol="0">
            <a:spAutoFit/>
          </a:bodyPr>
          <a:lstStyle/>
          <a:p>
            <a:r>
              <a:rPr lang="fr-FR" sz="1400" dirty="0" err="1" smtClean="0"/>
              <a:t>Triggering</a:t>
            </a:r>
            <a:endParaRPr lang="fr-FR" sz="1400" dirty="0" smtClean="0"/>
          </a:p>
          <a:p>
            <a:r>
              <a:rPr lang="fr-FR" sz="1400" dirty="0" err="1" smtClean="0"/>
              <a:t>Energy</a:t>
            </a:r>
            <a:endParaRPr lang="fr-FR" sz="1400" dirty="0" smtClean="0"/>
          </a:p>
          <a:p>
            <a:r>
              <a:rPr lang="fr-FR" sz="1400" dirty="0" smtClean="0"/>
              <a:t>Trace capture</a:t>
            </a:r>
            <a:endParaRPr lang="fr-FR" sz="1400" dirty="0"/>
          </a:p>
        </p:txBody>
      </p:sp>
      <p:sp>
        <p:nvSpPr>
          <p:cNvPr id="18" name="ZoneTexte 17"/>
          <p:cNvSpPr txBox="1"/>
          <p:nvPr/>
        </p:nvSpPr>
        <p:spPr>
          <a:xfrm>
            <a:off x="7225581" y="4343400"/>
            <a:ext cx="2070819" cy="738664"/>
          </a:xfrm>
          <a:prstGeom prst="rect">
            <a:avLst/>
          </a:prstGeom>
          <a:noFill/>
        </p:spPr>
        <p:txBody>
          <a:bodyPr wrap="square" rtlCol="0">
            <a:spAutoFit/>
          </a:bodyPr>
          <a:lstStyle/>
          <a:p>
            <a:r>
              <a:rPr lang="fr-FR" sz="1400" dirty="0" err="1" smtClean="0"/>
              <a:t>Preprocessing</a:t>
            </a:r>
            <a:endParaRPr lang="fr-FR" sz="1400" dirty="0" smtClean="0"/>
          </a:p>
          <a:p>
            <a:r>
              <a:rPr lang="fr-FR" sz="1400" dirty="0" smtClean="0"/>
              <a:t>PSA</a:t>
            </a:r>
          </a:p>
          <a:p>
            <a:r>
              <a:rPr lang="fr-FR" sz="1400" dirty="0" err="1" smtClean="0"/>
              <a:t>Tracking</a:t>
            </a:r>
            <a:endParaRPr lang="fr-FR" sz="1400" dirty="0"/>
          </a:p>
        </p:txBody>
      </p:sp>
      <p:sp>
        <p:nvSpPr>
          <p:cNvPr id="17" name="Ellipse 16"/>
          <p:cNvSpPr/>
          <p:nvPr/>
        </p:nvSpPr>
        <p:spPr>
          <a:xfrm>
            <a:off x="3008866" y="5562600"/>
            <a:ext cx="1258334"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GTS</a:t>
            </a:r>
            <a:endParaRPr lang="fr-FR" sz="3200" dirty="0"/>
          </a:p>
        </p:txBody>
      </p:sp>
      <p:cxnSp>
        <p:nvCxnSpPr>
          <p:cNvPr id="20" name="Connecteur droit avec flèche 19"/>
          <p:cNvCxnSpPr>
            <a:stCxn id="17" idx="1"/>
          </p:cNvCxnSpPr>
          <p:nvPr/>
        </p:nvCxnSpPr>
        <p:spPr>
          <a:xfrm flipH="1" flipV="1">
            <a:off x="3008866" y="5105400"/>
            <a:ext cx="184279" cy="56879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7" idx="7"/>
          </p:cNvCxnSpPr>
          <p:nvPr/>
        </p:nvCxnSpPr>
        <p:spPr>
          <a:xfrm flipV="1">
            <a:off x="4082921" y="5105400"/>
            <a:ext cx="260479" cy="568792"/>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383632" y="5620434"/>
            <a:ext cx="1550168" cy="523220"/>
          </a:xfrm>
          <a:prstGeom prst="rect">
            <a:avLst/>
          </a:prstGeom>
        </p:spPr>
        <p:txBody>
          <a:bodyPr wrap="none">
            <a:spAutoFit/>
          </a:bodyPr>
          <a:lstStyle/>
          <a:p>
            <a:r>
              <a:rPr lang="fr-FR" sz="1400" dirty="0" err="1" smtClean="0"/>
              <a:t>Clock</a:t>
            </a:r>
            <a:r>
              <a:rPr lang="fr-FR" sz="1400" dirty="0"/>
              <a:t> </a:t>
            </a:r>
            <a:r>
              <a:rPr lang="fr-FR" sz="1400" dirty="0" smtClean="0"/>
              <a:t>&amp;</a:t>
            </a:r>
          </a:p>
          <a:p>
            <a:r>
              <a:rPr lang="fr-FR" sz="1400" dirty="0" smtClean="0"/>
              <a:t>Trigger validation</a:t>
            </a:r>
            <a:endParaRPr lang="fr-FR" sz="1400" dirty="0"/>
          </a:p>
        </p:txBody>
      </p:sp>
      <p:pic>
        <p:nvPicPr>
          <p:cNvPr id="27" name="Picture 4" descr="CIMG1294"/>
          <p:cNvPicPr>
            <a:picLocks noChangeAspect="1" noChangeArrowheads="1"/>
          </p:cNvPicPr>
          <p:nvPr/>
        </p:nvPicPr>
        <p:blipFill>
          <a:blip r:embed="rId2"/>
          <a:srcRect l="4131" t="22549" r="60715"/>
          <a:stretch>
            <a:fillRect/>
          </a:stretch>
        </p:blipFill>
        <p:spPr bwMode="auto">
          <a:xfrm>
            <a:off x="533399" y="1463675"/>
            <a:ext cx="1449388" cy="2781300"/>
          </a:xfrm>
          <a:prstGeom prst="rect">
            <a:avLst/>
          </a:prstGeom>
          <a:noFill/>
          <a:ln w="9525">
            <a:noFill/>
            <a:miter lim="800000"/>
            <a:headEnd/>
            <a:tailEnd/>
          </a:ln>
        </p:spPr>
      </p:pic>
      <p:pic>
        <p:nvPicPr>
          <p:cNvPr id="28" name="Picture 5" descr="CIMG1301"/>
          <p:cNvPicPr>
            <a:picLocks noChangeAspect="1" noChangeArrowheads="1"/>
          </p:cNvPicPr>
          <p:nvPr/>
        </p:nvPicPr>
        <p:blipFill>
          <a:blip r:embed="rId3"/>
          <a:srcRect l="14635"/>
          <a:stretch>
            <a:fillRect/>
          </a:stretch>
        </p:blipFill>
        <p:spPr bwMode="auto">
          <a:xfrm>
            <a:off x="1992312" y="1466850"/>
            <a:ext cx="1593850" cy="2778125"/>
          </a:xfrm>
          <a:prstGeom prst="rect">
            <a:avLst/>
          </a:prstGeom>
          <a:noFill/>
          <a:ln w="9525">
            <a:noFill/>
            <a:miter lim="800000"/>
            <a:headEnd/>
            <a:tailEnd/>
          </a:ln>
        </p:spPr>
      </p:pic>
      <p:pic>
        <p:nvPicPr>
          <p:cNvPr id="29" name="Picture 4" descr="CIMG1327"/>
          <p:cNvPicPr>
            <a:picLocks noChangeAspect="1" noChangeArrowheads="1"/>
          </p:cNvPicPr>
          <p:nvPr/>
        </p:nvPicPr>
        <p:blipFill>
          <a:blip r:embed="rId4"/>
          <a:srcRect l="2400" r="52254" b="2313"/>
          <a:stretch>
            <a:fillRect/>
          </a:stretch>
        </p:blipFill>
        <p:spPr bwMode="auto">
          <a:xfrm>
            <a:off x="4000499" y="1466850"/>
            <a:ext cx="2133600" cy="2757487"/>
          </a:xfrm>
          <a:prstGeom prst="rect">
            <a:avLst/>
          </a:prstGeom>
          <a:noFill/>
          <a:ln w="9525">
            <a:noFill/>
            <a:miter lim="800000"/>
            <a:headEnd/>
            <a:tailEnd/>
          </a:ln>
        </p:spPr>
      </p:pic>
      <p:sp>
        <p:nvSpPr>
          <p:cNvPr id="30" name="TextBox 7"/>
          <p:cNvSpPr txBox="1">
            <a:spLocks noChangeArrowheads="1"/>
          </p:cNvSpPr>
          <p:nvPr/>
        </p:nvSpPr>
        <p:spPr bwMode="auto">
          <a:xfrm>
            <a:off x="533399" y="896937"/>
            <a:ext cx="3009900" cy="584200"/>
          </a:xfrm>
          <a:prstGeom prst="rect">
            <a:avLst/>
          </a:prstGeom>
          <a:noFill/>
          <a:ln w="9525">
            <a:noFill/>
            <a:miter lim="800000"/>
            <a:headEnd/>
            <a:tailEnd/>
          </a:ln>
        </p:spPr>
        <p:txBody>
          <a:bodyPr>
            <a:spAutoFit/>
          </a:bodyPr>
          <a:lstStyle/>
          <a:p>
            <a:r>
              <a:rPr lang="en-GB" sz="1600" dirty="0">
                <a:solidFill>
                  <a:schemeClr val="accent1"/>
                </a:solidFill>
              </a:rPr>
              <a:t>Digitisers</a:t>
            </a:r>
            <a:br>
              <a:rPr lang="en-GB" sz="1600" dirty="0">
                <a:solidFill>
                  <a:schemeClr val="accent1"/>
                </a:solidFill>
              </a:rPr>
            </a:br>
            <a:r>
              <a:rPr lang="en-GB" sz="1600" dirty="0">
                <a:solidFill>
                  <a:schemeClr val="accent1"/>
                </a:solidFill>
              </a:rPr>
              <a:t>in the experimental hall</a:t>
            </a:r>
            <a:endParaRPr lang="it-IT" sz="1600" dirty="0">
              <a:solidFill>
                <a:schemeClr val="accent1"/>
              </a:solidFill>
            </a:endParaRPr>
          </a:p>
        </p:txBody>
      </p:sp>
      <p:sp>
        <p:nvSpPr>
          <p:cNvPr id="31" name="TextBox 8"/>
          <p:cNvSpPr txBox="1">
            <a:spLocks noChangeArrowheads="1"/>
          </p:cNvSpPr>
          <p:nvPr/>
        </p:nvSpPr>
        <p:spPr bwMode="auto">
          <a:xfrm>
            <a:off x="3924300" y="896937"/>
            <a:ext cx="2476500" cy="584200"/>
          </a:xfrm>
          <a:prstGeom prst="rect">
            <a:avLst/>
          </a:prstGeom>
          <a:noFill/>
          <a:ln w="9525">
            <a:noFill/>
            <a:miter lim="800000"/>
            <a:headEnd/>
            <a:tailEnd/>
          </a:ln>
        </p:spPr>
        <p:txBody>
          <a:bodyPr>
            <a:spAutoFit/>
          </a:bodyPr>
          <a:lstStyle/>
          <a:p>
            <a:r>
              <a:rPr lang="en-GB" sz="1600" dirty="0">
                <a:solidFill>
                  <a:schemeClr val="accent1"/>
                </a:solidFill>
              </a:rPr>
              <a:t>Digital proc. electronics</a:t>
            </a:r>
            <a:br>
              <a:rPr lang="en-GB" sz="1600" dirty="0">
                <a:solidFill>
                  <a:schemeClr val="accent1"/>
                </a:solidFill>
              </a:rPr>
            </a:br>
            <a:r>
              <a:rPr lang="en-GB" sz="1600" dirty="0">
                <a:solidFill>
                  <a:schemeClr val="accent1"/>
                </a:solidFill>
              </a:rPr>
              <a:t>in the users area</a:t>
            </a:r>
            <a:endParaRPr lang="it-IT" sz="1600" dirty="0">
              <a:solidFill>
                <a:schemeClr val="accent1"/>
              </a:solidFill>
            </a:endParaRPr>
          </a:p>
        </p:txBody>
      </p:sp>
      <p:sp>
        <p:nvSpPr>
          <p:cNvPr id="32" name="TextBox 9"/>
          <p:cNvSpPr txBox="1">
            <a:spLocks noChangeArrowheads="1"/>
          </p:cNvSpPr>
          <p:nvPr/>
        </p:nvSpPr>
        <p:spPr bwMode="auto">
          <a:xfrm rot="-5400000">
            <a:off x="2537000" y="2701408"/>
            <a:ext cx="2557110" cy="369332"/>
          </a:xfrm>
          <a:prstGeom prst="rect">
            <a:avLst/>
          </a:prstGeom>
          <a:noFill/>
          <a:ln w="9525">
            <a:noFill/>
            <a:miter lim="800000"/>
            <a:headEnd/>
            <a:tailEnd/>
          </a:ln>
        </p:spPr>
        <p:txBody>
          <a:bodyPr wrap="none">
            <a:spAutoFit/>
          </a:bodyPr>
          <a:lstStyle/>
          <a:p>
            <a:r>
              <a:rPr lang="en-US" sz="1800" dirty="0">
                <a:solidFill>
                  <a:srgbClr val="FF6600"/>
                </a:solidFill>
              </a:rPr>
              <a:t>80 m long optical fibers</a:t>
            </a:r>
            <a:endParaRPr lang="it-IT" sz="1800" dirty="0">
              <a:solidFill>
                <a:srgbClr val="FF6600"/>
              </a:solidFill>
            </a:endParaRPr>
          </a:p>
        </p:txBody>
      </p:sp>
      <p:sp>
        <p:nvSpPr>
          <p:cNvPr id="33" name="TextBox 10"/>
          <p:cNvSpPr txBox="1">
            <a:spLocks noChangeArrowheads="1"/>
          </p:cNvSpPr>
          <p:nvPr/>
        </p:nvSpPr>
        <p:spPr bwMode="auto">
          <a:xfrm rot="-5400000">
            <a:off x="5089700" y="2701408"/>
            <a:ext cx="2557110" cy="369332"/>
          </a:xfrm>
          <a:prstGeom prst="rect">
            <a:avLst/>
          </a:prstGeom>
          <a:noFill/>
          <a:ln w="9525">
            <a:noFill/>
            <a:miter lim="800000"/>
            <a:headEnd/>
            <a:tailEnd/>
          </a:ln>
        </p:spPr>
        <p:txBody>
          <a:bodyPr wrap="none">
            <a:spAutoFit/>
          </a:bodyPr>
          <a:lstStyle/>
          <a:p>
            <a:r>
              <a:rPr lang="en-US" sz="1800" dirty="0">
                <a:solidFill>
                  <a:srgbClr val="FF6600"/>
                </a:solidFill>
              </a:rPr>
              <a:t>20 m long optical fibers</a:t>
            </a:r>
            <a:endParaRPr lang="it-IT" sz="1800" dirty="0">
              <a:solidFill>
                <a:srgbClr val="FF6600"/>
              </a:solidFill>
            </a:endParaRPr>
          </a:p>
        </p:txBody>
      </p:sp>
      <p:sp>
        <p:nvSpPr>
          <p:cNvPr id="34" name="TextBox 11"/>
          <p:cNvSpPr txBox="1">
            <a:spLocks noChangeArrowheads="1"/>
          </p:cNvSpPr>
          <p:nvPr/>
        </p:nvSpPr>
        <p:spPr bwMode="auto">
          <a:xfrm rot="-5400000">
            <a:off x="-950913" y="2817812"/>
            <a:ext cx="2500312" cy="369888"/>
          </a:xfrm>
          <a:prstGeom prst="rect">
            <a:avLst/>
          </a:prstGeom>
          <a:noFill/>
          <a:ln w="9525">
            <a:noFill/>
            <a:miter lim="800000"/>
            <a:headEnd/>
            <a:tailEnd/>
          </a:ln>
        </p:spPr>
        <p:txBody>
          <a:bodyPr wrap="none">
            <a:spAutoFit/>
          </a:bodyPr>
          <a:lstStyle/>
          <a:p>
            <a:r>
              <a:rPr lang="en-US" sz="1800" dirty="0">
                <a:solidFill>
                  <a:srgbClr val="FF6600"/>
                </a:solidFill>
              </a:rPr>
              <a:t>10 m long MDR cables</a:t>
            </a:r>
            <a:endParaRPr lang="it-IT" sz="1800" dirty="0">
              <a:solidFill>
                <a:srgbClr val="FF6600"/>
              </a:solidFill>
            </a:endParaRPr>
          </a:p>
        </p:txBody>
      </p:sp>
      <p:pic>
        <p:nvPicPr>
          <p:cNvPr id="35" name="Picture 5" descr="CIMG1337"/>
          <p:cNvPicPr>
            <a:picLocks noChangeAspect="1" noChangeArrowheads="1"/>
          </p:cNvPicPr>
          <p:nvPr/>
        </p:nvPicPr>
        <p:blipFill>
          <a:blip r:embed="rId5"/>
          <a:srcRect l="3572" r="1785"/>
          <a:stretch>
            <a:fillRect/>
          </a:stretch>
        </p:blipFill>
        <p:spPr bwMode="auto">
          <a:xfrm>
            <a:off x="6591299" y="1492250"/>
            <a:ext cx="2019300" cy="2732087"/>
          </a:xfrm>
          <a:prstGeom prst="rect">
            <a:avLst/>
          </a:prstGeom>
          <a:noFill/>
          <a:ln w="9525">
            <a:noFill/>
            <a:miter lim="800000"/>
            <a:headEnd/>
            <a:tailEnd/>
          </a:ln>
        </p:spPr>
      </p:pic>
      <p:sp>
        <p:nvSpPr>
          <p:cNvPr id="36" name="TextBox 13"/>
          <p:cNvSpPr txBox="1">
            <a:spLocks noChangeArrowheads="1"/>
          </p:cNvSpPr>
          <p:nvPr/>
        </p:nvSpPr>
        <p:spPr bwMode="auto">
          <a:xfrm>
            <a:off x="6476999" y="896937"/>
            <a:ext cx="2400300" cy="584200"/>
          </a:xfrm>
          <a:prstGeom prst="rect">
            <a:avLst/>
          </a:prstGeom>
          <a:noFill/>
          <a:ln w="9525">
            <a:noFill/>
            <a:miter lim="800000"/>
            <a:headEnd/>
            <a:tailEnd/>
          </a:ln>
        </p:spPr>
        <p:txBody>
          <a:bodyPr>
            <a:spAutoFit/>
          </a:bodyPr>
          <a:lstStyle/>
          <a:p>
            <a:r>
              <a:rPr lang="en-GB" sz="1600" dirty="0">
                <a:solidFill>
                  <a:schemeClr val="accent1"/>
                </a:solidFill>
              </a:rPr>
              <a:t>Computer farm </a:t>
            </a:r>
            <a:br>
              <a:rPr lang="en-GB" sz="1600" dirty="0">
                <a:solidFill>
                  <a:schemeClr val="accent1"/>
                </a:solidFill>
              </a:rPr>
            </a:br>
            <a:r>
              <a:rPr lang="en-GB" sz="1600" dirty="0">
                <a:solidFill>
                  <a:schemeClr val="accent1"/>
                </a:solidFill>
              </a:rPr>
              <a:t>in the computing room</a:t>
            </a:r>
            <a:endParaRPr lang="it-IT" sz="1600" dirty="0">
              <a:solidFill>
                <a:schemeClr val="accent1"/>
              </a:solidFill>
            </a:endParaRPr>
          </a:p>
        </p:txBody>
      </p:sp>
      <p:sp>
        <p:nvSpPr>
          <p:cNvPr id="37" name="TextBox 17"/>
          <p:cNvSpPr txBox="1">
            <a:spLocks noChangeArrowheads="1"/>
          </p:cNvSpPr>
          <p:nvPr/>
        </p:nvSpPr>
        <p:spPr bwMode="auto">
          <a:xfrm rot="-5400000">
            <a:off x="7521689" y="2688708"/>
            <a:ext cx="2569934" cy="369332"/>
          </a:xfrm>
          <a:prstGeom prst="rect">
            <a:avLst/>
          </a:prstGeom>
          <a:noFill/>
          <a:ln w="9525">
            <a:noFill/>
            <a:miter lim="800000"/>
            <a:headEnd/>
            <a:tailEnd/>
          </a:ln>
        </p:spPr>
        <p:txBody>
          <a:bodyPr wrap="none">
            <a:spAutoFit/>
          </a:bodyPr>
          <a:lstStyle/>
          <a:p>
            <a:r>
              <a:rPr lang="en-US" sz="1800" dirty="0">
                <a:solidFill>
                  <a:srgbClr val="FF6600"/>
                </a:solidFill>
              </a:rPr>
              <a:t>LAN to the disk servers</a:t>
            </a:r>
            <a:endParaRPr lang="it-IT" sz="1800" dirty="0">
              <a:solidFill>
                <a:srgbClr val="FF6600"/>
              </a:solidFill>
            </a:endParaRPr>
          </a:p>
        </p:txBody>
      </p:sp>
      <p:sp>
        <p:nvSpPr>
          <p:cNvPr id="38" name="TextBox 7"/>
          <p:cNvSpPr txBox="1">
            <a:spLocks noChangeArrowheads="1"/>
          </p:cNvSpPr>
          <p:nvPr/>
        </p:nvSpPr>
        <p:spPr bwMode="auto">
          <a:xfrm>
            <a:off x="1866900" y="5493603"/>
            <a:ext cx="3009900" cy="830997"/>
          </a:xfrm>
          <a:prstGeom prst="rect">
            <a:avLst/>
          </a:prstGeom>
          <a:noFill/>
          <a:ln w="9525">
            <a:noFill/>
            <a:miter lim="800000"/>
            <a:headEnd/>
            <a:tailEnd/>
          </a:ln>
        </p:spPr>
        <p:txBody>
          <a:bodyPr>
            <a:spAutoFit/>
          </a:bodyPr>
          <a:lstStyle/>
          <a:p>
            <a:r>
              <a:rPr lang="en-GB" sz="1600" dirty="0" smtClean="0">
                <a:solidFill>
                  <a:schemeClr val="accent1"/>
                </a:solidFill>
              </a:rPr>
              <a:t>Global </a:t>
            </a:r>
          </a:p>
          <a:p>
            <a:r>
              <a:rPr lang="en-GB" sz="1600" dirty="0" smtClean="0">
                <a:solidFill>
                  <a:schemeClr val="accent1"/>
                </a:solidFill>
              </a:rPr>
              <a:t>Triggering</a:t>
            </a:r>
          </a:p>
          <a:p>
            <a:r>
              <a:rPr lang="en-GB" sz="1600" dirty="0" smtClean="0">
                <a:solidFill>
                  <a:schemeClr val="accent1"/>
                </a:solidFill>
              </a:rPr>
              <a:t>System</a:t>
            </a:r>
            <a:endParaRPr lang="it-IT" sz="1600" dirty="0">
              <a:solidFill>
                <a:schemeClr val="accent1"/>
              </a:solidFill>
            </a:endParaRPr>
          </a:p>
        </p:txBody>
      </p:sp>
    </p:spTree>
    <p:extLst>
      <p:ext uri="{BB962C8B-B14F-4D97-AF65-F5344CB8AC3E}">
        <p14:creationId xmlns:p14="http://schemas.microsoft.com/office/powerpoint/2010/main" val="16190034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nchor="b"/>
          <a:lstStyle/>
          <a:p>
            <a:pPr eaLnBrk="1" hangingPunct="1"/>
            <a:r>
              <a:rPr lang="en-US" dirty="0"/>
              <a:t>AGATA online</a:t>
            </a:r>
          </a:p>
        </p:txBody>
      </p:sp>
      <p:pic>
        <p:nvPicPr>
          <p:cNvPr id="55299" name="Picture 6" descr="Bildschirmfoto-7"/>
          <p:cNvPicPr>
            <a:picLocks noChangeAspect="1" noChangeArrowheads="1"/>
          </p:cNvPicPr>
          <p:nvPr/>
        </p:nvPicPr>
        <p:blipFill>
          <a:blip r:embed="rId3">
            <a:extLst>
              <a:ext uri="{28A0092B-C50C-407E-A947-70E740481C1C}">
                <a14:useLocalDpi xmlns:a14="http://schemas.microsoft.com/office/drawing/2010/main" val="0"/>
              </a:ext>
            </a:extLst>
          </a:blip>
          <a:srcRect l="1500" t="17999" r="33749" b="8400"/>
          <a:stretch>
            <a:fillRect/>
          </a:stretch>
        </p:blipFill>
        <p:spPr bwMode="auto">
          <a:xfrm>
            <a:off x="192088" y="1208088"/>
            <a:ext cx="43815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Bildschirmfoto-27"/>
          <p:cNvPicPr>
            <a:picLocks noChangeAspect="1" noChangeArrowheads="1"/>
          </p:cNvPicPr>
          <p:nvPr/>
        </p:nvPicPr>
        <p:blipFill>
          <a:blip r:embed="rId4">
            <a:extLst>
              <a:ext uri="{28A0092B-C50C-407E-A947-70E740481C1C}">
                <a14:useLocalDpi xmlns:a14="http://schemas.microsoft.com/office/drawing/2010/main" val="0"/>
              </a:ext>
            </a:extLst>
          </a:blip>
          <a:srcRect l="1500" t="15601" r="16499" b="9000"/>
          <a:stretch>
            <a:fillRect/>
          </a:stretch>
        </p:blipFill>
        <p:spPr bwMode="auto">
          <a:xfrm>
            <a:off x="176213" y="3802063"/>
            <a:ext cx="442595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8"/>
          <p:cNvSpPr txBox="1">
            <a:spLocks noChangeArrowheads="1"/>
          </p:cNvSpPr>
          <p:nvPr/>
        </p:nvSpPr>
        <p:spPr bwMode="auto">
          <a:xfrm>
            <a:off x="4724400" y="1081088"/>
            <a:ext cx="4410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b="1" i="1"/>
              <a:t>1</a:t>
            </a:r>
            <a:r>
              <a:rPr lang="en-US" b="1" i="1" baseline="30000"/>
              <a:t>st</a:t>
            </a:r>
            <a:r>
              <a:rPr lang="en-US" b="1" i="1"/>
              <a:t> experiment with AGATA (18/02/10)</a:t>
            </a:r>
          </a:p>
        </p:txBody>
      </p:sp>
      <p:pic>
        <p:nvPicPr>
          <p:cNvPr id="553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688" y="1555750"/>
            <a:ext cx="37338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7"/>
          <p:cNvSpPr txBox="1">
            <a:spLocks noChangeArrowheads="1"/>
          </p:cNvSpPr>
          <p:nvPr/>
        </p:nvSpPr>
        <p:spPr bwMode="auto">
          <a:xfrm>
            <a:off x="4876800" y="5638800"/>
            <a:ext cx="381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sz="1600" dirty="0"/>
              <a:t> &lt;</a:t>
            </a:r>
            <a:r>
              <a:rPr lang="en-US" sz="1600" dirty="0" smtClean="0"/>
              <a:t> 5mm FWHM </a:t>
            </a:r>
            <a:r>
              <a:rPr lang="en-US" sz="1600" dirty="0"/>
              <a:t>resolution </a:t>
            </a:r>
            <a:r>
              <a:rPr lang="en-US" sz="1600" dirty="0" smtClean="0"/>
              <a:t>obtained</a:t>
            </a:r>
            <a:endParaRPr lang="en-US" sz="1600" dirty="0"/>
          </a:p>
          <a:p>
            <a:pPr>
              <a:spcBef>
                <a:spcPct val="50000"/>
              </a:spcBef>
              <a:buFontTx/>
              <a:buChar char="•"/>
            </a:pPr>
            <a:r>
              <a:rPr lang="en-US" sz="1600" dirty="0"/>
              <a:t> </a:t>
            </a:r>
            <a:r>
              <a:rPr lang="en-US" sz="1600" dirty="0" err="1"/>
              <a:t>psa</a:t>
            </a:r>
            <a:r>
              <a:rPr lang="en-US" sz="1600" dirty="0"/>
              <a:t> online at rates &gt; </a:t>
            </a:r>
            <a:r>
              <a:rPr lang="en-US" sz="1600" dirty="0" smtClean="0"/>
              <a:t>5kHz per crystal </a:t>
            </a:r>
            <a:endParaRPr lang="en-US" sz="1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93825"/>
            <a:ext cx="738822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2079624" y="2539206"/>
            <a:ext cx="33035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algn="l" eaLnBrk="1" hangingPunct="1">
              <a:spcBef>
                <a:spcPct val="50000"/>
              </a:spcBef>
            </a:pPr>
            <a:r>
              <a:rPr lang="en-US" sz="1800" b="1" dirty="0" smtClean="0">
                <a:solidFill>
                  <a:schemeClr val="tx1"/>
                </a:solidFill>
              </a:rPr>
              <a:t>Uncorrected</a:t>
            </a:r>
            <a:endParaRPr lang="en-US" sz="1800" b="1" dirty="0">
              <a:solidFill>
                <a:schemeClr val="tx1"/>
              </a:solidFill>
            </a:endParaRPr>
          </a:p>
          <a:p>
            <a:pPr algn="l" eaLnBrk="1" hangingPunct="1">
              <a:spcBef>
                <a:spcPct val="50000"/>
              </a:spcBef>
            </a:pPr>
            <a:r>
              <a:rPr lang="en-US" sz="1800" b="1" dirty="0"/>
              <a:t/>
            </a:r>
            <a:br>
              <a:rPr lang="en-US" sz="1800" b="1" dirty="0"/>
            </a:br>
            <a:r>
              <a:rPr lang="en-US" sz="1800" b="1" dirty="0" smtClean="0">
                <a:solidFill>
                  <a:srgbClr val="FF0000"/>
                </a:solidFill>
              </a:rPr>
              <a:t>Doppler-corrected </a:t>
            </a:r>
            <a:r>
              <a:rPr lang="en-US" sz="1800" b="1" dirty="0">
                <a:solidFill>
                  <a:srgbClr val="FF0000"/>
                </a:solidFill>
              </a:rPr>
              <a:t>(</a:t>
            </a:r>
            <a:r>
              <a:rPr lang="en-US" sz="1800" b="1" dirty="0" err="1">
                <a:solidFill>
                  <a:srgbClr val="FF0000"/>
                </a:solidFill>
              </a:rPr>
              <a:t>Ca</a:t>
            </a:r>
            <a:r>
              <a:rPr lang="en-US" sz="1800" b="1" dirty="0">
                <a:solidFill>
                  <a:srgbClr val="FF0000"/>
                </a:solidFill>
              </a:rPr>
              <a:t>)</a:t>
            </a:r>
            <a:br>
              <a:rPr lang="en-US" sz="1800" b="1" dirty="0">
                <a:solidFill>
                  <a:srgbClr val="FF0000"/>
                </a:solidFill>
              </a:rPr>
            </a:br>
            <a:endParaRPr lang="en-US" sz="1800" b="1" dirty="0">
              <a:solidFill>
                <a:srgbClr val="FF0000"/>
              </a:solidFill>
            </a:endParaRPr>
          </a:p>
          <a:p>
            <a:pPr algn="l" eaLnBrk="1" hangingPunct="1">
              <a:spcBef>
                <a:spcPct val="50000"/>
              </a:spcBef>
            </a:pPr>
            <a:r>
              <a:rPr lang="en-US" sz="1800" b="1" dirty="0" smtClean="0">
                <a:solidFill>
                  <a:srgbClr val="0000FF"/>
                </a:solidFill>
              </a:rPr>
              <a:t>Doppler-corrected </a:t>
            </a:r>
            <a:r>
              <a:rPr lang="en-US" sz="1800" b="1" dirty="0">
                <a:solidFill>
                  <a:srgbClr val="0000FF"/>
                </a:solidFill>
              </a:rPr>
              <a:t>(</a:t>
            </a:r>
            <a:r>
              <a:rPr lang="en-US" sz="1800" b="1" dirty="0" err="1">
                <a:solidFill>
                  <a:srgbClr val="0000FF"/>
                </a:solidFill>
              </a:rPr>
              <a:t>Pb</a:t>
            </a:r>
            <a:r>
              <a:rPr lang="en-US" sz="1800" b="1" dirty="0">
                <a:solidFill>
                  <a:srgbClr val="0000FF"/>
                </a:solidFill>
              </a:rPr>
              <a:t>)</a:t>
            </a:r>
          </a:p>
        </p:txBody>
      </p:sp>
      <p:sp>
        <p:nvSpPr>
          <p:cNvPr id="34821" name="Text Box 8"/>
          <p:cNvSpPr txBox="1">
            <a:spLocks noChangeArrowheads="1"/>
          </p:cNvSpPr>
          <p:nvPr/>
        </p:nvSpPr>
        <p:spPr bwMode="auto">
          <a:xfrm>
            <a:off x="2079624" y="2000250"/>
            <a:ext cx="3309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spcBef>
                <a:spcPct val="50000"/>
              </a:spcBef>
            </a:pPr>
            <a:r>
              <a:rPr lang="en-US" sz="2400" baseline="30000" dirty="0"/>
              <a:t>42</a:t>
            </a:r>
            <a:r>
              <a:rPr lang="en-US" sz="2400" dirty="0"/>
              <a:t>Ca@170MeV+</a:t>
            </a:r>
            <a:r>
              <a:rPr lang="en-US" sz="2400" baseline="30000" dirty="0"/>
              <a:t>208</a:t>
            </a:r>
            <a:r>
              <a:rPr lang="en-US" sz="2400" dirty="0"/>
              <a:t>Pb</a:t>
            </a:r>
          </a:p>
        </p:txBody>
      </p:sp>
      <p:sp>
        <p:nvSpPr>
          <p:cNvPr id="34824" name="Textfeld 7"/>
          <p:cNvSpPr txBox="1">
            <a:spLocks noChangeArrowheads="1"/>
          </p:cNvSpPr>
          <p:nvPr/>
        </p:nvSpPr>
        <p:spPr bwMode="auto">
          <a:xfrm>
            <a:off x="6367463" y="2000250"/>
            <a:ext cx="12207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r>
              <a:rPr lang="de-DE" sz="1600"/>
              <a:t>1524,7 keV</a:t>
            </a:r>
          </a:p>
          <a:p>
            <a:pPr eaLnBrk="1" hangingPunct="1"/>
            <a:r>
              <a:rPr lang="en-GB" sz="1600">
                <a:solidFill>
                  <a:srgbClr val="000000"/>
                </a:solidFill>
              </a:rPr>
              <a:t>2</a:t>
            </a:r>
            <a:r>
              <a:rPr lang="en-GB" sz="1600" baseline="30000">
                <a:solidFill>
                  <a:srgbClr val="000000"/>
                </a:solidFill>
              </a:rPr>
              <a:t>+</a:t>
            </a:r>
            <a:r>
              <a:rPr lang="en-GB" sz="1600">
                <a:solidFill>
                  <a:srgbClr val="000000"/>
                </a:solidFill>
              </a:rPr>
              <a:t> - 0</a:t>
            </a:r>
            <a:r>
              <a:rPr lang="en-GB" sz="1600" baseline="30000">
                <a:solidFill>
                  <a:srgbClr val="000000"/>
                </a:solidFill>
              </a:rPr>
              <a:t>+</a:t>
            </a:r>
          </a:p>
          <a:p>
            <a:pPr eaLnBrk="1" hangingPunct="1"/>
            <a:endParaRPr lang="de-DE" sz="1600"/>
          </a:p>
          <a:p>
            <a:pPr eaLnBrk="1" hangingPunct="1"/>
            <a:endParaRPr lang="de-DE" sz="1600"/>
          </a:p>
        </p:txBody>
      </p:sp>
      <p:sp>
        <p:nvSpPr>
          <p:cNvPr id="34825" name="Textfeld 9"/>
          <p:cNvSpPr txBox="1">
            <a:spLocks noChangeArrowheads="1"/>
          </p:cNvSpPr>
          <p:nvPr/>
        </p:nvSpPr>
        <p:spPr bwMode="auto">
          <a:xfrm>
            <a:off x="4857750" y="5357813"/>
            <a:ext cx="10509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r>
              <a:rPr lang="de-DE" sz="1600"/>
              <a:t>1228 keV</a:t>
            </a:r>
          </a:p>
          <a:p>
            <a:pPr eaLnBrk="1" hangingPunct="1"/>
            <a:r>
              <a:rPr lang="en-GB" sz="1600">
                <a:solidFill>
                  <a:srgbClr val="000000"/>
                </a:solidFill>
              </a:rPr>
              <a:t>4</a:t>
            </a:r>
            <a:r>
              <a:rPr lang="en-GB" sz="1600" baseline="30000">
                <a:solidFill>
                  <a:srgbClr val="000000"/>
                </a:solidFill>
              </a:rPr>
              <a:t>+</a:t>
            </a:r>
            <a:r>
              <a:rPr lang="en-GB" sz="1600">
                <a:solidFill>
                  <a:srgbClr val="000000"/>
                </a:solidFill>
              </a:rPr>
              <a:t> - 2</a:t>
            </a:r>
            <a:r>
              <a:rPr lang="en-GB" sz="1600" baseline="30000">
                <a:solidFill>
                  <a:srgbClr val="000000"/>
                </a:solidFill>
              </a:rPr>
              <a:t>+</a:t>
            </a:r>
          </a:p>
          <a:p>
            <a:pPr eaLnBrk="1" hangingPunct="1"/>
            <a:endParaRPr lang="de-DE" sz="1600"/>
          </a:p>
        </p:txBody>
      </p:sp>
      <p:sp>
        <p:nvSpPr>
          <p:cNvPr id="11" name="Rectangle 2"/>
          <p:cNvSpPr>
            <a:spLocks noGrp="1" noChangeArrowheads="1"/>
          </p:cNvSpPr>
          <p:nvPr>
            <p:ph type="title"/>
          </p:nvPr>
        </p:nvSpPr>
        <p:spPr/>
        <p:txBody>
          <a:bodyPr anchor="b"/>
          <a:lstStyle/>
          <a:p>
            <a:pPr eaLnBrk="1" hangingPunct="1"/>
            <a:r>
              <a:rPr lang="en-US" dirty="0"/>
              <a:t>AGATA </a:t>
            </a:r>
            <a:r>
              <a:rPr lang="en-US" dirty="0" smtClean="0"/>
              <a:t>online result</a:t>
            </a:r>
            <a:endParaRPr lang="en-US" dirty="0"/>
          </a:p>
        </p:txBody>
      </p:sp>
    </p:spTree>
    <p:extLst>
      <p:ext uri="{BB962C8B-B14F-4D97-AF65-F5344CB8AC3E}">
        <p14:creationId xmlns:p14="http://schemas.microsoft.com/office/powerpoint/2010/main" val="453931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8" name="Rectangle 3"/>
          <p:cNvSpPr>
            <a:spLocks noChangeArrowheads="1"/>
          </p:cNvSpPr>
          <p:nvPr/>
        </p:nvSpPr>
        <p:spPr bwMode="auto">
          <a:xfrm>
            <a:off x="2435225" y="777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endParaRPr lang="fr-FR" sz="2400">
              <a:solidFill>
                <a:schemeClr val="tx1"/>
              </a:solidFill>
              <a:latin typeface="Times New Roman" pitchFamily="18" charset="0"/>
              <a:ea typeface="ＭＳ Ｐゴシック" pitchFamily="34" charset="-128"/>
            </a:endParaRPr>
          </a:p>
        </p:txBody>
      </p:sp>
      <p:pic>
        <p:nvPicPr>
          <p:cNvPr id="9" name="Picture 4" descr="c11"/>
          <p:cNvPicPr>
            <a:picLocks noChangeAspect="1" noChangeArrowheads="1"/>
          </p:cNvPicPr>
          <p:nvPr/>
        </p:nvPicPr>
        <p:blipFill>
          <a:blip r:embed="rId3">
            <a:extLst>
              <a:ext uri="{28A0092B-C50C-407E-A947-70E740481C1C}">
                <a14:useLocalDpi xmlns:a14="http://schemas.microsoft.com/office/drawing/2010/main" val="0"/>
              </a:ext>
            </a:extLst>
          </a:blip>
          <a:srcRect t="4713"/>
          <a:stretch>
            <a:fillRect/>
          </a:stretch>
        </p:blipFill>
        <p:spPr bwMode="auto">
          <a:xfrm>
            <a:off x="0" y="287338"/>
            <a:ext cx="9144000" cy="6354762"/>
          </a:xfrm>
          <a:prstGeom prst="rect">
            <a:avLst/>
          </a:prstGeom>
          <a:noFill/>
          <a:extLst>
            <a:ext uri="{909E8E84-426E-40DD-AFC4-6F175D3DCCD1}">
              <a14:hiddenFill xmlns:a14="http://schemas.microsoft.com/office/drawing/2010/main">
                <a:solidFill>
                  <a:srgbClr val="FFFFFF">
                    <a:alpha val="53999"/>
                  </a:srgbClr>
                </a:solidFill>
              </a14:hiddenFill>
            </a:ext>
          </a:extLst>
        </p:spPr>
      </p:pic>
      <p:pic>
        <p:nvPicPr>
          <p:cNvPr id="10" name="Picture 5" descr="FAIR_V1"/>
          <p:cNvPicPr>
            <a:picLocks noChangeAspect="1" noChangeArrowheads="1"/>
          </p:cNvPicPr>
          <p:nvPr/>
        </p:nvPicPr>
        <p:blipFill>
          <a:blip r:embed="rId4" cstate="print">
            <a:extLst>
              <a:ext uri="{28A0092B-C50C-407E-A947-70E740481C1C}">
                <a14:useLocalDpi xmlns:a14="http://schemas.microsoft.com/office/drawing/2010/main" val="0"/>
              </a:ext>
            </a:extLst>
          </a:blip>
          <a:srcRect l="9497" t="9251" r="17255"/>
          <a:stretch>
            <a:fillRect/>
          </a:stretch>
        </p:blipFill>
        <p:spPr bwMode="auto">
          <a:xfrm>
            <a:off x="0" y="350838"/>
            <a:ext cx="1066800" cy="831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167" t="7582" r="16393" b="3867"/>
          <a:stretch>
            <a:fillRect/>
          </a:stretch>
        </p:blipFill>
        <p:spPr bwMode="auto">
          <a:xfrm>
            <a:off x="6711950" y="3908425"/>
            <a:ext cx="2444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noChangeArrowheads="1"/>
          </p:cNvSpPr>
          <p:nvPr/>
        </p:nvSpPr>
        <p:spPr bwMode="auto">
          <a:xfrm>
            <a:off x="0" y="1287463"/>
            <a:ext cx="42179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b="1" dirty="0">
                <a:solidFill>
                  <a:schemeClr val="tx1"/>
                </a:solidFill>
                <a:latin typeface="Comic Sans MS" pitchFamily="66" charset="0"/>
              </a:rPr>
              <a:t>SPIRAL2 - HIE-ISOLDE - EURISOL - </a:t>
            </a:r>
            <a:r>
              <a:rPr lang="en-GB" sz="1400" b="1" dirty="0">
                <a:solidFill>
                  <a:schemeClr val="tx1"/>
                </a:solidFill>
                <a:latin typeface="Comic Sans MS" pitchFamily="66" charset="0"/>
              </a:rPr>
              <a:t>ECOS</a:t>
            </a:r>
            <a:endParaRPr lang="en-US" sz="1400" b="1" dirty="0">
              <a:solidFill>
                <a:schemeClr val="tx1"/>
              </a:solidFill>
              <a:latin typeface="Comic Sans MS" pitchFamily="66" charset="0"/>
            </a:endParaRPr>
          </a:p>
        </p:txBody>
      </p:sp>
      <p:sp>
        <p:nvSpPr>
          <p:cNvPr id="13" name="Rectangle 8"/>
          <p:cNvSpPr txBox="1">
            <a:spLocks noChangeArrowheads="1"/>
          </p:cNvSpPr>
          <p:nvPr/>
        </p:nvSpPr>
        <p:spPr bwMode="auto">
          <a:xfrm>
            <a:off x="1033463" y="373063"/>
            <a:ext cx="8229600" cy="7921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mtClean="0">
                <a:solidFill>
                  <a:schemeClr val="bg1"/>
                </a:solidFill>
              </a:rPr>
              <a:t>New Facilities, New challenges</a:t>
            </a:r>
            <a:endParaRPr lang="en-US">
              <a:solidFill>
                <a:schemeClr val="bg1"/>
              </a:solidFill>
            </a:endParaRPr>
          </a:p>
        </p:txBody>
      </p:sp>
      <p:sp>
        <p:nvSpPr>
          <p:cNvPr id="14" name="Rectangle 9"/>
          <p:cNvSpPr txBox="1">
            <a:spLocks noChangeArrowheads="1"/>
          </p:cNvSpPr>
          <p:nvPr/>
        </p:nvSpPr>
        <p:spPr bwMode="auto">
          <a:xfrm>
            <a:off x="0" y="4225925"/>
            <a:ext cx="4991100" cy="2640013"/>
          </a:xfrm>
          <a:prstGeom prst="rect">
            <a:avLst/>
          </a:prstGeom>
          <a:solidFill>
            <a:srgbClr val="FFFF66">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a:lstStyle>
          <a:p>
            <a:pPr>
              <a:lnSpc>
                <a:spcPct val="90000"/>
              </a:lnSpc>
              <a:buFontTx/>
              <a:buNone/>
            </a:pPr>
            <a:r>
              <a:rPr lang="en-GB" sz="2800" b="1" u="sng" smtClean="0">
                <a:solidFill>
                  <a:srgbClr val="FF0000"/>
                </a:solidFill>
                <a:latin typeface="Comic Sans MS" pitchFamily="66" charset="0"/>
              </a:rPr>
              <a:t>Relativistic exotic beams …</a:t>
            </a:r>
            <a:endParaRPr lang="en-US" sz="2400" b="1" u="sng" smtClean="0">
              <a:latin typeface="Comic Sans MS" pitchFamily="66" charset="0"/>
            </a:endParaRPr>
          </a:p>
          <a:p>
            <a:pPr>
              <a:lnSpc>
                <a:spcPct val="90000"/>
              </a:lnSpc>
            </a:pPr>
            <a:r>
              <a:rPr lang="en-US" sz="2400" smtClean="0">
                <a:latin typeface="Comic Sans MS" pitchFamily="66" charset="0"/>
              </a:rPr>
              <a:t>Low beam intensity</a:t>
            </a:r>
          </a:p>
          <a:p>
            <a:pPr>
              <a:lnSpc>
                <a:spcPct val="90000"/>
              </a:lnSpc>
            </a:pPr>
            <a:r>
              <a:rPr lang="en-US" sz="2400" smtClean="0">
                <a:latin typeface="Comic Sans MS" pitchFamily="66" charset="0"/>
              </a:rPr>
              <a:t>High backgrounds</a:t>
            </a:r>
          </a:p>
          <a:p>
            <a:pPr>
              <a:lnSpc>
                <a:spcPct val="90000"/>
              </a:lnSpc>
            </a:pPr>
            <a:r>
              <a:rPr lang="en-US" sz="2400" smtClean="0">
                <a:latin typeface="Comic Sans MS" pitchFamily="66" charset="0"/>
              </a:rPr>
              <a:t>Large Doppler broadening</a:t>
            </a:r>
          </a:p>
          <a:p>
            <a:pPr>
              <a:lnSpc>
                <a:spcPct val="90000"/>
              </a:lnSpc>
            </a:pPr>
            <a:r>
              <a:rPr lang="en-US" sz="2400" smtClean="0">
                <a:latin typeface="Comic Sans MS" pitchFamily="66" charset="0"/>
              </a:rPr>
              <a:t>High </a:t>
            </a:r>
            <a:r>
              <a:rPr lang="en-US" sz="2400" smtClean="0">
                <a:latin typeface="Symbol" pitchFamily="18" charset="2"/>
              </a:rPr>
              <a:t>g</a:t>
            </a:r>
            <a:r>
              <a:rPr lang="en-US" sz="2400" smtClean="0">
                <a:latin typeface="Comic Sans MS" pitchFamily="66" charset="0"/>
              </a:rPr>
              <a:t>-ray multiplicities</a:t>
            </a:r>
          </a:p>
          <a:p>
            <a:pPr>
              <a:lnSpc>
                <a:spcPct val="90000"/>
              </a:lnSpc>
            </a:pPr>
            <a:r>
              <a:rPr lang="en-US" sz="2400" smtClean="0">
                <a:latin typeface="Comic Sans MS" pitchFamily="66" charset="0"/>
              </a:rPr>
              <a:t>High counting rates</a:t>
            </a:r>
            <a:endParaRPr lang="en-US" sz="2400">
              <a:latin typeface="Comic Sans MS" pitchFamily="66" charset="0"/>
            </a:endParaRPr>
          </a:p>
        </p:txBody>
      </p:sp>
      <p:sp>
        <p:nvSpPr>
          <p:cNvPr id="15" name="Text Box 10"/>
          <p:cNvSpPr txBox="1">
            <a:spLocks noChangeArrowheads="1"/>
          </p:cNvSpPr>
          <p:nvPr/>
        </p:nvSpPr>
        <p:spPr bwMode="auto">
          <a:xfrm>
            <a:off x="5148263" y="4217988"/>
            <a:ext cx="3994150" cy="2782300"/>
          </a:xfrm>
          <a:prstGeom prst="rect">
            <a:avLst/>
          </a:prstGeom>
          <a:solidFill>
            <a:srgbClr val="FFFF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pPr>
            <a:r>
              <a:rPr lang="en-US" sz="2800" b="1" u="sng" dirty="0">
                <a:solidFill>
                  <a:schemeClr val="tx1"/>
                </a:solidFill>
                <a:latin typeface="Comic Sans MS" pitchFamily="66" charset="0"/>
              </a:rPr>
              <a:t>…</a:t>
            </a:r>
            <a:r>
              <a:rPr lang="en-US" sz="2800" b="1" u="sng" dirty="0" smtClean="0">
                <a:solidFill>
                  <a:schemeClr val="tx1"/>
                </a:solidFill>
                <a:latin typeface="Comic Sans MS" pitchFamily="66" charset="0"/>
              </a:rPr>
              <a:t>Need :</a:t>
            </a:r>
            <a:endParaRPr lang="en-US" sz="2800" b="1" u="sng" dirty="0">
              <a:solidFill>
                <a:schemeClr val="tx1"/>
              </a:solidFill>
              <a:latin typeface="Comic Sans MS" pitchFamily="66" charset="0"/>
            </a:endParaRPr>
          </a:p>
          <a:p>
            <a:pPr algn="l">
              <a:lnSpc>
                <a:spcPct val="110000"/>
              </a:lnSpc>
              <a:buFontTx/>
              <a:buChar char="•"/>
            </a:pPr>
            <a:r>
              <a:rPr lang="en-US" sz="2400" dirty="0">
                <a:solidFill>
                  <a:schemeClr val="tx1"/>
                </a:solidFill>
                <a:latin typeface="Comic Sans MS" pitchFamily="66" charset="0"/>
              </a:rPr>
              <a:t>High efficiency</a:t>
            </a:r>
          </a:p>
          <a:p>
            <a:pPr algn="l">
              <a:lnSpc>
                <a:spcPct val="110000"/>
              </a:lnSpc>
              <a:buFontTx/>
              <a:buChar char="•"/>
            </a:pPr>
            <a:r>
              <a:rPr lang="en-US" sz="2400" dirty="0">
                <a:solidFill>
                  <a:schemeClr val="tx1"/>
                </a:solidFill>
                <a:latin typeface="Comic Sans MS" pitchFamily="66" charset="0"/>
              </a:rPr>
              <a:t>High sensitivity</a:t>
            </a:r>
          </a:p>
          <a:p>
            <a:pPr algn="l">
              <a:lnSpc>
                <a:spcPct val="110000"/>
              </a:lnSpc>
              <a:buFontTx/>
              <a:buChar char="•"/>
            </a:pPr>
            <a:r>
              <a:rPr lang="en-US" sz="2400" dirty="0">
                <a:solidFill>
                  <a:schemeClr val="tx1"/>
                </a:solidFill>
                <a:latin typeface="Comic Sans MS" pitchFamily="66" charset="0"/>
              </a:rPr>
              <a:t>High position resolution</a:t>
            </a:r>
          </a:p>
          <a:p>
            <a:pPr algn="l">
              <a:lnSpc>
                <a:spcPct val="110000"/>
              </a:lnSpc>
              <a:buFontTx/>
              <a:buChar char="•"/>
            </a:pPr>
            <a:r>
              <a:rPr lang="en-US" sz="2400" dirty="0">
                <a:solidFill>
                  <a:schemeClr val="tx1"/>
                </a:solidFill>
                <a:latin typeface="Comic Sans MS" pitchFamily="66" charset="0"/>
              </a:rPr>
              <a:t>High Peak/Total</a:t>
            </a:r>
          </a:p>
          <a:p>
            <a:pPr algn="l">
              <a:lnSpc>
                <a:spcPct val="110000"/>
              </a:lnSpc>
              <a:buFontTx/>
              <a:buChar char="•"/>
            </a:pPr>
            <a:r>
              <a:rPr lang="en-US" sz="2400" dirty="0">
                <a:solidFill>
                  <a:schemeClr val="tx1"/>
                </a:solidFill>
                <a:latin typeface="Comic Sans MS" pitchFamily="66" charset="0"/>
              </a:rPr>
              <a:t>High </a:t>
            </a:r>
            <a:r>
              <a:rPr lang="en-US" sz="2400" dirty="0" smtClean="0">
                <a:solidFill>
                  <a:schemeClr val="tx1"/>
                </a:solidFill>
                <a:latin typeface="Comic Sans MS" pitchFamily="66" charset="0"/>
              </a:rPr>
              <a:t>throughput</a:t>
            </a:r>
          </a:p>
          <a:p>
            <a:pPr algn="l">
              <a:lnSpc>
                <a:spcPct val="110000"/>
              </a:lnSpc>
            </a:pPr>
            <a:endParaRPr lang="en-US" sz="1000" dirty="0">
              <a:solidFill>
                <a:schemeClr val="tx1"/>
              </a:solidFill>
              <a:latin typeface="Comic Sans MS" pitchFamily="66" charset="0"/>
            </a:endParaRPr>
          </a:p>
        </p:txBody>
      </p:sp>
    </p:spTree>
    <p:extLst>
      <p:ext uri="{BB962C8B-B14F-4D97-AF65-F5344CB8AC3E}">
        <p14:creationId xmlns:p14="http://schemas.microsoft.com/office/powerpoint/2010/main" val="3046947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542">
            <a:off x="5667100" y="2419414"/>
            <a:ext cx="2181500" cy="13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Position </a:t>
            </a:r>
            <a:r>
              <a:rPr lang="fr-FR" dirty="0" err="1" smtClean="0"/>
              <a:t>Resolution</a:t>
            </a:r>
            <a:r>
              <a:rPr lang="fr-FR" dirty="0" smtClean="0"/>
              <a:t> of AGATA</a:t>
            </a:r>
            <a:endParaRPr lang="fr-FR" dirty="0"/>
          </a:p>
        </p:txBody>
      </p:sp>
      <p:sp>
        <p:nvSpPr>
          <p:cNvPr id="5" name="ZoneTexte 4"/>
          <p:cNvSpPr txBox="1"/>
          <p:nvPr/>
        </p:nvSpPr>
        <p:spPr>
          <a:xfrm>
            <a:off x="533400" y="762000"/>
            <a:ext cx="8458200" cy="1846659"/>
          </a:xfrm>
          <a:prstGeom prst="rect">
            <a:avLst/>
          </a:prstGeom>
          <a:noFill/>
        </p:spPr>
        <p:txBody>
          <a:bodyPr wrap="square" rtlCol="0">
            <a:spAutoFit/>
          </a:bodyPr>
          <a:lstStyle/>
          <a:p>
            <a:endParaRPr lang="fr-FR" sz="1600" dirty="0" smtClean="0"/>
          </a:p>
          <a:p>
            <a:r>
              <a:rPr lang="fr-FR" sz="1600" b="1" dirty="0" smtClean="0"/>
              <a:t>FWHM 	</a:t>
            </a:r>
            <a:r>
              <a:rPr lang="fr-FR" sz="1600" b="1" dirty="0" err="1" smtClean="0"/>
              <a:t>Method</a:t>
            </a:r>
            <a:r>
              <a:rPr lang="fr-FR" sz="1600" b="1" dirty="0" smtClean="0"/>
              <a:t>			Reference</a:t>
            </a:r>
            <a:r>
              <a:rPr lang="fr-FR" sz="1600" dirty="0" smtClean="0"/>
              <a:t>		</a:t>
            </a:r>
            <a:endParaRPr lang="fr-FR" sz="1600" dirty="0"/>
          </a:p>
          <a:p>
            <a:r>
              <a:rPr lang="fr-FR" sz="1600" dirty="0" smtClean="0"/>
              <a:t>5.2mm    	Doppler correction </a:t>
            </a:r>
            <a:r>
              <a:rPr lang="fr-FR" sz="1600" dirty="0" err="1" smtClean="0"/>
              <a:t>meas</a:t>
            </a:r>
            <a:r>
              <a:rPr lang="fr-FR" sz="1600" dirty="0" smtClean="0"/>
              <a:t>.	F. </a:t>
            </a:r>
            <a:r>
              <a:rPr lang="fr-FR" sz="1600" dirty="0" err="1" smtClean="0"/>
              <a:t>Recchia</a:t>
            </a:r>
            <a:r>
              <a:rPr lang="fr-FR" sz="1600" dirty="0" smtClean="0"/>
              <a:t> et al. NIM A (2009)</a:t>
            </a:r>
          </a:p>
          <a:p>
            <a:r>
              <a:rPr lang="fr-FR" sz="1600" dirty="0" smtClean="0"/>
              <a:t>4.0mm	Doppler </a:t>
            </a:r>
            <a:r>
              <a:rPr lang="fr-FR" sz="1600" dirty="0"/>
              <a:t>correction </a:t>
            </a:r>
            <a:r>
              <a:rPr lang="fr-FR" sz="1600" dirty="0" err="1" smtClean="0"/>
              <a:t>meas</a:t>
            </a:r>
            <a:r>
              <a:rPr lang="fr-FR" sz="1600" dirty="0" smtClean="0"/>
              <a:t>	P</a:t>
            </a:r>
            <a:r>
              <a:rPr lang="fr-FR" sz="1600" dirty="0"/>
              <a:t>.-A. </a:t>
            </a:r>
            <a:r>
              <a:rPr lang="fr-FR" sz="1600" dirty="0" err="1" smtClean="0"/>
              <a:t>Söderström</a:t>
            </a:r>
            <a:r>
              <a:rPr lang="fr-FR" sz="1600" dirty="0" smtClean="0"/>
              <a:t> et al. NIM A (2011)</a:t>
            </a:r>
          </a:p>
          <a:p>
            <a:r>
              <a:rPr lang="fr-FR" sz="1600" dirty="0" smtClean="0"/>
              <a:t>3.5mm	511keV source </a:t>
            </a:r>
            <a:r>
              <a:rPr lang="fr-FR" sz="1600" dirty="0" err="1" smtClean="0"/>
              <a:t>meas</a:t>
            </a:r>
            <a:r>
              <a:rPr lang="fr-FR" sz="1600" dirty="0" smtClean="0"/>
              <a:t>.	S. </a:t>
            </a:r>
            <a:r>
              <a:rPr lang="fr-FR" sz="1600" dirty="0" err="1" smtClean="0"/>
              <a:t>Klupp</a:t>
            </a:r>
            <a:r>
              <a:rPr lang="fr-FR" sz="1600" dirty="0" smtClean="0"/>
              <a:t>, </a:t>
            </a:r>
            <a:r>
              <a:rPr lang="fr-FR" sz="1600" dirty="0" err="1" smtClean="0"/>
              <a:t>M.Schlarb</a:t>
            </a:r>
            <a:r>
              <a:rPr lang="fr-FR" sz="1600" dirty="0" smtClean="0"/>
              <a:t>, R. </a:t>
            </a:r>
            <a:r>
              <a:rPr lang="fr-FR" sz="1600" dirty="0" err="1" smtClean="0"/>
              <a:t>Gernhauser</a:t>
            </a:r>
            <a:r>
              <a:rPr lang="fr-FR" sz="1600" dirty="0" smtClean="0"/>
              <a:t>, (in </a:t>
            </a:r>
            <a:r>
              <a:rPr lang="fr-FR" sz="1600" dirty="0" err="1" smtClean="0"/>
              <a:t>prep</a:t>
            </a:r>
            <a:r>
              <a:rPr lang="fr-FR" sz="1600" dirty="0" smtClean="0"/>
              <a:t>.)</a:t>
            </a:r>
          </a:p>
          <a:p>
            <a:endParaRPr lang="fr-FR" sz="1600" dirty="0"/>
          </a:p>
          <a:p>
            <a:r>
              <a:rPr lang="fr-FR" dirty="0" err="1">
                <a:solidFill>
                  <a:schemeClr val="accent2"/>
                </a:solidFill>
              </a:rPr>
              <a:t>Resolutions</a:t>
            </a:r>
            <a:r>
              <a:rPr lang="fr-FR" dirty="0">
                <a:solidFill>
                  <a:schemeClr val="accent2"/>
                </a:solidFill>
              </a:rPr>
              <a:t> </a:t>
            </a:r>
            <a:r>
              <a:rPr lang="fr-FR" dirty="0" err="1" smtClean="0">
                <a:solidFill>
                  <a:schemeClr val="accent2"/>
                </a:solidFill>
              </a:rPr>
              <a:t>improve</a:t>
            </a:r>
            <a:r>
              <a:rPr lang="fr-FR" dirty="0" smtClean="0">
                <a:solidFill>
                  <a:schemeClr val="accent2"/>
                </a:solidFill>
              </a:rPr>
              <a:t> over time </a:t>
            </a:r>
            <a:r>
              <a:rPr lang="fr-FR" dirty="0">
                <a:solidFill>
                  <a:schemeClr val="accent2"/>
                </a:solidFill>
              </a:rPr>
              <a:t>by </a:t>
            </a:r>
            <a:r>
              <a:rPr lang="fr-FR" dirty="0" err="1" smtClean="0">
                <a:solidFill>
                  <a:schemeClr val="accent2"/>
                </a:solidFill>
              </a:rPr>
              <a:t>improvement</a:t>
            </a:r>
            <a:r>
              <a:rPr lang="fr-FR" dirty="0" smtClean="0">
                <a:solidFill>
                  <a:schemeClr val="accent2"/>
                </a:solidFill>
              </a:rPr>
              <a:t> on </a:t>
            </a:r>
            <a:r>
              <a:rPr lang="fr-FR" dirty="0">
                <a:solidFill>
                  <a:schemeClr val="accent2"/>
                </a:solidFill>
              </a:rPr>
              <a:t>PSA </a:t>
            </a:r>
            <a:r>
              <a:rPr lang="fr-FR" dirty="0" err="1" smtClean="0">
                <a:solidFill>
                  <a:schemeClr val="accent2"/>
                </a:solidFill>
              </a:rPr>
              <a:t>libraries</a:t>
            </a:r>
            <a:endParaRPr lang="fr-FR" dirty="0">
              <a:solidFill>
                <a:schemeClr val="accent2"/>
              </a:solidFill>
            </a:endParaRPr>
          </a:p>
        </p:txBody>
      </p:sp>
      <p:cxnSp>
        <p:nvCxnSpPr>
          <p:cNvPr id="7" name="Connecteur droit avec flèche 6"/>
          <p:cNvCxnSpPr/>
          <p:nvPr/>
        </p:nvCxnSpPr>
        <p:spPr>
          <a:xfrm>
            <a:off x="533400" y="13716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rot="16200000">
            <a:off x="1983" y="1297383"/>
            <a:ext cx="685800" cy="377034"/>
          </a:xfrm>
          <a:prstGeom prst="rect">
            <a:avLst/>
          </a:prstGeom>
          <a:noFill/>
        </p:spPr>
        <p:txBody>
          <a:bodyPr wrap="square" rtlCol="0">
            <a:spAutoFit/>
          </a:bodyPr>
          <a:lstStyle/>
          <a:p>
            <a:r>
              <a:rPr lang="fr-FR" dirty="0" smtClean="0"/>
              <a:t>time</a:t>
            </a:r>
            <a:endParaRPr lang="fr-FR" dirty="0"/>
          </a:p>
        </p:txBody>
      </p:sp>
      <p:sp>
        <p:nvSpPr>
          <p:cNvPr id="6" name="Rectangle 5"/>
          <p:cNvSpPr/>
          <p:nvPr/>
        </p:nvSpPr>
        <p:spPr>
          <a:xfrm>
            <a:off x="609600" y="2819400"/>
            <a:ext cx="6781800" cy="369332"/>
          </a:xfrm>
          <a:prstGeom prst="rect">
            <a:avLst/>
          </a:prstGeom>
        </p:spPr>
        <p:txBody>
          <a:bodyPr wrap="square">
            <a:spAutoFit/>
          </a:bodyPr>
          <a:lstStyle/>
          <a:p>
            <a:r>
              <a:rPr lang="fr-FR" dirty="0" smtClean="0"/>
              <a:t>PSA calibration </a:t>
            </a:r>
            <a:r>
              <a:rPr lang="fr-FR" dirty="0" err="1" smtClean="0"/>
              <a:t>using</a:t>
            </a:r>
            <a:r>
              <a:rPr lang="fr-FR" dirty="0" smtClean="0"/>
              <a:t> 511keV source:</a:t>
            </a:r>
            <a:endParaRPr lang="fr-FR" dirty="0"/>
          </a:p>
        </p:txBody>
      </p:sp>
      <p:pic>
        <p:nvPicPr>
          <p:cNvPr id="473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33" y="3581400"/>
            <a:ext cx="41433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3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527" y="3657600"/>
            <a:ext cx="4151273"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81653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p:cNvSpPr>
          <p:nvPr>
            <p:ph type="title"/>
          </p:nvPr>
        </p:nvSpPr>
        <p:spPr>
          <a:xfrm>
            <a:off x="1042988" y="0"/>
            <a:ext cx="7632700" cy="765175"/>
          </a:xfrm>
        </p:spPr>
        <p:txBody>
          <a:bodyPr/>
          <a:lstStyle/>
          <a:p>
            <a:r>
              <a:rPr lang="en-US" sz="3600"/>
              <a:t>Impurity from C-V measurements</a:t>
            </a:r>
          </a:p>
        </p:txBody>
      </p:sp>
      <p:pic>
        <p:nvPicPr>
          <p:cNvPr id="376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14400"/>
            <a:ext cx="4103688"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6837" name="Group 5"/>
          <p:cNvGrpSpPr>
            <a:grpSpLocks/>
          </p:cNvGrpSpPr>
          <p:nvPr/>
        </p:nvGrpSpPr>
        <p:grpSpPr bwMode="auto">
          <a:xfrm>
            <a:off x="4356100" y="908050"/>
            <a:ext cx="4716463" cy="2457450"/>
            <a:chOff x="2789" y="482"/>
            <a:chExt cx="2971" cy="1548"/>
          </a:xfrm>
        </p:grpSpPr>
        <p:pic>
          <p:nvPicPr>
            <p:cNvPr id="376838" name="Picture 6" descr="Cylindrical_Capaci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 y="754"/>
              <a:ext cx="680" cy="643"/>
            </a:xfrm>
            <a:prstGeom prst="rect">
              <a:avLst/>
            </a:prstGeom>
            <a:noFill/>
            <a:extLst>
              <a:ext uri="{909E8E84-426E-40DD-AFC4-6F175D3DCCD1}">
                <a14:hiddenFill xmlns:a14="http://schemas.microsoft.com/office/drawing/2010/main">
                  <a:solidFill>
                    <a:srgbClr val="FFFFFF"/>
                  </a:solidFill>
                </a14:hiddenFill>
              </a:ext>
            </a:extLst>
          </p:spPr>
        </p:pic>
        <p:sp>
          <p:nvSpPr>
            <p:cNvPr id="376839" name="Text Box 7"/>
            <p:cNvSpPr txBox="1">
              <a:spLocks noChangeArrowheads="1"/>
            </p:cNvSpPr>
            <p:nvPr/>
          </p:nvSpPr>
          <p:spPr bwMode="auto">
            <a:xfrm>
              <a:off x="2789" y="482"/>
              <a:ext cx="2971" cy="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u="sng">
                  <a:solidFill>
                    <a:schemeClr val="tx2"/>
                  </a:solidFill>
                </a:rPr>
                <a:t>How it works (e.g. cylindrical geometry):</a:t>
              </a:r>
            </a:p>
            <a:p>
              <a:pPr>
                <a:lnSpc>
                  <a:spcPct val="160000"/>
                </a:lnSpc>
                <a:spcBef>
                  <a:spcPct val="50000"/>
                </a:spcBef>
                <a:buFontTx/>
                <a:buChar char="•"/>
              </a:pPr>
              <a:r>
                <a:rPr lang="en-US" sz="1600" i="1">
                  <a:solidFill>
                    <a:schemeClr val="tx2"/>
                  </a:solidFill>
                </a:rPr>
                <a:t>C(V)</a:t>
              </a:r>
              <a:r>
                <a:rPr lang="en-US" sz="1600">
                  <a:solidFill>
                    <a:schemeClr val="tx2"/>
                  </a:solidFill>
                </a:rPr>
                <a:t> gives depletion boundary </a:t>
              </a:r>
              <a:r>
                <a:rPr lang="en-US" sz="1600" i="1">
                  <a:solidFill>
                    <a:schemeClr val="tx2"/>
                  </a:solidFill>
                </a:rPr>
                <a:t>R</a:t>
              </a:r>
              <a:r>
                <a:rPr lang="en-US" sz="1600" i="1" baseline="-25000">
                  <a:solidFill>
                    <a:schemeClr val="tx2"/>
                  </a:solidFill>
                </a:rPr>
                <a:t>1</a:t>
              </a:r>
              <a:r>
                <a:rPr lang="en-US" sz="1600">
                  <a:solidFill>
                    <a:schemeClr val="tx2"/>
                  </a:solidFill>
                </a:rPr>
                <a:t>:</a:t>
              </a:r>
              <a:endParaRPr lang="en-US" sz="1600" i="1">
                <a:solidFill>
                  <a:schemeClr val="tx2"/>
                </a:solidFill>
              </a:endParaRPr>
            </a:p>
            <a:p>
              <a:pPr>
                <a:lnSpc>
                  <a:spcPct val="380000"/>
                </a:lnSpc>
                <a:spcBef>
                  <a:spcPct val="50000"/>
                </a:spcBef>
                <a:buFontTx/>
                <a:buChar char="•"/>
              </a:pPr>
              <a:r>
                <a:rPr lang="en-US" sz="1600" i="1">
                  <a:solidFill>
                    <a:schemeClr val="tx2"/>
                  </a:solidFill>
                </a:rPr>
                <a:t>C(V), dC/dV</a:t>
              </a:r>
              <a:r>
                <a:rPr lang="en-US" sz="1600">
                  <a:solidFill>
                    <a:schemeClr val="tx2"/>
                  </a:solidFill>
                </a:rPr>
                <a:t> give impurity concentration at </a:t>
              </a:r>
              <a:r>
                <a:rPr lang="en-US" sz="1600" i="1">
                  <a:solidFill>
                    <a:schemeClr val="tx2"/>
                  </a:solidFill>
                </a:rPr>
                <a:t>R</a:t>
              </a:r>
              <a:r>
                <a:rPr lang="en-US" sz="1600" i="1" baseline="-25000">
                  <a:solidFill>
                    <a:schemeClr val="tx2"/>
                  </a:solidFill>
                </a:rPr>
                <a:t>1</a:t>
              </a:r>
            </a:p>
            <a:p>
              <a:pPr algn="ctr">
                <a:spcBef>
                  <a:spcPct val="50000"/>
                </a:spcBef>
                <a:buFontTx/>
                <a:buChar char="•"/>
              </a:pPr>
              <a:endParaRPr lang="en-US" sz="900" baseline="-25000">
                <a:solidFill>
                  <a:schemeClr val="tx2"/>
                </a:solidFill>
              </a:endParaRPr>
            </a:p>
          </p:txBody>
        </p:sp>
        <p:pic>
          <p:nvPicPr>
            <p:cNvPr id="37684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570"/>
              <a:ext cx="1722"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684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6" y="1026"/>
              <a:ext cx="656"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e 3"/>
          <p:cNvGrpSpPr/>
          <p:nvPr/>
        </p:nvGrpSpPr>
        <p:grpSpPr>
          <a:xfrm>
            <a:off x="468313" y="3707368"/>
            <a:ext cx="8359219" cy="3150632"/>
            <a:chOff x="468313" y="3581400"/>
            <a:chExt cx="8359219" cy="3150632"/>
          </a:xfrm>
        </p:grpSpPr>
        <p:pic>
          <p:nvPicPr>
            <p:cNvPr id="3768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581400"/>
              <a:ext cx="828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16200000">
              <a:off x="7492551" y="4775650"/>
              <a:ext cx="2300630" cy="369332"/>
            </a:xfrm>
            <a:prstGeom prst="rect">
              <a:avLst/>
            </a:prstGeom>
            <a:solidFill>
              <a:schemeClr val="bg1"/>
            </a:solidFill>
          </p:spPr>
          <p:txBody>
            <a:bodyPr wrap="none">
              <a:spAutoFit/>
            </a:bodyPr>
            <a:lstStyle/>
            <a:p>
              <a:r>
                <a:rPr lang="fr-FR" dirty="0" smtClean="0"/>
                <a:t>Capacitance [log pF]</a:t>
              </a:r>
              <a:endParaRPr lang="fr-FR" dirty="0"/>
            </a:p>
          </p:txBody>
        </p:sp>
        <p:sp>
          <p:nvSpPr>
            <p:cNvPr id="3" name="Rectangle 2"/>
            <p:cNvSpPr/>
            <p:nvPr/>
          </p:nvSpPr>
          <p:spPr>
            <a:xfrm>
              <a:off x="4759826" y="6362700"/>
              <a:ext cx="2056973" cy="369332"/>
            </a:xfrm>
            <a:prstGeom prst="rect">
              <a:avLst/>
            </a:prstGeom>
            <a:solidFill>
              <a:schemeClr val="bg1"/>
            </a:solidFill>
          </p:spPr>
          <p:txBody>
            <a:bodyPr wrap="none">
              <a:spAutoFit/>
            </a:bodyPr>
            <a:lstStyle/>
            <a:p>
              <a:r>
                <a:rPr lang="fr-FR" dirty="0" err="1" smtClean="0"/>
                <a:t>Bias</a:t>
              </a:r>
              <a:r>
                <a:rPr lang="fr-FR" dirty="0" smtClean="0"/>
                <a:t> voltage[log </a:t>
              </a:r>
              <a:r>
                <a:rPr lang="fr-FR" dirty="0"/>
                <a:t>v]</a:t>
              </a:r>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p:cNvSpPr>
          <p:nvPr>
            <p:ph type="title"/>
          </p:nvPr>
        </p:nvSpPr>
        <p:spPr>
          <a:xfrm>
            <a:off x="457200" y="274638"/>
            <a:ext cx="8229600" cy="315912"/>
          </a:xfrm>
        </p:spPr>
        <p:txBody>
          <a:bodyPr/>
          <a:lstStyle/>
          <a:p>
            <a:r>
              <a:rPr lang="en-US" sz="3200" dirty="0" smtClean="0"/>
              <a:t>Results with the </a:t>
            </a:r>
            <a:r>
              <a:rPr lang="en-US" sz="3200" dirty="0"/>
              <a:t>cylindrical approximation</a:t>
            </a:r>
          </a:p>
        </p:txBody>
      </p:sp>
      <p:grpSp>
        <p:nvGrpSpPr>
          <p:cNvPr id="378889" name="Group 9"/>
          <p:cNvGrpSpPr>
            <a:grpSpLocks/>
          </p:cNvGrpSpPr>
          <p:nvPr/>
        </p:nvGrpSpPr>
        <p:grpSpPr bwMode="auto">
          <a:xfrm>
            <a:off x="227013" y="762000"/>
            <a:ext cx="8688387" cy="5497513"/>
            <a:chOff x="143" y="572"/>
            <a:chExt cx="5473" cy="3463"/>
          </a:xfrm>
        </p:grpSpPr>
        <p:pic>
          <p:nvPicPr>
            <p:cNvPr id="3788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 y="672"/>
              <a:ext cx="5282" cy="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885" name="Text Box 5"/>
            <p:cNvSpPr txBox="1">
              <a:spLocks noChangeArrowheads="1"/>
            </p:cNvSpPr>
            <p:nvPr/>
          </p:nvSpPr>
          <p:spPr bwMode="auto">
            <a:xfrm rot="16200000">
              <a:off x="-1475" y="2190"/>
              <a:ext cx="344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chemeClr val="tx2"/>
                  </a:solidFill>
                </a:rPr>
                <a:t>Impurity concentration in coaxial part (Last 4 rings)</a:t>
              </a:r>
            </a:p>
          </p:txBody>
        </p:sp>
        <p:sp>
          <p:nvSpPr>
            <p:cNvPr id="378888" name="Text Box 8"/>
            <p:cNvSpPr txBox="1">
              <a:spLocks noChangeArrowheads="1"/>
            </p:cNvSpPr>
            <p:nvPr/>
          </p:nvSpPr>
          <p:spPr bwMode="auto">
            <a:xfrm>
              <a:off x="2352" y="720"/>
              <a:ext cx="3072" cy="491"/>
            </a:xfrm>
            <a:prstGeom prst="rect">
              <a:avLst/>
            </a:prstGeom>
            <a:solidFill>
              <a:srgbClr val="4F81B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Impurity concentration [10</a:t>
              </a:r>
              <a:r>
                <a:rPr lang="en-US" baseline="30000"/>
                <a:t>10</a:t>
              </a:r>
              <a:r>
                <a:rPr lang="en-US"/>
                <a:t> cm</a:t>
              </a:r>
              <a:r>
                <a:rPr lang="en-US" baseline="30000"/>
                <a:t>-3</a:t>
              </a:r>
              <a:r>
                <a:rPr lang="en-US"/>
                <a:t>]</a:t>
              </a:r>
            </a:p>
            <a:p>
              <a:pPr algn="ctr">
                <a:spcBef>
                  <a:spcPct val="50000"/>
                </a:spcBef>
              </a:pPr>
              <a:r>
                <a:rPr lang="en-US"/>
                <a:t>Values from Canberra: 0.5 till 1.8</a:t>
              </a:r>
            </a:p>
          </p:txBody>
        </p:sp>
      </p:grpSp>
      <p:sp>
        <p:nvSpPr>
          <p:cNvPr id="2" name="Rectangle 1"/>
          <p:cNvSpPr/>
          <p:nvPr/>
        </p:nvSpPr>
        <p:spPr>
          <a:xfrm>
            <a:off x="3839795" y="6096000"/>
            <a:ext cx="1710725" cy="369332"/>
          </a:xfrm>
          <a:prstGeom prst="rect">
            <a:avLst/>
          </a:prstGeom>
          <a:solidFill>
            <a:schemeClr val="bg1"/>
          </a:solidFill>
        </p:spPr>
        <p:txBody>
          <a:bodyPr wrap="none">
            <a:spAutoFit/>
          </a:bodyPr>
          <a:lstStyle/>
          <a:p>
            <a:r>
              <a:rPr lang="fr-FR" dirty="0" err="1" smtClean="0"/>
              <a:t>Inner</a:t>
            </a:r>
            <a:r>
              <a:rPr lang="fr-FR" dirty="0" smtClean="0"/>
              <a:t> radius[m</a:t>
            </a:r>
            <a:r>
              <a:rPr lang="fr-FR" dirty="0"/>
              <a:t>]</a:t>
            </a:r>
          </a:p>
        </p:txBody>
      </p:sp>
      <p:sp>
        <p:nvSpPr>
          <p:cNvPr id="10" name="ZoneTexte 9"/>
          <p:cNvSpPr txBox="1"/>
          <p:nvPr/>
        </p:nvSpPr>
        <p:spPr>
          <a:xfrm>
            <a:off x="16565" y="6488668"/>
            <a:ext cx="3823230" cy="338554"/>
          </a:xfrm>
          <a:prstGeom prst="rect">
            <a:avLst/>
          </a:prstGeom>
          <a:noFill/>
        </p:spPr>
        <p:txBody>
          <a:bodyPr wrap="square" rtlCol="0">
            <a:spAutoFit/>
          </a:bodyPr>
          <a:lstStyle/>
          <a:p>
            <a:r>
              <a:rPr lang="fr-FR" sz="1600" dirty="0" smtClean="0">
                <a:solidFill>
                  <a:schemeClr val="bg2">
                    <a:lumMod val="10000"/>
                  </a:schemeClr>
                </a:solidFill>
              </a:rPr>
              <a:t>Birkenbach et al. NIM A (2011) </a:t>
            </a:r>
            <a:r>
              <a:rPr lang="fr-FR" sz="1600" dirty="0" err="1" smtClean="0">
                <a:solidFill>
                  <a:schemeClr val="bg2">
                    <a:lumMod val="10000"/>
                  </a:schemeClr>
                </a:solidFill>
              </a:rPr>
              <a:t>accepted</a:t>
            </a:r>
            <a:endParaRPr lang="fr-FR" sz="1600" dirty="0">
              <a:solidFill>
                <a:schemeClr val="bg2">
                  <a:lumMod val="10000"/>
                </a:schemeClr>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4796" name="Rectangle 12"/>
          <p:cNvSpPr>
            <a:spLocks noChangeArrowheads="1"/>
          </p:cNvSpPr>
          <p:nvPr/>
        </p:nvSpPr>
        <p:spPr bwMode="auto">
          <a:xfrm>
            <a:off x="152400" y="228600"/>
            <a:ext cx="8839200" cy="624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374786" name="Picture 8"/>
          <p:cNvPicPr>
            <a:picLocks noChangeAspect="1" noChangeArrowheads="1"/>
          </p:cNvPicPr>
          <p:nvPr/>
        </p:nvPicPr>
        <p:blipFill>
          <a:blip r:embed="rId3">
            <a:extLst>
              <a:ext uri="{28A0092B-C50C-407E-A947-70E740481C1C}">
                <a14:useLocalDpi xmlns:a14="http://schemas.microsoft.com/office/drawing/2010/main" val="0"/>
              </a:ext>
            </a:extLst>
          </a:blip>
          <a:srcRect l="30132" t="9761" r="15858" b="12070"/>
          <a:stretch>
            <a:fillRect/>
          </a:stretch>
        </p:blipFill>
        <p:spPr bwMode="auto">
          <a:xfrm>
            <a:off x="381000" y="547688"/>
            <a:ext cx="2328863"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68">
                <a:solidFill>
                  <a:srgbClr val="000000"/>
                </a:solidFill>
                <a:round/>
                <a:headEnd/>
                <a:tailEnd/>
              </a14:hiddenLine>
            </a:ext>
          </a:extLst>
        </p:spPr>
      </p:pic>
      <p:pic>
        <p:nvPicPr>
          <p:cNvPr id="374787" name="Picture 3" descr="Core_10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457200"/>
            <a:ext cx="203835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Core_100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338" y="479425"/>
            <a:ext cx="2020887" cy="2657475"/>
          </a:xfrm>
          <a:prstGeom prst="rect">
            <a:avLst/>
          </a:prstGeom>
          <a:noFill/>
          <a:extLst>
            <a:ext uri="{909E8E84-426E-40DD-AFC4-6F175D3DCCD1}">
              <a14:hiddenFill xmlns:a14="http://schemas.microsoft.com/office/drawing/2010/main">
                <a:solidFill>
                  <a:srgbClr val="FFFFFF"/>
                </a:solidFill>
              </a14:hiddenFill>
            </a:ext>
          </a:extLst>
        </p:spPr>
      </p:pic>
      <p:pic>
        <p:nvPicPr>
          <p:cNvPr id="374789" name="Picture 5" descr="Core_1000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3681413"/>
            <a:ext cx="1984375" cy="2566987"/>
          </a:xfrm>
          <a:prstGeom prst="rect">
            <a:avLst/>
          </a:prstGeom>
          <a:noFill/>
          <a:extLst>
            <a:ext uri="{909E8E84-426E-40DD-AFC4-6F175D3DCCD1}">
              <a14:hiddenFill xmlns:a14="http://schemas.microsoft.com/office/drawing/2010/main">
                <a:solidFill>
                  <a:srgbClr val="FFFFFF"/>
                </a:solidFill>
              </a14:hiddenFill>
            </a:ext>
          </a:extLst>
        </p:spPr>
      </p:pic>
      <p:pic>
        <p:nvPicPr>
          <p:cNvPr id="374790" name="Picture 6" descr="Core_2000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7425" y="3757613"/>
            <a:ext cx="21209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74791" name="Picture 7" descr="Core_3000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825" y="3681413"/>
            <a:ext cx="2093913" cy="2557462"/>
          </a:xfrm>
          <a:prstGeom prst="rect">
            <a:avLst/>
          </a:prstGeom>
          <a:noFill/>
          <a:extLst>
            <a:ext uri="{909E8E84-426E-40DD-AFC4-6F175D3DCCD1}">
              <a14:hiddenFill xmlns:a14="http://schemas.microsoft.com/office/drawing/2010/main">
                <a:solidFill>
                  <a:srgbClr val="FFFFFF"/>
                </a:solidFill>
              </a14:hiddenFill>
            </a:ext>
          </a:extLst>
        </p:spPr>
      </p:pic>
      <p:pic>
        <p:nvPicPr>
          <p:cNvPr id="374792" name="Picture 8" descr="GeometryI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6225" y="469900"/>
            <a:ext cx="206533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93" name="Rectangle 9"/>
          <p:cNvSpPr>
            <a:spLocks noChangeArrowheads="1"/>
          </p:cNvSpPr>
          <p:nvPr/>
        </p:nvSpPr>
        <p:spPr bwMode="auto">
          <a:xfrm>
            <a:off x="414338" y="3886200"/>
            <a:ext cx="2286000" cy="2133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100" b="1" dirty="0">
                <a:solidFill>
                  <a:schemeClr val="bg1"/>
                </a:solidFill>
                <a:latin typeface="Comic Sans MS" pitchFamily="66" charset="0"/>
              </a:rPr>
              <a:t>Depletion of a </a:t>
            </a:r>
            <a:r>
              <a:rPr lang="en-US" sz="1100" b="1" dirty="0" err="1">
                <a:solidFill>
                  <a:schemeClr val="bg1"/>
                </a:solidFill>
                <a:latin typeface="Comic Sans MS" pitchFamily="66" charset="0"/>
              </a:rPr>
              <a:t>HPGe</a:t>
            </a:r>
            <a:r>
              <a:rPr lang="en-US" sz="1100" b="1" dirty="0">
                <a:solidFill>
                  <a:schemeClr val="bg1"/>
                </a:solidFill>
                <a:latin typeface="Comic Sans MS" pitchFamily="66" charset="0"/>
              </a:rPr>
              <a:t> detector</a:t>
            </a:r>
          </a:p>
          <a:p>
            <a:endParaRPr lang="en-US" sz="1100" b="1" dirty="0">
              <a:solidFill>
                <a:schemeClr val="bg1"/>
              </a:solidFill>
              <a:latin typeface="Comic Sans MS" pitchFamily="66" charset="0"/>
            </a:endParaRPr>
          </a:p>
          <a:p>
            <a:r>
              <a:rPr lang="en-US" sz="1000" dirty="0">
                <a:solidFill>
                  <a:schemeClr val="bg1"/>
                </a:solidFill>
                <a:latin typeface="Comic Sans MS" pitchFamily="66" charset="0"/>
              </a:rPr>
              <a:t>A: Bare </a:t>
            </a:r>
            <a:r>
              <a:rPr lang="en-US" sz="1000" dirty="0" err="1">
                <a:solidFill>
                  <a:schemeClr val="bg1"/>
                </a:solidFill>
                <a:latin typeface="Comic Sans MS" pitchFamily="66" charset="0"/>
              </a:rPr>
              <a:t>HPGe</a:t>
            </a:r>
            <a:r>
              <a:rPr lang="en-US" sz="1000" dirty="0">
                <a:solidFill>
                  <a:schemeClr val="bg1"/>
                </a:solidFill>
                <a:latin typeface="Comic Sans MS" pitchFamily="66" charset="0"/>
              </a:rPr>
              <a:t> germanium crystal</a:t>
            </a:r>
          </a:p>
          <a:p>
            <a:r>
              <a:rPr lang="en-US" sz="1000" dirty="0">
                <a:solidFill>
                  <a:schemeClr val="bg1"/>
                </a:solidFill>
                <a:latin typeface="Comic Sans MS" pitchFamily="66" charset="0"/>
              </a:rPr>
              <a:t>     symmetric AGATA detector</a:t>
            </a:r>
          </a:p>
          <a:p>
            <a:endParaRPr lang="en-US" sz="1000" dirty="0">
              <a:solidFill>
                <a:schemeClr val="bg1"/>
              </a:solidFill>
              <a:latin typeface="Comic Sans MS" pitchFamily="66" charset="0"/>
            </a:endParaRPr>
          </a:p>
          <a:p>
            <a:r>
              <a:rPr lang="en-US" sz="1000" dirty="0">
                <a:solidFill>
                  <a:schemeClr val="bg1"/>
                </a:solidFill>
                <a:latin typeface="Comic Sans MS" pitchFamily="66" charset="0"/>
              </a:rPr>
              <a:t>B: Geometry in simulation</a:t>
            </a:r>
          </a:p>
          <a:p>
            <a:r>
              <a:rPr lang="en-US" sz="1000" dirty="0">
                <a:solidFill>
                  <a:schemeClr val="bg1"/>
                </a:solidFill>
                <a:latin typeface="Comic Sans MS" pitchFamily="66" charset="0"/>
              </a:rPr>
              <a:t>    The HV contact is colored yellow</a:t>
            </a:r>
          </a:p>
          <a:p>
            <a:endParaRPr lang="en-US" sz="1000" dirty="0">
              <a:solidFill>
                <a:schemeClr val="bg1"/>
              </a:solidFill>
              <a:latin typeface="Comic Sans MS" pitchFamily="66" charset="0"/>
            </a:endParaRPr>
          </a:p>
          <a:p>
            <a:r>
              <a:rPr lang="en-US" sz="1000" dirty="0">
                <a:solidFill>
                  <a:schemeClr val="bg1"/>
                </a:solidFill>
                <a:latin typeface="Comic Sans MS" pitchFamily="66" charset="0"/>
              </a:rPr>
              <a:t>C-G: </a:t>
            </a:r>
            <a:r>
              <a:rPr lang="en-US" sz="1000" dirty="0" err="1">
                <a:solidFill>
                  <a:schemeClr val="bg1"/>
                </a:solidFill>
                <a:latin typeface="Comic Sans MS" pitchFamily="66" charset="0"/>
              </a:rPr>
              <a:t>Undepleted</a:t>
            </a:r>
            <a:r>
              <a:rPr lang="en-US" sz="1000" dirty="0">
                <a:solidFill>
                  <a:schemeClr val="bg1"/>
                </a:solidFill>
                <a:latin typeface="Comic Sans MS" pitchFamily="66" charset="0"/>
              </a:rPr>
              <a:t> volume</a:t>
            </a:r>
          </a:p>
          <a:p>
            <a:r>
              <a:rPr lang="en-US" sz="1000" dirty="0">
                <a:solidFill>
                  <a:schemeClr val="bg1"/>
                </a:solidFill>
                <a:latin typeface="Comic Sans MS" pitchFamily="66" charset="0"/>
              </a:rPr>
              <a:t>       as function of HV.</a:t>
            </a:r>
          </a:p>
          <a:p>
            <a:r>
              <a:rPr lang="en-US" sz="1000" dirty="0">
                <a:solidFill>
                  <a:schemeClr val="bg1"/>
                </a:solidFill>
                <a:latin typeface="Comic Sans MS" pitchFamily="66" charset="0"/>
              </a:rPr>
              <a:t>      </a:t>
            </a:r>
          </a:p>
          <a:p>
            <a:r>
              <a:rPr lang="en-US" sz="1000" dirty="0">
                <a:solidFill>
                  <a:schemeClr val="bg1"/>
                </a:solidFill>
                <a:latin typeface="Comic Sans MS" pitchFamily="66" charset="0"/>
              </a:rPr>
              <a:t>(assumption: 10</a:t>
            </a:r>
            <a:r>
              <a:rPr lang="en-US" sz="1000" baseline="30000" dirty="0">
                <a:solidFill>
                  <a:schemeClr val="bg1"/>
                </a:solidFill>
                <a:latin typeface="Comic Sans MS" pitchFamily="66" charset="0"/>
              </a:rPr>
              <a:t>10</a:t>
            </a:r>
            <a:r>
              <a:rPr lang="en-US" sz="1000" dirty="0">
                <a:solidFill>
                  <a:schemeClr val="bg1"/>
                </a:solidFill>
                <a:latin typeface="Comic Sans MS" pitchFamily="66" charset="0"/>
              </a:rPr>
              <a:t> impurities / cm</a:t>
            </a:r>
            <a:r>
              <a:rPr lang="en-US" sz="1000" baseline="30000" dirty="0">
                <a:solidFill>
                  <a:schemeClr val="bg1"/>
                </a:solidFill>
                <a:latin typeface="Comic Sans MS" pitchFamily="66" charset="0"/>
              </a:rPr>
              <a:t>3</a:t>
            </a:r>
            <a:r>
              <a:rPr lang="en-US" sz="1000" dirty="0">
                <a:solidFill>
                  <a:schemeClr val="bg1"/>
                </a:solidFill>
                <a:latin typeface="Comic Sans MS" pitchFamily="66" charset="0"/>
              </a:rPr>
              <a:t>)</a:t>
            </a:r>
            <a:r>
              <a:rPr lang="en-US" dirty="0">
                <a:solidFill>
                  <a:schemeClr val="bg1"/>
                </a:solidFill>
              </a:rPr>
              <a:t> </a:t>
            </a:r>
          </a:p>
        </p:txBody>
      </p:sp>
      <p:sp>
        <p:nvSpPr>
          <p:cNvPr id="374794" name="Text Box 10"/>
          <p:cNvSpPr txBox="1">
            <a:spLocks noChangeArrowheads="1"/>
          </p:cNvSpPr>
          <p:nvPr/>
        </p:nvSpPr>
        <p:spPr bwMode="auto">
          <a:xfrm>
            <a:off x="990600" y="31750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FF"/>
                </a:solidFill>
                <a:latin typeface="Comic Sans MS" pitchFamily="66" charset="0"/>
              </a:rPr>
              <a:t>     A                               B                  C: HV = 10V            D: HV = 100V</a:t>
            </a:r>
          </a:p>
        </p:txBody>
      </p:sp>
      <p:sp>
        <p:nvSpPr>
          <p:cNvPr id="374795" name="Text Box 11"/>
          <p:cNvSpPr txBox="1">
            <a:spLocks noChangeArrowheads="1"/>
          </p:cNvSpPr>
          <p:nvPr/>
        </p:nvSpPr>
        <p:spPr bwMode="auto">
          <a:xfrm>
            <a:off x="838200" y="5881688"/>
            <a:ext cx="792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FF"/>
                </a:solidFill>
                <a:latin typeface="Comic Sans MS" pitchFamily="66" charset="0"/>
              </a:rPr>
              <a:t>                                E: HV = 1kV           F: HV = 2kV           G: HV = 3kV</a:t>
            </a:r>
          </a:p>
        </p:txBody>
      </p:sp>
      <p:sp>
        <p:nvSpPr>
          <p:cNvPr id="2" name="ZoneTexte 1"/>
          <p:cNvSpPr txBox="1"/>
          <p:nvPr/>
        </p:nvSpPr>
        <p:spPr>
          <a:xfrm>
            <a:off x="0" y="6519446"/>
            <a:ext cx="4005262" cy="338554"/>
          </a:xfrm>
          <a:prstGeom prst="rect">
            <a:avLst/>
          </a:prstGeom>
          <a:noFill/>
        </p:spPr>
        <p:txBody>
          <a:bodyPr wrap="square" rtlCol="0">
            <a:spAutoFit/>
          </a:bodyPr>
          <a:lstStyle/>
          <a:p>
            <a:r>
              <a:rPr lang="fr-FR" sz="1600" dirty="0" err="1" smtClean="0">
                <a:solidFill>
                  <a:schemeClr val="bg2">
                    <a:lumMod val="50000"/>
                  </a:schemeClr>
                </a:solidFill>
              </a:rPr>
              <a:t>Bruyneel</a:t>
            </a:r>
            <a:r>
              <a:rPr lang="fr-FR" sz="1600" dirty="0" smtClean="0">
                <a:solidFill>
                  <a:schemeClr val="bg2">
                    <a:lumMod val="50000"/>
                  </a:schemeClr>
                </a:solidFill>
              </a:rPr>
              <a:t> et al. NIM A (2011) </a:t>
            </a:r>
            <a:r>
              <a:rPr lang="fr-FR" sz="1600" dirty="0" err="1" smtClean="0">
                <a:solidFill>
                  <a:schemeClr val="bg2">
                    <a:lumMod val="50000"/>
                  </a:schemeClr>
                </a:solidFill>
              </a:rPr>
              <a:t>accepted</a:t>
            </a:r>
            <a:endParaRPr lang="fr-FR" sz="1600" dirty="0">
              <a:solidFill>
                <a:schemeClr val="bg2">
                  <a:lumMod val="50000"/>
                </a:schemeClr>
              </a:solidFill>
            </a:endParaRP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5600" y="1697233"/>
            <a:ext cx="5697150" cy="3968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a:xfrm>
            <a:off x="179388" y="280988"/>
            <a:ext cx="8785225" cy="579437"/>
          </a:xfrm>
        </p:spPr>
        <p:txBody>
          <a:bodyPr/>
          <a:lstStyle/>
          <a:p>
            <a:pPr eaLnBrk="1" hangingPunct="1"/>
            <a:r>
              <a:rPr lang="it-IT" sz="3200" b="1" dirty="0" err="1" smtClean="0">
                <a:solidFill>
                  <a:srgbClr val="0033CC"/>
                </a:solidFill>
                <a:latin typeface="Comic Sans MS" pitchFamily="66" charset="0"/>
              </a:rPr>
              <a:t>Det</a:t>
            </a:r>
            <a:r>
              <a:rPr lang="it-IT" sz="3200" b="1" dirty="0" smtClean="0">
                <a:solidFill>
                  <a:srgbClr val="0033CC"/>
                </a:solidFill>
                <a:latin typeface="Comic Sans MS" pitchFamily="66" charset="0"/>
              </a:rPr>
              <a:t>. 1B - </a:t>
            </a:r>
            <a:r>
              <a:rPr lang="it-IT" sz="3200" b="1" dirty="0" err="1" smtClean="0">
                <a:solidFill>
                  <a:srgbClr val="0033CC"/>
                </a:solidFill>
                <a:latin typeface="Comic Sans MS" pitchFamily="66" charset="0"/>
              </a:rPr>
              <a:t>Shape</a:t>
            </a:r>
            <a:r>
              <a:rPr lang="it-IT" sz="3200" b="1" dirty="0" smtClean="0">
                <a:solidFill>
                  <a:srgbClr val="0033CC"/>
                </a:solidFill>
                <a:latin typeface="Comic Sans MS" pitchFamily="66" charset="0"/>
              </a:rPr>
              <a:t> </a:t>
            </a:r>
            <a:r>
              <a:rPr lang="it-IT" sz="3200" b="1" dirty="0" err="1" smtClean="0">
                <a:solidFill>
                  <a:srgbClr val="0033CC"/>
                </a:solidFill>
                <a:latin typeface="Comic Sans MS" pitchFamily="66" charset="0"/>
              </a:rPr>
              <a:t>of</a:t>
            </a:r>
            <a:r>
              <a:rPr lang="it-IT" sz="3200" b="1" dirty="0" smtClean="0">
                <a:solidFill>
                  <a:srgbClr val="0033CC"/>
                </a:solidFill>
                <a:latin typeface="Comic Sans MS" pitchFamily="66" charset="0"/>
              </a:rPr>
              <a:t> the 1332 </a:t>
            </a:r>
            <a:r>
              <a:rPr lang="it-IT" sz="3200" b="1" dirty="0" err="1" smtClean="0">
                <a:solidFill>
                  <a:srgbClr val="0033CC"/>
                </a:solidFill>
                <a:latin typeface="Comic Sans MS" pitchFamily="66" charset="0"/>
              </a:rPr>
              <a:t>keV</a:t>
            </a:r>
            <a:r>
              <a:rPr lang="it-IT" sz="3200" b="1" dirty="0" smtClean="0">
                <a:solidFill>
                  <a:srgbClr val="0033CC"/>
                </a:solidFill>
                <a:latin typeface="Comic Sans MS" pitchFamily="66" charset="0"/>
              </a:rPr>
              <a:t> </a:t>
            </a:r>
            <a:r>
              <a:rPr lang="it-IT" sz="3200" b="1" dirty="0" err="1" smtClean="0">
                <a:solidFill>
                  <a:srgbClr val="0033CC"/>
                </a:solidFill>
                <a:latin typeface="Comic Sans MS" pitchFamily="66" charset="0"/>
              </a:rPr>
              <a:t>line</a:t>
            </a:r>
            <a:endParaRPr lang="it-IT" sz="3200" b="1" dirty="0" smtClean="0">
              <a:solidFill>
                <a:srgbClr val="0033CC"/>
              </a:solidFill>
              <a:latin typeface="Comic Sans MS" pitchFamily="66" charset="0"/>
            </a:endParaRPr>
          </a:p>
        </p:txBody>
      </p:sp>
      <p:pic>
        <p:nvPicPr>
          <p:cNvPr id="71683" name="Picture 2"/>
          <p:cNvPicPr>
            <a:picLocks noChangeAspect="1" noChangeArrowheads="1"/>
          </p:cNvPicPr>
          <p:nvPr/>
        </p:nvPicPr>
        <p:blipFill>
          <a:blip r:embed="rId2" cstate="print"/>
          <a:srcRect/>
          <a:stretch>
            <a:fillRect/>
          </a:stretch>
        </p:blipFill>
        <p:spPr bwMode="auto">
          <a:xfrm>
            <a:off x="457200" y="1013540"/>
            <a:ext cx="8382000" cy="4524519"/>
          </a:xfrm>
          <a:prstGeom prst="rect">
            <a:avLst/>
          </a:prstGeom>
          <a:noFill/>
          <a:ln w="9525">
            <a:noFill/>
            <a:miter lim="800000"/>
            <a:headEnd/>
            <a:tailEnd/>
          </a:ln>
        </p:spPr>
      </p:pic>
      <p:sp>
        <p:nvSpPr>
          <p:cNvPr id="71684" name="TextBox 4"/>
          <p:cNvSpPr txBox="1">
            <a:spLocks noChangeArrowheads="1"/>
          </p:cNvSpPr>
          <p:nvPr/>
        </p:nvSpPr>
        <p:spPr bwMode="auto">
          <a:xfrm>
            <a:off x="941387" y="5495925"/>
            <a:ext cx="7623947" cy="307777"/>
          </a:xfrm>
          <a:prstGeom prst="rect">
            <a:avLst/>
          </a:prstGeom>
          <a:noFill/>
          <a:ln w="9525">
            <a:noFill/>
            <a:miter lim="800000"/>
            <a:headEnd/>
            <a:tailEnd/>
          </a:ln>
        </p:spPr>
        <p:txBody>
          <a:bodyPr wrap="none">
            <a:spAutoFit/>
          </a:bodyPr>
          <a:lstStyle/>
          <a:p>
            <a:r>
              <a:rPr lang="it-IT" sz="1400" dirty="0">
                <a:solidFill>
                  <a:srgbClr val="000000"/>
                </a:solidFill>
                <a:latin typeface="Arial" charset="0"/>
              </a:rPr>
              <a:t>A                    </a:t>
            </a:r>
            <a:r>
              <a:rPr lang="it-IT" sz="1400" dirty="0" smtClean="0">
                <a:solidFill>
                  <a:srgbClr val="000000"/>
                </a:solidFill>
                <a:latin typeface="Arial" charset="0"/>
              </a:rPr>
              <a:t> B                      C                       D                     </a:t>
            </a:r>
            <a:r>
              <a:rPr lang="it-IT" sz="1400" dirty="0">
                <a:solidFill>
                  <a:srgbClr val="000000"/>
                </a:solidFill>
                <a:latin typeface="Arial" charset="0"/>
              </a:rPr>
              <a:t>E               </a:t>
            </a:r>
            <a:r>
              <a:rPr lang="it-IT" sz="1400" dirty="0" smtClean="0">
                <a:solidFill>
                  <a:srgbClr val="000000"/>
                </a:solidFill>
                <a:latin typeface="Arial" charset="0"/>
              </a:rPr>
              <a:t>       F                    CC </a:t>
            </a:r>
            <a:endParaRPr lang="it-IT" sz="1400" dirty="0">
              <a:solidFill>
                <a:srgbClr val="000000"/>
              </a:solidFill>
              <a:latin typeface="Arial" charset="0"/>
            </a:endParaRPr>
          </a:p>
        </p:txBody>
      </p:sp>
      <p:sp>
        <p:nvSpPr>
          <p:cNvPr id="71685" name="TextBox 4"/>
          <p:cNvSpPr txBox="1">
            <a:spLocks noChangeArrowheads="1"/>
          </p:cNvSpPr>
          <p:nvPr/>
        </p:nvSpPr>
        <p:spPr bwMode="auto">
          <a:xfrm>
            <a:off x="76200" y="1302127"/>
            <a:ext cx="298480" cy="4031873"/>
          </a:xfrm>
          <a:prstGeom prst="rect">
            <a:avLst/>
          </a:prstGeom>
          <a:noFill/>
          <a:ln w="9525">
            <a:noFill/>
            <a:miter lim="800000"/>
            <a:headEnd/>
            <a:tailEnd/>
          </a:ln>
        </p:spPr>
        <p:txBody>
          <a:bodyPr wrap="none">
            <a:spAutoFit/>
          </a:bodyPr>
          <a:lstStyle/>
          <a:p>
            <a:r>
              <a:rPr lang="it-IT" sz="1600" dirty="0">
                <a:solidFill>
                  <a:srgbClr val="000000"/>
                </a:solidFill>
                <a:latin typeface="Arial" charset="0"/>
              </a:rPr>
              <a:t>6</a:t>
            </a:r>
          </a:p>
          <a:p>
            <a:endParaRPr lang="it-IT" sz="1600" dirty="0" smtClean="0">
              <a:solidFill>
                <a:srgbClr val="000000"/>
              </a:solidFill>
              <a:latin typeface="Arial" charset="0"/>
            </a:endParaRPr>
          </a:p>
          <a:p>
            <a:endParaRPr lang="it-IT" sz="1600" dirty="0">
              <a:solidFill>
                <a:srgbClr val="000000"/>
              </a:solidFill>
              <a:latin typeface="Arial" charset="0"/>
            </a:endParaRPr>
          </a:p>
          <a:p>
            <a:r>
              <a:rPr lang="it-IT" sz="1600" dirty="0">
                <a:solidFill>
                  <a:srgbClr val="000000"/>
                </a:solidFill>
                <a:latin typeface="Arial" charset="0"/>
              </a:rPr>
              <a:t>5</a:t>
            </a:r>
          </a:p>
          <a:p>
            <a:endParaRPr lang="it-IT" sz="1600" dirty="0" smtClean="0">
              <a:solidFill>
                <a:srgbClr val="000000"/>
              </a:solidFill>
              <a:latin typeface="Arial" charset="0"/>
            </a:endParaRPr>
          </a:p>
          <a:p>
            <a:endParaRPr lang="it-IT" sz="1600" dirty="0">
              <a:solidFill>
                <a:srgbClr val="000000"/>
              </a:solidFill>
              <a:latin typeface="Arial" charset="0"/>
            </a:endParaRPr>
          </a:p>
          <a:p>
            <a:r>
              <a:rPr lang="it-IT" sz="1600" dirty="0">
                <a:solidFill>
                  <a:srgbClr val="000000"/>
                </a:solidFill>
                <a:latin typeface="Arial" charset="0"/>
              </a:rPr>
              <a:t>4</a:t>
            </a:r>
          </a:p>
          <a:p>
            <a:endParaRPr lang="it-IT" sz="1600" dirty="0" smtClean="0">
              <a:solidFill>
                <a:srgbClr val="000000"/>
              </a:solidFill>
              <a:latin typeface="Arial" charset="0"/>
            </a:endParaRPr>
          </a:p>
          <a:p>
            <a:endParaRPr lang="it-IT" sz="1600" dirty="0">
              <a:solidFill>
                <a:srgbClr val="000000"/>
              </a:solidFill>
              <a:latin typeface="Arial" charset="0"/>
            </a:endParaRPr>
          </a:p>
          <a:p>
            <a:r>
              <a:rPr lang="it-IT" sz="1600" dirty="0">
                <a:solidFill>
                  <a:srgbClr val="000000"/>
                </a:solidFill>
                <a:latin typeface="Arial" charset="0"/>
              </a:rPr>
              <a:t>3</a:t>
            </a:r>
          </a:p>
          <a:p>
            <a:endParaRPr lang="it-IT" sz="1600" dirty="0" smtClean="0">
              <a:solidFill>
                <a:srgbClr val="000000"/>
              </a:solidFill>
              <a:latin typeface="Arial" charset="0"/>
            </a:endParaRPr>
          </a:p>
          <a:p>
            <a:endParaRPr lang="it-IT" sz="1600" dirty="0">
              <a:solidFill>
                <a:srgbClr val="000000"/>
              </a:solidFill>
              <a:latin typeface="Arial" charset="0"/>
            </a:endParaRPr>
          </a:p>
          <a:p>
            <a:r>
              <a:rPr lang="it-IT" sz="1600" dirty="0" smtClean="0">
                <a:solidFill>
                  <a:srgbClr val="000000"/>
                </a:solidFill>
                <a:latin typeface="Arial" charset="0"/>
              </a:rPr>
              <a:t>2</a:t>
            </a:r>
          </a:p>
          <a:p>
            <a:endParaRPr lang="it-IT" sz="1600" dirty="0" smtClean="0">
              <a:solidFill>
                <a:srgbClr val="000000"/>
              </a:solidFill>
              <a:latin typeface="Arial" charset="0"/>
            </a:endParaRPr>
          </a:p>
          <a:p>
            <a:endParaRPr lang="it-IT" sz="1600" dirty="0">
              <a:solidFill>
                <a:srgbClr val="000000"/>
              </a:solidFill>
              <a:latin typeface="Arial" charset="0"/>
            </a:endParaRPr>
          </a:p>
          <a:p>
            <a:r>
              <a:rPr lang="it-IT" sz="1600" dirty="0">
                <a:solidFill>
                  <a:srgbClr val="000000"/>
                </a:solidFill>
                <a:latin typeface="Arial" charset="0"/>
              </a:rPr>
              <a:t>1</a:t>
            </a:r>
          </a:p>
        </p:txBody>
      </p:sp>
      <p:sp>
        <p:nvSpPr>
          <p:cNvPr id="71686" name="Rectangle 5"/>
          <p:cNvSpPr>
            <a:spLocks noChangeArrowheads="1"/>
          </p:cNvSpPr>
          <p:nvPr/>
        </p:nvSpPr>
        <p:spPr bwMode="auto">
          <a:xfrm>
            <a:off x="381000" y="5867400"/>
            <a:ext cx="8763000" cy="984885"/>
          </a:xfrm>
          <a:prstGeom prst="rect">
            <a:avLst/>
          </a:prstGeom>
          <a:noFill/>
          <a:ln w="9525">
            <a:noFill/>
            <a:miter lim="800000"/>
            <a:headEnd/>
            <a:tailEnd/>
          </a:ln>
        </p:spPr>
        <p:txBody>
          <a:bodyPr>
            <a:spAutoFit/>
          </a:bodyPr>
          <a:lstStyle/>
          <a:p>
            <a:r>
              <a:rPr lang="it-IT" sz="1600" dirty="0">
                <a:solidFill>
                  <a:srgbClr val="000000"/>
                </a:solidFill>
              </a:rPr>
              <a:t>White:  April 2010 </a:t>
            </a:r>
            <a:r>
              <a:rPr lang="it-IT" sz="1600" dirty="0">
                <a:solidFill>
                  <a:srgbClr val="000000"/>
                </a:solidFill>
                <a:sym typeface="Wingdings" pitchFamily="2" charset="2"/>
              </a:rPr>
              <a:t></a:t>
            </a:r>
            <a:r>
              <a:rPr lang="it-IT" sz="1600" dirty="0">
                <a:solidFill>
                  <a:srgbClr val="000000"/>
                </a:solidFill>
              </a:rPr>
              <a:t>  FWHM(core) </a:t>
            </a:r>
            <a:r>
              <a:rPr lang="it-IT" sz="1600" dirty="0" smtClean="0">
                <a:solidFill>
                  <a:srgbClr val="000000"/>
                </a:solidFill>
              </a:rPr>
              <a:t>  ~ </a:t>
            </a:r>
            <a:r>
              <a:rPr lang="it-IT" sz="1600" b="1" dirty="0">
                <a:solidFill>
                  <a:srgbClr val="000000"/>
                </a:solidFill>
              </a:rPr>
              <a:t>2.3 keV  </a:t>
            </a:r>
            <a:r>
              <a:rPr lang="it-IT" sz="1600" dirty="0">
                <a:solidFill>
                  <a:srgbClr val="000000"/>
                </a:solidFill>
              </a:rPr>
              <a:t>FWHM(segments) ~</a:t>
            </a:r>
            <a:r>
              <a:rPr lang="it-IT" sz="1600" b="1" dirty="0">
                <a:solidFill>
                  <a:srgbClr val="000000"/>
                </a:solidFill>
              </a:rPr>
              <a:t>2.0 keV</a:t>
            </a:r>
          </a:p>
          <a:p>
            <a:r>
              <a:rPr lang="it-IT" sz="1600" dirty="0">
                <a:solidFill>
                  <a:srgbClr val="000000"/>
                </a:solidFill>
              </a:rPr>
              <a:t>Green:  July   2010 </a:t>
            </a:r>
            <a:r>
              <a:rPr lang="it-IT" sz="1600" dirty="0">
                <a:solidFill>
                  <a:srgbClr val="000000"/>
                </a:solidFill>
                <a:sym typeface="Wingdings" pitchFamily="2" charset="2"/>
              </a:rPr>
              <a:t></a:t>
            </a:r>
            <a:r>
              <a:rPr lang="it-IT" sz="1600" dirty="0">
                <a:solidFill>
                  <a:srgbClr val="000000"/>
                </a:solidFill>
              </a:rPr>
              <a:t>  FWHM(core) </a:t>
            </a:r>
            <a:r>
              <a:rPr lang="it-IT" sz="1600" dirty="0" smtClean="0">
                <a:solidFill>
                  <a:srgbClr val="000000"/>
                </a:solidFill>
              </a:rPr>
              <a:t>~</a:t>
            </a:r>
            <a:r>
              <a:rPr lang="it-IT" sz="1600" b="1" dirty="0" smtClean="0">
                <a:solidFill>
                  <a:srgbClr val="00B050"/>
                </a:solidFill>
              </a:rPr>
              <a:t>2.4 </a:t>
            </a:r>
            <a:r>
              <a:rPr lang="it-IT" sz="1600" b="1" dirty="0">
                <a:solidFill>
                  <a:srgbClr val="00B050"/>
                </a:solidFill>
              </a:rPr>
              <a:t>keV  </a:t>
            </a:r>
            <a:r>
              <a:rPr lang="it-IT" sz="1600" dirty="0">
                <a:solidFill>
                  <a:srgbClr val="000000"/>
                </a:solidFill>
              </a:rPr>
              <a:t>FWHM(segments)  ~</a:t>
            </a:r>
            <a:r>
              <a:rPr lang="it-IT" sz="1600" b="1" dirty="0">
                <a:solidFill>
                  <a:srgbClr val="00B050"/>
                </a:solidFill>
              </a:rPr>
              <a:t>2.8 keV</a:t>
            </a:r>
          </a:p>
          <a:p>
            <a:r>
              <a:rPr lang="it-IT" sz="1600" dirty="0">
                <a:solidFill>
                  <a:srgbClr val="000000"/>
                </a:solidFill>
              </a:rPr>
              <a:t>Damage after 3 high-rate experiments  (3 weeks of beam at 30-80 kHz singles)</a:t>
            </a:r>
          </a:p>
          <a:p>
            <a:endParaRPr lang="it-IT" sz="1000" dirty="0">
              <a:solidFill>
                <a:srgbClr val="000000"/>
              </a:solidFill>
            </a:endParaRPr>
          </a:p>
        </p:txBody>
      </p:sp>
      <p:sp>
        <p:nvSpPr>
          <p:cNvPr id="3" name="Rectangle 2"/>
          <p:cNvSpPr/>
          <p:nvPr/>
        </p:nvSpPr>
        <p:spPr>
          <a:xfrm>
            <a:off x="7606793" y="1013540"/>
            <a:ext cx="1508629" cy="3634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687" name="Picture 33"/>
          <p:cNvPicPr>
            <a:picLocks noChangeAspect="1" noChangeArrowheads="1"/>
          </p:cNvPicPr>
          <p:nvPr/>
        </p:nvPicPr>
        <p:blipFill>
          <a:blip r:embed="rId3" cstate="print"/>
          <a:srcRect r="1221"/>
          <a:stretch>
            <a:fillRect/>
          </a:stretch>
        </p:blipFill>
        <p:spPr bwMode="auto">
          <a:xfrm>
            <a:off x="7606793" y="2438400"/>
            <a:ext cx="1508629" cy="1974850"/>
          </a:xfrm>
          <a:prstGeom prst="rect">
            <a:avLst/>
          </a:prstGeom>
          <a:noFill/>
          <a:ln w="9525">
            <a:noFill/>
            <a:miter lim="800000"/>
            <a:headEnd/>
            <a:tailEnd/>
          </a:ln>
        </p:spPr>
      </p:pic>
    </p:spTree>
    <p:extLst>
      <p:ext uri="{BB962C8B-B14F-4D97-AF65-F5344CB8AC3E}">
        <p14:creationId xmlns:p14="http://schemas.microsoft.com/office/powerpoint/2010/main" val="5601154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381000" y="11113"/>
            <a:ext cx="8229600" cy="844550"/>
          </a:xfrm>
        </p:spPr>
        <p:txBody>
          <a:bodyPr>
            <a:normAutofit/>
          </a:bodyPr>
          <a:lstStyle/>
          <a:p>
            <a:pPr eaLnBrk="1" hangingPunct="1"/>
            <a:r>
              <a:rPr lang="it-IT" sz="3200" dirty="0" smtClean="0">
                <a:solidFill>
                  <a:srgbClr val="0033CC"/>
                </a:solidFill>
                <a:latin typeface="Comic Sans MS" pitchFamily="66" charset="0"/>
              </a:rPr>
              <a:t>Crystal 1B (C002)</a:t>
            </a:r>
          </a:p>
        </p:txBody>
      </p:sp>
      <p:sp>
        <p:nvSpPr>
          <p:cNvPr id="72707" name="TextBox 4"/>
          <p:cNvSpPr txBox="1">
            <a:spLocks noChangeArrowheads="1"/>
          </p:cNvSpPr>
          <p:nvPr/>
        </p:nvSpPr>
        <p:spPr bwMode="auto">
          <a:xfrm>
            <a:off x="3195638" y="4556071"/>
            <a:ext cx="5795962" cy="584775"/>
          </a:xfrm>
          <a:prstGeom prst="rect">
            <a:avLst/>
          </a:prstGeom>
          <a:noFill/>
          <a:ln w="9525">
            <a:noFill/>
            <a:miter lim="800000"/>
            <a:headEnd/>
            <a:tailEnd/>
          </a:ln>
        </p:spPr>
        <p:txBody>
          <a:bodyPr wrap="square">
            <a:spAutoFit/>
          </a:bodyPr>
          <a:lstStyle/>
          <a:p>
            <a:r>
              <a:rPr lang="it-IT" sz="1600" dirty="0" smtClean="0">
                <a:solidFill>
                  <a:srgbClr val="000000"/>
                </a:solidFill>
              </a:rPr>
              <a:t>The </a:t>
            </a:r>
            <a:r>
              <a:rPr lang="it-IT" sz="1600" dirty="0">
                <a:solidFill>
                  <a:srgbClr val="000000"/>
                </a:solidFill>
              </a:rPr>
              <a:t>1332 keV peak as a function of crystal depth (z)</a:t>
            </a:r>
            <a:br>
              <a:rPr lang="it-IT" sz="1600" dirty="0">
                <a:solidFill>
                  <a:srgbClr val="000000"/>
                </a:solidFill>
              </a:rPr>
            </a:br>
            <a:r>
              <a:rPr lang="it-IT" sz="1600" dirty="0" smtClean="0">
                <a:solidFill>
                  <a:srgbClr val="000000"/>
                </a:solidFill>
              </a:rPr>
              <a:t>for </a:t>
            </a:r>
            <a:r>
              <a:rPr lang="it-IT" sz="1600" dirty="0">
                <a:solidFill>
                  <a:srgbClr val="000000"/>
                </a:solidFill>
              </a:rPr>
              <a:t>interactions at r = 15mm</a:t>
            </a:r>
          </a:p>
        </p:txBody>
      </p:sp>
      <p:sp>
        <p:nvSpPr>
          <p:cNvPr id="12" name="TextBox 4"/>
          <p:cNvSpPr txBox="1">
            <a:spLocks noChangeArrowheads="1"/>
          </p:cNvSpPr>
          <p:nvPr/>
        </p:nvSpPr>
        <p:spPr bwMode="auto">
          <a:xfrm>
            <a:off x="3195638" y="5153546"/>
            <a:ext cx="5562600" cy="830263"/>
          </a:xfrm>
          <a:prstGeom prst="rect">
            <a:avLst/>
          </a:prstGeom>
          <a:noFill/>
          <a:ln w="9525">
            <a:noFill/>
            <a:miter lim="800000"/>
            <a:headEnd/>
            <a:tailEnd/>
          </a:ln>
        </p:spPr>
        <p:txBody>
          <a:bodyPr>
            <a:spAutoFit/>
          </a:bodyPr>
          <a:lstStyle/>
          <a:p>
            <a:r>
              <a:rPr lang="it-IT" sz="1600" dirty="0">
                <a:solidFill>
                  <a:srgbClr val="000000"/>
                </a:solidFill>
              </a:rPr>
              <a:t>The charge loss due to neutron damage is proportional to the path length to the electrodes. This is provided by the PSA, which is barely affected by the amplitude loss.</a:t>
            </a:r>
          </a:p>
        </p:txBody>
      </p:sp>
      <p:pic>
        <p:nvPicPr>
          <p:cNvPr id="72732" name="Picture 33"/>
          <p:cNvPicPr>
            <a:picLocks noChangeAspect="1" noChangeArrowheads="1"/>
          </p:cNvPicPr>
          <p:nvPr/>
        </p:nvPicPr>
        <p:blipFill>
          <a:blip r:embed="rId2" cstate="print"/>
          <a:srcRect r="1221"/>
          <a:stretch>
            <a:fillRect/>
          </a:stretch>
        </p:blipFill>
        <p:spPr bwMode="auto">
          <a:xfrm>
            <a:off x="957858" y="4648200"/>
            <a:ext cx="1597918" cy="2161034"/>
          </a:xfrm>
          <a:prstGeom prst="rect">
            <a:avLst/>
          </a:prstGeom>
          <a:noFill/>
          <a:ln w="9525">
            <a:noFill/>
            <a:miter lim="800000"/>
            <a:headEnd/>
            <a:tailEnd/>
          </a:ln>
        </p:spPr>
      </p:pic>
      <p:sp>
        <p:nvSpPr>
          <p:cNvPr id="26" name="Oval 25"/>
          <p:cNvSpPr/>
          <p:nvPr/>
        </p:nvSpPr>
        <p:spPr bwMode="auto">
          <a:xfrm rot="16200000">
            <a:off x="1639681" y="4655329"/>
            <a:ext cx="267897" cy="523224"/>
          </a:xfrm>
          <a:prstGeom prst="ellipse">
            <a:avLst/>
          </a:prstGeom>
          <a:noFill/>
          <a:ln w="508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600">
              <a:solidFill>
                <a:srgbClr val="FFFFFF"/>
              </a:solidFill>
            </a:endParaRPr>
          </a:p>
        </p:txBody>
      </p:sp>
      <p:cxnSp>
        <p:nvCxnSpPr>
          <p:cNvPr id="28" name="Straight Arrow Connector 27"/>
          <p:cNvCxnSpPr>
            <a:endCxn id="26" idx="4"/>
          </p:cNvCxnSpPr>
          <p:nvPr/>
        </p:nvCxnSpPr>
        <p:spPr>
          <a:xfrm flipH="1">
            <a:off x="2035242" y="4768852"/>
            <a:ext cx="1168606" cy="148089"/>
          </a:xfrm>
          <a:prstGeom prst="straightConnector1">
            <a:avLst/>
          </a:prstGeom>
          <a:ln w="25400">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195638" y="5977459"/>
            <a:ext cx="5795962" cy="584775"/>
          </a:xfrm>
          <a:prstGeom prst="rect">
            <a:avLst/>
          </a:prstGeom>
          <a:noFill/>
          <a:ln w="9525">
            <a:noFill/>
            <a:miter lim="800000"/>
            <a:headEnd/>
            <a:tailEnd/>
          </a:ln>
        </p:spPr>
        <p:txBody>
          <a:bodyPr wrap="square">
            <a:spAutoFit/>
          </a:bodyPr>
          <a:lstStyle/>
          <a:p>
            <a:r>
              <a:rPr lang="it-IT" sz="1600" dirty="0" err="1">
                <a:solidFill>
                  <a:srgbClr val="0033CC"/>
                </a:solidFill>
              </a:rPr>
              <a:t>Knowing</a:t>
            </a:r>
            <a:r>
              <a:rPr lang="it-IT" sz="1600" dirty="0">
                <a:solidFill>
                  <a:srgbClr val="0033CC"/>
                </a:solidFill>
              </a:rPr>
              <a:t> the </a:t>
            </a:r>
            <a:r>
              <a:rPr lang="it-IT" sz="1600" dirty="0" err="1" smtClean="0">
                <a:solidFill>
                  <a:srgbClr val="0033CC"/>
                </a:solidFill>
              </a:rPr>
              <a:t>interaction</a:t>
            </a:r>
            <a:r>
              <a:rPr lang="it-IT" sz="1600" dirty="0" smtClean="0">
                <a:solidFill>
                  <a:srgbClr val="0033CC"/>
                </a:solidFill>
              </a:rPr>
              <a:t> position, </a:t>
            </a:r>
          </a:p>
          <a:p>
            <a:r>
              <a:rPr lang="it-IT" sz="1600" dirty="0" smtClean="0">
                <a:solidFill>
                  <a:srgbClr val="0033CC"/>
                </a:solidFill>
              </a:rPr>
              <a:t>the </a:t>
            </a:r>
            <a:r>
              <a:rPr lang="it-IT" sz="1600" dirty="0">
                <a:solidFill>
                  <a:srgbClr val="0033CC"/>
                </a:solidFill>
              </a:rPr>
              <a:t>charge trapping </a:t>
            </a:r>
            <a:r>
              <a:rPr lang="it-IT" sz="1600" b="1" dirty="0">
                <a:solidFill>
                  <a:srgbClr val="0033CC"/>
                </a:solidFill>
              </a:rPr>
              <a:t>can be </a:t>
            </a:r>
            <a:r>
              <a:rPr lang="it-IT" sz="1600" b="1" dirty="0" smtClean="0">
                <a:solidFill>
                  <a:srgbClr val="0033CC"/>
                </a:solidFill>
              </a:rPr>
              <a:t>calculated </a:t>
            </a:r>
            <a:r>
              <a:rPr lang="it-IT" sz="1600" b="1" dirty="0">
                <a:solidFill>
                  <a:srgbClr val="0033CC"/>
                </a:solidFill>
              </a:rPr>
              <a:t>and corrected </a:t>
            </a:r>
            <a:r>
              <a:rPr lang="it-IT" sz="1600" b="1" dirty="0" smtClean="0">
                <a:solidFill>
                  <a:srgbClr val="0033CC"/>
                </a:solidFill>
              </a:rPr>
              <a:t>away</a:t>
            </a:r>
            <a:endParaRPr lang="it-IT" sz="1600" b="1" dirty="0">
              <a:solidFill>
                <a:srgbClr val="0033CC"/>
              </a:solidFill>
            </a:endParaRPr>
          </a:p>
        </p:txBody>
      </p:sp>
      <p:grpSp>
        <p:nvGrpSpPr>
          <p:cNvPr id="3" name="Group 29"/>
          <p:cNvGrpSpPr>
            <a:grpSpLocks/>
          </p:cNvGrpSpPr>
          <p:nvPr/>
        </p:nvGrpSpPr>
        <p:grpSpPr bwMode="auto">
          <a:xfrm>
            <a:off x="827584" y="889521"/>
            <a:ext cx="3211512" cy="3538538"/>
            <a:chOff x="93663" y="701675"/>
            <a:chExt cx="3211512" cy="3538538"/>
          </a:xfrm>
        </p:grpSpPr>
        <p:grpSp>
          <p:nvGrpSpPr>
            <p:cNvPr id="4" name="Group 16"/>
            <p:cNvGrpSpPr>
              <a:grpSpLocks/>
            </p:cNvGrpSpPr>
            <p:nvPr/>
          </p:nvGrpSpPr>
          <p:grpSpPr bwMode="auto">
            <a:xfrm>
              <a:off x="93663" y="701675"/>
              <a:ext cx="3211512" cy="3538538"/>
              <a:chOff x="94084" y="755100"/>
              <a:chExt cx="4219156" cy="3455166"/>
            </a:xfrm>
          </p:grpSpPr>
          <p:pic>
            <p:nvPicPr>
              <p:cNvPr id="72728" name="Picture 3"/>
              <p:cNvPicPr>
                <a:picLocks noChangeAspect="1" noChangeArrowheads="1"/>
              </p:cNvPicPr>
              <p:nvPr/>
            </p:nvPicPr>
            <p:blipFill>
              <a:blip r:embed="rId3" cstate="print"/>
              <a:srcRect/>
              <a:stretch>
                <a:fillRect/>
              </a:stretch>
            </p:blipFill>
            <p:spPr bwMode="auto">
              <a:xfrm>
                <a:off x="94084" y="1223363"/>
                <a:ext cx="4219156" cy="2986903"/>
              </a:xfrm>
              <a:prstGeom prst="rect">
                <a:avLst/>
              </a:prstGeom>
              <a:noFill/>
              <a:ln w="9525">
                <a:noFill/>
                <a:miter lim="800000"/>
                <a:headEnd/>
                <a:tailEnd/>
              </a:ln>
            </p:spPr>
          </p:pic>
          <p:sp>
            <p:nvSpPr>
              <p:cNvPr id="72729" name="TextBox 4"/>
              <p:cNvSpPr txBox="1">
                <a:spLocks noChangeArrowheads="1"/>
              </p:cNvSpPr>
              <p:nvPr/>
            </p:nvSpPr>
            <p:spPr bwMode="auto">
              <a:xfrm>
                <a:off x="192201" y="1449447"/>
                <a:ext cx="1110263" cy="510892"/>
              </a:xfrm>
              <a:prstGeom prst="rect">
                <a:avLst/>
              </a:prstGeom>
              <a:noFill/>
              <a:ln w="9525">
                <a:noFill/>
                <a:miter lim="800000"/>
                <a:headEnd/>
                <a:tailEnd/>
              </a:ln>
            </p:spPr>
            <p:txBody>
              <a:bodyPr wrap="none">
                <a:spAutoFit/>
              </a:bodyPr>
              <a:lstStyle/>
              <a:p>
                <a:pPr algn="ctr"/>
                <a:r>
                  <a:rPr lang="it-IT" sz="1400" dirty="0" err="1" smtClean="0">
                    <a:solidFill>
                      <a:srgbClr val="FFFFFF"/>
                    </a:solidFill>
                    <a:latin typeface="Arial" charset="0"/>
                  </a:rPr>
                  <a:t>Core</a:t>
                </a:r>
                <a:r>
                  <a:rPr lang="it-IT" sz="1400" dirty="0">
                    <a:solidFill>
                      <a:srgbClr val="FFFFFF"/>
                    </a:solidFill>
                    <a:latin typeface="Arial" charset="0"/>
                  </a:rPr>
                  <a:t/>
                </a:r>
                <a:br>
                  <a:rPr lang="it-IT" sz="1400" dirty="0">
                    <a:solidFill>
                      <a:srgbClr val="FFFFFF"/>
                    </a:solidFill>
                    <a:latin typeface="Arial" charset="0"/>
                  </a:rPr>
                </a:br>
                <a:r>
                  <a:rPr lang="it-IT" sz="1400" dirty="0">
                    <a:solidFill>
                      <a:srgbClr val="FFFFFF"/>
                    </a:solidFill>
                    <a:latin typeface="Arial" charset="0"/>
                  </a:rPr>
                  <a:t>r=15mm</a:t>
                </a:r>
              </a:p>
            </p:txBody>
          </p:sp>
          <p:sp>
            <p:nvSpPr>
              <p:cNvPr id="72730" name="TextBox 5"/>
              <p:cNvSpPr txBox="1">
                <a:spLocks noChangeArrowheads="1"/>
              </p:cNvSpPr>
              <p:nvPr/>
            </p:nvSpPr>
            <p:spPr bwMode="auto">
              <a:xfrm>
                <a:off x="2402000" y="1449447"/>
                <a:ext cx="1110263" cy="510892"/>
              </a:xfrm>
              <a:prstGeom prst="rect">
                <a:avLst/>
              </a:prstGeom>
              <a:noFill/>
              <a:ln w="9525">
                <a:noFill/>
                <a:miter lim="800000"/>
                <a:headEnd/>
                <a:tailEnd/>
              </a:ln>
            </p:spPr>
            <p:txBody>
              <a:bodyPr wrap="none">
                <a:spAutoFit/>
              </a:bodyPr>
              <a:lstStyle/>
              <a:p>
                <a:pPr algn="ctr"/>
                <a:r>
                  <a:rPr lang="it-IT" sz="1400" dirty="0" err="1" smtClean="0">
                    <a:solidFill>
                      <a:srgbClr val="FFFFFF"/>
                    </a:solidFill>
                    <a:latin typeface="Arial" charset="0"/>
                  </a:rPr>
                  <a:t>Seg</a:t>
                </a:r>
                <a:r>
                  <a:rPr lang="it-IT" sz="1400" dirty="0">
                    <a:solidFill>
                      <a:srgbClr val="FFFFFF"/>
                    </a:solidFill>
                    <a:latin typeface="Arial" charset="0"/>
                  </a:rPr>
                  <a:t/>
                </a:r>
                <a:br>
                  <a:rPr lang="it-IT" sz="1400" dirty="0">
                    <a:solidFill>
                      <a:srgbClr val="FFFFFF"/>
                    </a:solidFill>
                    <a:latin typeface="Arial" charset="0"/>
                  </a:rPr>
                </a:br>
                <a:r>
                  <a:rPr lang="it-IT" sz="1400" dirty="0">
                    <a:solidFill>
                      <a:srgbClr val="FFFFFF"/>
                    </a:solidFill>
                    <a:latin typeface="Arial" charset="0"/>
                  </a:rPr>
                  <a:t>r=15mm</a:t>
                </a:r>
              </a:p>
            </p:txBody>
          </p:sp>
          <p:sp>
            <p:nvSpPr>
              <p:cNvPr id="72731" name="TextBox 14"/>
              <p:cNvSpPr txBox="1">
                <a:spLocks noChangeArrowheads="1"/>
              </p:cNvSpPr>
              <p:nvPr/>
            </p:nvSpPr>
            <p:spPr bwMode="auto">
              <a:xfrm>
                <a:off x="1134250" y="755100"/>
                <a:ext cx="1685077" cy="461665"/>
              </a:xfrm>
              <a:prstGeom prst="rect">
                <a:avLst/>
              </a:prstGeom>
              <a:noFill/>
              <a:ln w="9525">
                <a:noFill/>
                <a:miter lim="800000"/>
                <a:headEnd/>
                <a:tailEnd/>
              </a:ln>
            </p:spPr>
            <p:txBody>
              <a:bodyPr wrap="none">
                <a:spAutoFit/>
              </a:bodyPr>
              <a:lstStyle/>
              <a:p>
                <a:r>
                  <a:rPr lang="it-IT" sz="2400" dirty="0">
                    <a:solidFill>
                      <a:schemeClr val="tx2"/>
                    </a:solidFill>
                  </a:rPr>
                  <a:t>April 2010</a:t>
                </a:r>
              </a:p>
            </p:txBody>
          </p:sp>
        </p:grpSp>
        <p:cxnSp>
          <p:nvCxnSpPr>
            <p:cNvPr id="23" name="Straight Connector 22"/>
            <p:cNvCxnSpPr/>
            <p:nvPr/>
          </p:nvCxnSpPr>
          <p:spPr>
            <a:xfrm rot="5400000">
              <a:off x="-235744" y="2718594"/>
              <a:ext cx="272573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397794" y="2718594"/>
              <a:ext cx="272573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30"/>
          <p:cNvGrpSpPr>
            <a:grpSpLocks/>
          </p:cNvGrpSpPr>
          <p:nvPr/>
        </p:nvGrpSpPr>
        <p:grpSpPr bwMode="auto">
          <a:xfrm>
            <a:off x="4932040" y="889521"/>
            <a:ext cx="3230563" cy="3519488"/>
            <a:chOff x="3381375" y="701675"/>
            <a:chExt cx="3230563" cy="3519488"/>
          </a:xfrm>
        </p:grpSpPr>
        <p:grpSp>
          <p:nvGrpSpPr>
            <p:cNvPr id="6" name="Group 17"/>
            <p:cNvGrpSpPr>
              <a:grpSpLocks/>
            </p:cNvGrpSpPr>
            <p:nvPr/>
          </p:nvGrpSpPr>
          <p:grpSpPr bwMode="auto">
            <a:xfrm>
              <a:off x="3381375" y="701675"/>
              <a:ext cx="3230563" cy="3519488"/>
              <a:chOff x="4670479" y="755100"/>
              <a:chExt cx="4244921" cy="3435900"/>
            </a:xfrm>
          </p:grpSpPr>
          <p:pic>
            <p:nvPicPr>
              <p:cNvPr id="72721" name="Picture 2"/>
              <p:cNvPicPr>
                <a:picLocks noChangeAspect="1" noChangeArrowheads="1"/>
              </p:cNvPicPr>
              <p:nvPr/>
            </p:nvPicPr>
            <p:blipFill>
              <a:blip r:embed="rId4" cstate="print"/>
              <a:srcRect/>
              <a:stretch>
                <a:fillRect/>
              </a:stretch>
            </p:blipFill>
            <p:spPr bwMode="auto">
              <a:xfrm>
                <a:off x="4670479" y="1219200"/>
                <a:ext cx="4244921" cy="2971800"/>
              </a:xfrm>
              <a:prstGeom prst="rect">
                <a:avLst/>
              </a:prstGeom>
              <a:noFill/>
              <a:ln w="9525">
                <a:noFill/>
                <a:miter lim="800000"/>
                <a:headEnd/>
                <a:tailEnd/>
              </a:ln>
            </p:spPr>
          </p:pic>
          <p:sp>
            <p:nvSpPr>
              <p:cNvPr id="72722" name="TextBox 4"/>
              <p:cNvSpPr txBox="1">
                <a:spLocks noChangeArrowheads="1"/>
              </p:cNvSpPr>
              <p:nvPr/>
            </p:nvSpPr>
            <p:spPr bwMode="auto">
              <a:xfrm>
                <a:off x="4786382" y="1449312"/>
                <a:ext cx="1110457" cy="510794"/>
              </a:xfrm>
              <a:prstGeom prst="rect">
                <a:avLst/>
              </a:prstGeom>
              <a:noFill/>
              <a:ln w="9525">
                <a:noFill/>
                <a:miter lim="800000"/>
                <a:headEnd/>
                <a:tailEnd/>
              </a:ln>
            </p:spPr>
            <p:txBody>
              <a:bodyPr wrap="none">
                <a:spAutoFit/>
              </a:bodyPr>
              <a:lstStyle/>
              <a:p>
                <a:pPr algn="ctr"/>
                <a:r>
                  <a:rPr lang="it-IT" sz="1400" dirty="0" err="1" smtClean="0">
                    <a:solidFill>
                      <a:srgbClr val="FFFFFF"/>
                    </a:solidFill>
                    <a:latin typeface="Arial" charset="0"/>
                  </a:rPr>
                  <a:t>Core</a:t>
                </a:r>
                <a:r>
                  <a:rPr lang="it-IT" sz="1400" dirty="0">
                    <a:solidFill>
                      <a:srgbClr val="FFFFFF"/>
                    </a:solidFill>
                    <a:latin typeface="Arial" charset="0"/>
                  </a:rPr>
                  <a:t/>
                </a:r>
                <a:br>
                  <a:rPr lang="it-IT" sz="1400" dirty="0">
                    <a:solidFill>
                      <a:srgbClr val="FFFFFF"/>
                    </a:solidFill>
                    <a:latin typeface="Arial" charset="0"/>
                  </a:rPr>
                </a:br>
                <a:r>
                  <a:rPr lang="it-IT" sz="1400" dirty="0">
                    <a:solidFill>
                      <a:srgbClr val="FFFFFF"/>
                    </a:solidFill>
                    <a:latin typeface="Arial" charset="0"/>
                  </a:rPr>
                  <a:t>r=15mm</a:t>
                </a:r>
              </a:p>
            </p:txBody>
          </p:sp>
          <p:sp>
            <p:nvSpPr>
              <p:cNvPr id="72723" name="TextBox 5"/>
              <p:cNvSpPr txBox="1">
                <a:spLocks noChangeArrowheads="1"/>
              </p:cNvSpPr>
              <p:nvPr/>
            </p:nvSpPr>
            <p:spPr bwMode="auto">
              <a:xfrm>
                <a:off x="6850841" y="1449312"/>
                <a:ext cx="1110457" cy="510794"/>
              </a:xfrm>
              <a:prstGeom prst="rect">
                <a:avLst/>
              </a:prstGeom>
              <a:noFill/>
              <a:ln w="9525">
                <a:noFill/>
                <a:miter lim="800000"/>
                <a:headEnd/>
                <a:tailEnd/>
              </a:ln>
            </p:spPr>
            <p:txBody>
              <a:bodyPr wrap="none">
                <a:spAutoFit/>
              </a:bodyPr>
              <a:lstStyle/>
              <a:p>
                <a:pPr algn="ctr"/>
                <a:r>
                  <a:rPr lang="it-IT" sz="1400" dirty="0" err="1" smtClean="0">
                    <a:solidFill>
                      <a:srgbClr val="FFFFFF"/>
                    </a:solidFill>
                    <a:latin typeface="Arial" charset="0"/>
                  </a:rPr>
                  <a:t>Seg</a:t>
                </a:r>
                <a:r>
                  <a:rPr lang="it-IT" sz="1400" dirty="0">
                    <a:solidFill>
                      <a:srgbClr val="FFFFFF"/>
                    </a:solidFill>
                    <a:latin typeface="Arial" charset="0"/>
                  </a:rPr>
                  <a:t/>
                </a:r>
                <a:br>
                  <a:rPr lang="it-IT" sz="1400" dirty="0">
                    <a:solidFill>
                      <a:srgbClr val="FFFFFF"/>
                    </a:solidFill>
                    <a:latin typeface="Arial" charset="0"/>
                  </a:rPr>
                </a:br>
                <a:r>
                  <a:rPr lang="it-IT" sz="1400" dirty="0">
                    <a:solidFill>
                      <a:srgbClr val="FFFFFF"/>
                    </a:solidFill>
                    <a:latin typeface="Arial" charset="0"/>
                  </a:rPr>
                  <a:t>r=15mm</a:t>
                </a:r>
              </a:p>
            </p:txBody>
          </p:sp>
          <p:sp>
            <p:nvSpPr>
              <p:cNvPr id="72724" name="TextBox 15"/>
              <p:cNvSpPr txBox="1">
                <a:spLocks noChangeArrowheads="1"/>
              </p:cNvSpPr>
              <p:nvPr/>
            </p:nvSpPr>
            <p:spPr bwMode="auto">
              <a:xfrm>
                <a:off x="5992985" y="755100"/>
                <a:ext cx="1587294" cy="461665"/>
              </a:xfrm>
              <a:prstGeom prst="rect">
                <a:avLst/>
              </a:prstGeom>
              <a:noFill/>
              <a:ln w="9525">
                <a:noFill/>
                <a:miter lim="800000"/>
                <a:headEnd/>
                <a:tailEnd/>
              </a:ln>
            </p:spPr>
            <p:txBody>
              <a:bodyPr wrap="none">
                <a:spAutoFit/>
              </a:bodyPr>
              <a:lstStyle/>
              <a:p>
                <a:r>
                  <a:rPr lang="it-IT" sz="2400">
                    <a:solidFill>
                      <a:schemeClr val="tx2"/>
                    </a:solidFill>
                  </a:rPr>
                  <a:t>July 2010</a:t>
                </a:r>
              </a:p>
            </p:txBody>
          </p:sp>
        </p:grpSp>
        <p:cxnSp>
          <p:nvCxnSpPr>
            <p:cNvPr id="25" name="Straight Connector 24"/>
            <p:cNvCxnSpPr/>
            <p:nvPr/>
          </p:nvCxnSpPr>
          <p:spPr>
            <a:xfrm rot="5400000">
              <a:off x="3055144" y="2718594"/>
              <a:ext cx="272573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688681" y="2718594"/>
              <a:ext cx="272573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32" name="Gerade Verbindung mit Pfeil 31"/>
          <p:cNvCxnSpPr/>
          <p:nvPr/>
        </p:nvCxnSpPr>
        <p:spPr>
          <a:xfrm rot="5400000" flipH="1" flipV="1">
            <a:off x="252314" y="3049132"/>
            <a:ext cx="144016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3" name="Textfeld 32"/>
          <p:cNvSpPr txBox="1"/>
          <p:nvPr/>
        </p:nvSpPr>
        <p:spPr>
          <a:xfrm rot="16200000">
            <a:off x="462028" y="2398227"/>
            <a:ext cx="1296144" cy="276999"/>
          </a:xfrm>
          <a:prstGeom prst="rect">
            <a:avLst/>
          </a:prstGeom>
          <a:noFill/>
        </p:spPr>
        <p:txBody>
          <a:bodyPr wrap="square" rtlCol="0">
            <a:spAutoFit/>
          </a:bodyPr>
          <a:lstStyle/>
          <a:p>
            <a:r>
              <a:rPr lang="en-US" sz="1200" dirty="0" smtClean="0">
                <a:solidFill>
                  <a:schemeClr val="accent2"/>
                </a:solidFill>
              </a:rPr>
              <a:t>Depth (z)</a:t>
            </a:r>
            <a:endParaRPr lang="de-DE" sz="1200" dirty="0">
              <a:solidFill>
                <a:schemeClr val="accent2"/>
              </a:solidFill>
            </a:endParaRPr>
          </a:p>
        </p:txBody>
      </p:sp>
      <p:cxnSp>
        <p:nvCxnSpPr>
          <p:cNvPr id="35" name="Gerade Verbindung mit Pfeil 34"/>
          <p:cNvCxnSpPr/>
          <p:nvPr/>
        </p:nvCxnSpPr>
        <p:spPr>
          <a:xfrm>
            <a:off x="972394" y="3751718"/>
            <a:ext cx="504056"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6" name="Textfeld 35"/>
          <p:cNvSpPr txBox="1"/>
          <p:nvPr/>
        </p:nvSpPr>
        <p:spPr>
          <a:xfrm>
            <a:off x="971600" y="3472830"/>
            <a:ext cx="720080" cy="276999"/>
          </a:xfrm>
          <a:prstGeom prst="rect">
            <a:avLst/>
          </a:prstGeom>
          <a:noFill/>
        </p:spPr>
        <p:txBody>
          <a:bodyPr wrap="square" rtlCol="0">
            <a:spAutoFit/>
          </a:bodyPr>
          <a:lstStyle/>
          <a:p>
            <a:r>
              <a:rPr lang="en-US" sz="1200" dirty="0" smtClean="0">
                <a:solidFill>
                  <a:schemeClr val="accent2"/>
                </a:solidFill>
              </a:rPr>
              <a:t>energy</a:t>
            </a:r>
            <a:endParaRPr lang="de-DE" sz="1200" dirty="0">
              <a:solidFill>
                <a:schemeClr val="accent2"/>
              </a:solidFill>
            </a:endParaRPr>
          </a:p>
        </p:txBody>
      </p:sp>
      <p:sp>
        <p:nvSpPr>
          <p:cNvPr id="40" name="Oval 25"/>
          <p:cNvSpPr/>
          <p:nvPr/>
        </p:nvSpPr>
        <p:spPr bwMode="auto">
          <a:xfrm rot="16200000">
            <a:off x="1656159" y="6221295"/>
            <a:ext cx="267897" cy="523224"/>
          </a:xfrm>
          <a:prstGeom prst="ellipse">
            <a:avLst/>
          </a:prstGeom>
          <a:noFill/>
          <a:ln w="508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600">
              <a:solidFill>
                <a:srgbClr val="FFFFFF"/>
              </a:solidFill>
            </a:endParaRPr>
          </a:p>
        </p:txBody>
      </p:sp>
      <p:cxnSp>
        <p:nvCxnSpPr>
          <p:cNvPr id="42" name="Gerade Verbindung 41"/>
          <p:cNvCxnSpPr>
            <a:stCxn id="26" idx="0"/>
            <a:endCxn id="40" idx="0"/>
          </p:cNvCxnSpPr>
          <p:nvPr/>
        </p:nvCxnSpPr>
        <p:spPr>
          <a:xfrm rot="10800000" flipH="1" flipV="1">
            <a:off x="1512018" y="4916941"/>
            <a:ext cx="16478" cy="1565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Gerade Verbindung 43"/>
          <p:cNvCxnSpPr>
            <a:stCxn id="26" idx="4"/>
            <a:endCxn id="40" idx="4"/>
          </p:cNvCxnSpPr>
          <p:nvPr/>
        </p:nvCxnSpPr>
        <p:spPr>
          <a:xfrm>
            <a:off x="2035242" y="4916941"/>
            <a:ext cx="16478" cy="156596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68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cstate="print"/>
          <a:srcRect t="17224"/>
          <a:stretch>
            <a:fillRect/>
          </a:stretch>
        </p:blipFill>
        <p:spPr bwMode="auto">
          <a:xfrm>
            <a:off x="4067944" y="5041438"/>
            <a:ext cx="3960440" cy="1816562"/>
          </a:xfrm>
          <a:prstGeom prst="rect">
            <a:avLst/>
          </a:prstGeom>
          <a:noFill/>
          <a:ln w="9525">
            <a:noFill/>
            <a:miter lim="800000"/>
            <a:headEnd/>
            <a:tailEnd/>
          </a:ln>
          <a:effectLst/>
        </p:spPr>
      </p:pic>
      <p:pic>
        <p:nvPicPr>
          <p:cNvPr id="1036" name="Picture 12"/>
          <p:cNvPicPr>
            <a:picLocks noChangeAspect="1" noChangeArrowheads="1"/>
          </p:cNvPicPr>
          <p:nvPr/>
        </p:nvPicPr>
        <p:blipFill>
          <a:blip r:embed="rId3" cstate="print"/>
          <a:srcRect t="17224"/>
          <a:stretch>
            <a:fillRect/>
          </a:stretch>
        </p:blipFill>
        <p:spPr bwMode="auto">
          <a:xfrm>
            <a:off x="395536" y="5041473"/>
            <a:ext cx="3960440" cy="1816527"/>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b="7874"/>
          <a:stretch>
            <a:fillRect/>
          </a:stretch>
        </p:blipFill>
        <p:spPr bwMode="auto">
          <a:xfrm>
            <a:off x="282302" y="548680"/>
            <a:ext cx="4937770" cy="4549029"/>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b="8202"/>
          <a:stretch>
            <a:fillRect/>
          </a:stretch>
        </p:blipFill>
        <p:spPr bwMode="auto">
          <a:xfrm>
            <a:off x="3954710" y="548680"/>
            <a:ext cx="4937770" cy="4532605"/>
          </a:xfrm>
          <a:prstGeom prst="rect">
            <a:avLst/>
          </a:prstGeom>
          <a:noFill/>
          <a:ln w="9525">
            <a:noFill/>
            <a:miter lim="800000"/>
            <a:headEnd/>
            <a:tailEnd/>
          </a:ln>
          <a:effectLst/>
        </p:spPr>
      </p:pic>
      <p:sp>
        <p:nvSpPr>
          <p:cNvPr id="9" name="Textfeld 8"/>
          <p:cNvSpPr txBox="1"/>
          <p:nvPr/>
        </p:nvSpPr>
        <p:spPr>
          <a:xfrm>
            <a:off x="3131840" y="1371550"/>
            <a:ext cx="2304256" cy="369332"/>
          </a:xfrm>
          <a:prstGeom prst="rect">
            <a:avLst/>
          </a:prstGeom>
          <a:noFill/>
        </p:spPr>
        <p:txBody>
          <a:bodyPr wrap="square" rtlCol="0">
            <a:spAutoFit/>
          </a:bodyPr>
          <a:lstStyle/>
          <a:p>
            <a:r>
              <a:rPr lang="en-US" dirty="0" smtClean="0">
                <a:solidFill>
                  <a:schemeClr val="bg1"/>
                </a:solidFill>
              </a:rPr>
              <a:t>Before                 After</a:t>
            </a:r>
            <a:endParaRPr lang="de-DE" dirty="0">
              <a:solidFill>
                <a:schemeClr val="bg1"/>
              </a:solidFill>
            </a:endParaRPr>
          </a:p>
        </p:txBody>
      </p:sp>
      <p:grpSp>
        <p:nvGrpSpPr>
          <p:cNvPr id="24" name="Gruppieren 23"/>
          <p:cNvGrpSpPr/>
          <p:nvPr/>
        </p:nvGrpSpPr>
        <p:grpSpPr>
          <a:xfrm>
            <a:off x="611560" y="3429001"/>
            <a:ext cx="792088" cy="1944215"/>
            <a:chOff x="467544" y="3459783"/>
            <a:chExt cx="792088" cy="1944215"/>
          </a:xfrm>
        </p:grpSpPr>
        <p:sp>
          <p:nvSpPr>
            <p:cNvPr id="11" name="Textfeld 10"/>
            <p:cNvSpPr txBox="1"/>
            <p:nvPr/>
          </p:nvSpPr>
          <p:spPr>
            <a:xfrm rot="16200000">
              <a:off x="-186044" y="4113372"/>
              <a:ext cx="1584178" cy="276999"/>
            </a:xfrm>
            <a:prstGeom prst="rect">
              <a:avLst/>
            </a:prstGeom>
            <a:solidFill>
              <a:schemeClr val="bg1"/>
            </a:solidFill>
          </p:spPr>
          <p:txBody>
            <a:bodyPr wrap="square" rtlCol="0">
              <a:spAutoFit/>
            </a:bodyPr>
            <a:lstStyle/>
            <a:p>
              <a:r>
                <a:rPr lang="en-US" sz="1200" dirty="0" smtClean="0">
                  <a:solidFill>
                    <a:schemeClr val="accent2"/>
                  </a:solidFill>
                </a:rPr>
                <a:t>Depth (z)</a:t>
              </a:r>
              <a:endParaRPr lang="de-DE" sz="1200" dirty="0">
                <a:solidFill>
                  <a:schemeClr val="accent2"/>
                </a:solidFill>
              </a:endParaRPr>
            </a:p>
          </p:txBody>
        </p:sp>
        <p:cxnSp>
          <p:nvCxnSpPr>
            <p:cNvPr id="10" name="Gerade Verbindung mit Pfeil 9"/>
            <p:cNvCxnSpPr/>
            <p:nvPr/>
          </p:nvCxnSpPr>
          <p:spPr>
            <a:xfrm rot="5400000" flipH="1" flipV="1">
              <a:off x="-251742" y="4683124"/>
              <a:ext cx="144016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Gerade Verbindung mit Pfeil 11"/>
            <p:cNvCxnSpPr/>
            <p:nvPr/>
          </p:nvCxnSpPr>
          <p:spPr>
            <a:xfrm>
              <a:off x="468338" y="5385710"/>
              <a:ext cx="504056"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Textfeld 12"/>
            <p:cNvSpPr txBox="1"/>
            <p:nvPr/>
          </p:nvSpPr>
          <p:spPr>
            <a:xfrm>
              <a:off x="539552" y="5043958"/>
              <a:ext cx="720080" cy="276999"/>
            </a:xfrm>
            <a:prstGeom prst="rect">
              <a:avLst/>
            </a:prstGeom>
            <a:solidFill>
              <a:schemeClr val="bg1"/>
            </a:solidFill>
          </p:spPr>
          <p:txBody>
            <a:bodyPr wrap="square" rtlCol="0">
              <a:spAutoFit/>
            </a:bodyPr>
            <a:lstStyle/>
            <a:p>
              <a:r>
                <a:rPr lang="en-US" sz="1200" dirty="0" smtClean="0">
                  <a:solidFill>
                    <a:schemeClr val="accent2"/>
                  </a:solidFill>
                </a:rPr>
                <a:t>energy</a:t>
              </a:r>
              <a:endParaRPr lang="de-DE" sz="1200" dirty="0">
                <a:solidFill>
                  <a:schemeClr val="accent2"/>
                </a:solidFill>
              </a:endParaRPr>
            </a:p>
          </p:txBody>
        </p:sp>
      </p:grpSp>
      <p:sp>
        <p:nvSpPr>
          <p:cNvPr id="8" name="TextBox 4"/>
          <p:cNvSpPr txBox="1">
            <a:spLocks noChangeArrowheads="1"/>
          </p:cNvSpPr>
          <p:nvPr/>
        </p:nvSpPr>
        <p:spPr bwMode="auto">
          <a:xfrm>
            <a:off x="107504" y="188640"/>
            <a:ext cx="8839200" cy="830997"/>
          </a:xfrm>
          <a:prstGeom prst="rect">
            <a:avLst/>
          </a:prstGeom>
          <a:solidFill>
            <a:schemeClr val="bg1"/>
          </a:solidFill>
          <a:ln w="9525">
            <a:noFill/>
            <a:miter lim="800000"/>
            <a:headEnd/>
            <a:tailEnd/>
          </a:ln>
        </p:spPr>
        <p:txBody>
          <a:bodyPr wrap="square">
            <a:spAutoFit/>
          </a:bodyPr>
          <a:lstStyle/>
          <a:p>
            <a:pPr algn="ctr"/>
            <a:r>
              <a:rPr lang="it-IT" sz="2400" dirty="0" smtClean="0">
                <a:solidFill>
                  <a:srgbClr val="000000"/>
                </a:solidFill>
              </a:rPr>
              <a:t>The </a:t>
            </a:r>
            <a:r>
              <a:rPr lang="it-IT" sz="2400" dirty="0">
                <a:solidFill>
                  <a:srgbClr val="000000"/>
                </a:solidFill>
              </a:rPr>
              <a:t>1332 </a:t>
            </a:r>
            <a:r>
              <a:rPr lang="it-IT" sz="2400" dirty="0" err="1">
                <a:solidFill>
                  <a:srgbClr val="000000"/>
                </a:solidFill>
              </a:rPr>
              <a:t>keV</a:t>
            </a:r>
            <a:r>
              <a:rPr lang="it-IT" sz="2400" dirty="0">
                <a:solidFill>
                  <a:srgbClr val="000000"/>
                </a:solidFill>
              </a:rPr>
              <a:t> </a:t>
            </a:r>
            <a:r>
              <a:rPr lang="it-IT" sz="2400" dirty="0" err="1">
                <a:solidFill>
                  <a:srgbClr val="000000"/>
                </a:solidFill>
              </a:rPr>
              <a:t>peak</a:t>
            </a:r>
            <a:r>
              <a:rPr lang="it-IT" sz="2400" dirty="0">
                <a:solidFill>
                  <a:srgbClr val="000000"/>
                </a:solidFill>
              </a:rPr>
              <a:t> </a:t>
            </a:r>
            <a:r>
              <a:rPr lang="it-IT" sz="2400" dirty="0" err="1">
                <a:solidFill>
                  <a:srgbClr val="000000"/>
                </a:solidFill>
              </a:rPr>
              <a:t>as</a:t>
            </a:r>
            <a:r>
              <a:rPr lang="it-IT" sz="2400" dirty="0">
                <a:solidFill>
                  <a:srgbClr val="000000"/>
                </a:solidFill>
              </a:rPr>
              <a:t> a </a:t>
            </a:r>
            <a:r>
              <a:rPr lang="it-IT" sz="2400" dirty="0" err="1">
                <a:solidFill>
                  <a:srgbClr val="000000"/>
                </a:solidFill>
              </a:rPr>
              <a:t>function</a:t>
            </a:r>
            <a:r>
              <a:rPr lang="it-IT" sz="2400" dirty="0">
                <a:solidFill>
                  <a:srgbClr val="000000"/>
                </a:solidFill>
              </a:rPr>
              <a:t> </a:t>
            </a:r>
            <a:r>
              <a:rPr lang="it-IT" sz="2400" dirty="0" err="1">
                <a:solidFill>
                  <a:srgbClr val="000000"/>
                </a:solidFill>
              </a:rPr>
              <a:t>of</a:t>
            </a:r>
            <a:r>
              <a:rPr lang="it-IT" sz="2400" dirty="0">
                <a:solidFill>
                  <a:srgbClr val="000000"/>
                </a:solidFill>
              </a:rPr>
              <a:t> </a:t>
            </a:r>
            <a:r>
              <a:rPr lang="it-IT" sz="2400" dirty="0" err="1">
                <a:solidFill>
                  <a:srgbClr val="000000"/>
                </a:solidFill>
              </a:rPr>
              <a:t>crystal</a:t>
            </a:r>
            <a:r>
              <a:rPr lang="it-IT" sz="2400" dirty="0">
                <a:solidFill>
                  <a:srgbClr val="000000"/>
                </a:solidFill>
              </a:rPr>
              <a:t> </a:t>
            </a:r>
            <a:r>
              <a:rPr lang="it-IT" sz="2400" dirty="0" err="1">
                <a:solidFill>
                  <a:srgbClr val="000000"/>
                </a:solidFill>
              </a:rPr>
              <a:t>depth</a:t>
            </a:r>
            <a:r>
              <a:rPr lang="it-IT" sz="2400" dirty="0">
                <a:solidFill>
                  <a:srgbClr val="000000"/>
                </a:solidFill>
              </a:rPr>
              <a:t> (z)</a:t>
            </a:r>
            <a:br>
              <a:rPr lang="it-IT" sz="2400" dirty="0">
                <a:solidFill>
                  <a:srgbClr val="000000"/>
                </a:solidFill>
              </a:rPr>
            </a:br>
            <a:r>
              <a:rPr lang="it-IT" sz="2400" dirty="0" err="1">
                <a:solidFill>
                  <a:srgbClr val="000000"/>
                </a:solidFill>
              </a:rPr>
              <a:t>for</a:t>
            </a:r>
            <a:r>
              <a:rPr lang="it-IT" sz="2400" dirty="0">
                <a:solidFill>
                  <a:srgbClr val="000000"/>
                </a:solidFill>
              </a:rPr>
              <a:t> </a:t>
            </a:r>
            <a:r>
              <a:rPr lang="it-IT" sz="2400" dirty="0" err="1">
                <a:solidFill>
                  <a:srgbClr val="000000"/>
                </a:solidFill>
              </a:rPr>
              <a:t>interactions</a:t>
            </a:r>
            <a:r>
              <a:rPr lang="it-IT" sz="2400" dirty="0">
                <a:solidFill>
                  <a:srgbClr val="000000"/>
                </a:solidFill>
              </a:rPr>
              <a:t> at r = </a:t>
            </a:r>
            <a:r>
              <a:rPr lang="it-IT" sz="2400" dirty="0" smtClean="0">
                <a:solidFill>
                  <a:srgbClr val="000000"/>
                </a:solidFill>
              </a:rPr>
              <a:t>15mm (</a:t>
            </a:r>
            <a:r>
              <a:rPr lang="it-IT" sz="2400" dirty="0" err="1" smtClean="0">
                <a:solidFill>
                  <a:srgbClr val="000000"/>
                </a:solidFill>
              </a:rPr>
              <a:t>worst</a:t>
            </a:r>
            <a:r>
              <a:rPr lang="it-IT" sz="2400" dirty="0" smtClean="0">
                <a:solidFill>
                  <a:srgbClr val="000000"/>
                </a:solidFill>
              </a:rPr>
              <a:t> case !)</a:t>
            </a:r>
            <a:endParaRPr lang="it-IT" sz="1050" dirty="0">
              <a:solidFill>
                <a:srgbClr val="000000"/>
              </a:solidFill>
            </a:endParaRPr>
          </a:p>
        </p:txBody>
      </p:sp>
      <p:cxnSp>
        <p:nvCxnSpPr>
          <p:cNvPr id="26" name="Gerade Verbindung mit Pfeil 25"/>
          <p:cNvCxnSpPr/>
          <p:nvPr/>
        </p:nvCxnSpPr>
        <p:spPr>
          <a:xfrm>
            <a:off x="5769241" y="6118602"/>
            <a:ext cx="648072" cy="15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rot="10800000">
            <a:off x="6795571" y="6127855"/>
            <a:ext cx="432048" cy="15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4716016" y="5805264"/>
            <a:ext cx="1368152" cy="369332"/>
          </a:xfrm>
          <a:prstGeom prst="rect">
            <a:avLst/>
          </a:prstGeom>
          <a:noFill/>
        </p:spPr>
        <p:txBody>
          <a:bodyPr wrap="square" rtlCol="0">
            <a:spAutoFit/>
          </a:bodyPr>
          <a:lstStyle/>
          <a:p>
            <a:r>
              <a:rPr lang="en-US" dirty="0" smtClean="0"/>
              <a:t>FWHM 2.85</a:t>
            </a:r>
            <a:endParaRPr lang="de-DE" dirty="0"/>
          </a:p>
        </p:txBody>
      </p:sp>
      <p:grpSp>
        <p:nvGrpSpPr>
          <p:cNvPr id="40" name="Gruppieren 39"/>
          <p:cNvGrpSpPr/>
          <p:nvPr/>
        </p:nvGrpSpPr>
        <p:grpSpPr>
          <a:xfrm>
            <a:off x="4283968" y="3429000"/>
            <a:ext cx="792088" cy="1944215"/>
            <a:chOff x="467544" y="3459783"/>
            <a:chExt cx="792088" cy="1944215"/>
          </a:xfrm>
        </p:grpSpPr>
        <p:sp>
          <p:nvSpPr>
            <p:cNvPr id="41" name="Textfeld 40"/>
            <p:cNvSpPr txBox="1"/>
            <p:nvPr/>
          </p:nvSpPr>
          <p:spPr>
            <a:xfrm rot="16200000">
              <a:off x="-186044" y="4113372"/>
              <a:ext cx="1584178" cy="276999"/>
            </a:xfrm>
            <a:prstGeom prst="rect">
              <a:avLst/>
            </a:prstGeom>
            <a:solidFill>
              <a:schemeClr val="bg1"/>
            </a:solidFill>
          </p:spPr>
          <p:txBody>
            <a:bodyPr wrap="square" rtlCol="0">
              <a:spAutoFit/>
            </a:bodyPr>
            <a:lstStyle/>
            <a:p>
              <a:r>
                <a:rPr lang="en-US" sz="1200" dirty="0" smtClean="0">
                  <a:solidFill>
                    <a:schemeClr val="accent2"/>
                  </a:solidFill>
                </a:rPr>
                <a:t>Depth (z)</a:t>
              </a:r>
              <a:endParaRPr lang="de-DE" sz="1200" dirty="0">
                <a:solidFill>
                  <a:schemeClr val="accent2"/>
                </a:solidFill>
              </a:endParaRPr>
            </a:p>
          </p:txBody>
        </p:sp>
        <p:cxnSp>
          <p:nvCxnSpPr>
            <p:cNvPr id="42" name="Gerade Verbindung mit Pfeil 41"/>
            <p:cNvCxnSpPr/>
            <p:nvPr/>
          </p:nvCxnSpPr>
          <p:spPr>
            <a:xfrm rot="5400000" flipH="1" flipV="1">
              <a:off x="-251742" y="4683124"/>
              <a:ext cx="144016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Gerade Verbindung mit Pfeil 42"/>
            <p:cNvCxnSpPr/>
            <p:nvPr/>
          </p:nvCxnSpPr>
          <p:spPr>
            <a:xfrm>
              <a:off x="468338" y="5385710"/>
              <a:ext cx="504056"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4" name="Textfeld 43"/>
            <p:cNvSpPr txBox="1"/>
            <p:nvPr/>
          </p:nvSpPr>
          <p:spPr>
            <a:xfrm>
              <a:off x="539552" y="5043958"/>
              <a:ext cx="720080" cy="276999"/>
            </a:xfrm>
            <a:prstGeom prst="rect">
              <a:avLst/>
            </a:prstGeom>
            <a:solidFill>
              <a:schemeClr val="bg1"/>
            </a:solidFill>
          </p:spPr>
          <p:txBody>
            <a:bodyPr wrap="square" rtlCol="0">
              <a:spAutoFit/>
            </a:bodyPr>
            <a:lstStyle/>
            <a:p>
              <a:r>
                <a:rPr lang="en-US" sz="1200" dirty="0" smtClean="0">
                  <a:solidFill>
                    <a:schemeClr val="accent2"/>
                  </a:solidFill>
                </a:rPr>
                <a:t>energy</a:t>
              </a:r>
              <a:endParaRPr lang="de-DE" sz="1200" dirty="0">
                <a:solidFill>
                  <a:schemeClr val="accent2"/>
                </a:solidFill>
              </a:endParaRPr>
            </a:p>
          </p:txBody>
        </p:sp>
      </p:grpSp>
      <p:cxnSp>
        <p:nvCxnSpPr>
          <p:cNvPr id="45" name="Gerade Verbindung mit Pfeil 44"/>
          <p:cNvCxnSpPr/>
          <p:nvPr/>
        </p:nvCxnSpPr>
        <p:spPr>
          <a:xfrm>
            <a:off x="1745470" y="6226471"/>
            <a:ext cx="648072" cy="15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p:nvCxnSpPr>
        <p:spPr>
          <a:xfrm rot="10800000">
            <a:off x="2987824" y="6235724"/>
            <a:ext cx="432048" cy="15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1187624" y="5805264"/>
            <a:ext cx="1368152" cy="369332"/>
          </a:xfrm>
          <a:prstGeom prst="rect">
            <a:avLst/>
          </a:prstGeom>
          <a:noFill/>
        </p:spPr>
        <p:txBody>
          <a:bodyPr wrap="square" rtlCol="0">
            <a:spAutoFit/>
          </a:bodyPr>
          <a:lstStyle/>
          <a:p>
            <a:r>
              <a:rPr lang="en-US" dirty="0" smtClean="0"/>
              <a:t>FWHM 4.14</a:t>
            </a:r>
            <a:endParaRPr lang="de-DE" dirty="0"/>
          </a:p>
        </p:txBody>
      </p:sp>
    </p:spTree>
    <p:extLst>
      <p:ext uri="{BB962C8B-B14F-4D97-AF65-F5344CB8AC3E}">
        <p14:creationId xmlns:p14="http://schemas.microsoft.com/office/powerpoint/2010/main" val="238716282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5398301" y="1143000"/>
            <a:ext cx="3288499"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hteck 15"/>
          <p:cNvSpPr/>
          <p:nvPr/>
        </p:nvSpPr>
        <p:spPr>
          <a:xfrm>
            <a:off x="3419872" y="1728669"/>
            <a:ext cx="565155"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tangle 5"/>
          <p:cNvSpPr/>
          <p:nvPr/>
        </p:nvSpPr>
        <p:spPr>
          <a:xfrm>
            <a:off x="3384981" y="5715000"/>
            <a:ext cx="15680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2" cstate="print"/>
          <a:srcRect/>
          <a:stretch>
            <a:fillRect/>
          </a:stretch>
        </p:blipFill>
        <p:spPr bwMode="auto">
          <a:xfrm>
            <a:off x="398032" y="1049218"/>
            <a:ext cx="4694960" cy="2761600"/>
          </a:xfrm>
          <a:prstGeom prst="rect">
            <a:avLst/>
          </a:prstGeom>
          <a:noFill/>
          <a:ln w="9525">
            <a:noFill/>
            <a:miter lim="800000"/>
            <a:headEnd/>
            <a:tailEnd/>
          </a:ln>
          <a:effectLst>
            <a:outerShdw blurRad="50800" dist="50800" dir="5400000" algn="ctr" rotWithShape="0">
              <a:schemeClr val="tx2"/>
            </a:outerShdw>
          </a:effectLst>
        </p:spPr>
      </p:pic>
      <p:pic>
        <p:nvPicPr>
          <p:cNvPr id="32" name="Picture 5"/>
          <p:cNvPicPr>
            <a:picLocks noChangeAspect="1" noChangeArrowheads="1"/>
          </p:cNvPicPr>
          <p:nvPr/>
        </p:nvPicPr>
        <p:blipFill>
          <a:blip r:embed="rId3" cstate="print"/>
          <a:srcRect/>
          <a:stretch>
            <a:fillRect/>
          </a:stretch>
        </p:blipFill>
        <p:spPr bwMode="auto">
          <a:xfrm>
            <a:off x="3962400" y="3962400"/>
            <a:ext cx="4694960" cy="2761600"/>
          </a:xfrm>
          <a:prstGeom prst="rect">
            <a:avLst/>
          </a:prstGeom>
          <a:noFill/>
          <a:ln w="9525">
            <a:noFill/>
            <a:miter lim="800000"/>
            <a:headEnd/>
            <a:tailEnd/>
          </a:ln>
          <a:effectLst>
            <a:outerShdw blurRad="50800" dist="50800" dir="5400000" algn="ctr" rotWithShape="0">
              <a:schemeClr val="accent6"/>
            </a:outerShdw>
          </a:effectLst>
        </p:spPr>
      </p:pic>
      <p:sp>
        <p:nvSpPr>
          <p:cNvPr id="36" name="Rectangle 2"/>
          <p:cNvSpPr txBox="1">
            <a:spLocks/>
          </p:cNvSpPr>
          <p:nvPr/>
        </p:nvSpPr>
        <p:spPr>
          <a:xfrm>
            <a:off x="457200" y="274638"/>
            <a:ext cx="8229600" cy="315912"/>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3200" dirty="0" smtClean="0"/>
              <a:t>Correction for trapping</a:t>
            </a:r>
            <a:endParaRPr lang="en-US" sz="3200" dirty="0"/>
          </a:p>
        </p:txBody>
      </p:sp>
      <p:sp>
        <p:nvSpPr>
          <p:cNvPr id="8" name="ZoneTexte 7"/>
          <p:cNvSpPr txBox="1"/>
          <p:nvPr/>
        </p:nvSpPr>
        <p:spPr>
          <a:xfrm>
            <a:off x="2438400" y="2590800"/>
            <a:ext cx="1730590" cy="381000"/>
          </a:xfrm>
          <a:prstGeom prst="rect">
            <a:avLst/>
          </a:prstGeom>
          <a:noFill/>
        </p:spPr>
        <p:txBody>
          <a:bodyPr wrap="square" rtlCol="0">
            <a:spAutoFit/>
          </a:bodyPr>
          <a:lstStyle/>
          <a:p>
            <a:r>
              <a:rPr lang="fr-FR" dirty="0" err="1" smtClean="0"/>
              <a:t>Hole</a:t>
            </a:r>
            <a:r>
              <a:rPr lang="fr-FR" dirty="0" smtClean="0"/>
              <a:t> </a:t>
            </a:r>
            <a:r>
              <a:rPr lang="fr-FR" dirty="0" err="1" smtClean="0"/>
              <a:t>traps</a:t>
            </a:r>
            <a:endParaRPr lang="fr-FR" dirty="0"/>
          </a:p>
        </p:txBody>
      </p:sp>
      <p:cxnSp>
        <p:nvCxnSpPr>
          <p:cNvPr id="34" name="Connecteur droit avec flèche 33"/>
          <p:cNvCxnSpPr/>
          <p:nvPr/>
        </p:nvCxnSpPr>
        <p:spPr>
          <a:xfrm flipH="1">
            <a:off x="1828800" y="2971800"/>
            <a:ext cx="1752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5398301" y="1295400"/>
            <a:ext cx="3124200" cy="369332"/>
          </a:xfrm>
          <a:prstGeom prst="rect">
            <a:avLst/>
          </a:prstGeom>
          <a:noFill/>
        </p:spPr>
        <p:txBody>
          <a:bodyPr wrap="square" rtlCol="0">
            <a:spAutoFit/>
          </a:bodyPr>
          <a:lstStyle/>
          <a:p>
            <a:r>
              <a:rPr lang="fr-FR" u="sng" dirty="0" smtClean="0"/>
              <a:t>Neutron </a:t>
            </a:r>
            <a:r>
              <a:rPr lang="fr-FR" u="sng" dirty="0" err="1" smtClean="0"/>
              <a:t>damaged</a:t>
            </a:r>
            <a:r>
              <a:rPr lang="fr-FR" u="sng" dirty="0" smtClean="0"/>
              <a:t> detector:</a:t>
            </a:r>
            <a:endParaRPr lang="fr-FR" u="sng" dirty="0"/>
          </a:p>
        </p:txBody>
      </p:sp>
      <p:sp>
        <p:nvSpPr>
          <p:cNvPr id="45" name="Rectangle 44"/>
          <p:cNvSpPr/>
          <p:nvPr/>
        </p:nvSpPr>
        <p:spPr>
          <a:xfrm>
            <a:off x="381000" y="4114800"/>
            <a:ext cx="3288499" cy="2590800"/>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p:cNvSpPr txBox="1"/>
          <p:nvPr/>
        </p:nvSpPr>
        <p:spPr>
          <a:xfrm>
            <a:off x="381000" y="4343400"/>
            <a:ext cx="3390900" cy="2523768"/>
          </a:xfrm>
          <a:prstGeom prst="rect">
            <a:avLst/>
          </a:prstGeom>
          <a:noFill/>
        </p:spPr>
        <p:txBody>
          <a:bodyPr wrap="square" rtlCol="0">
            <a:spAutoFit/>
          </a:bodyPr>
          <a:lstStyle/>
          <a:p>
            <a:r>
              <a:rPr lang="fr-FR" b="1" u="sng" dirty="0" smtClean="0"/>
              <a:t>NEW</a:t>
            </a:r>
            <a:r>
              <a:rPr lang="fr-FR" u="sng" dirty="0" smtClean="0"/>
              <a:t> detector:</a:t>
            </a:r>
          </a:p>
          <a:p>
            <a:endParaRPr lang="fr-FR" u="sng" dirty="0"/>
          </a:p>
          <a:p>
            <a:endParaRPr lang="fr-FR" u="sng" dirty="0" smtClean="0"/>
          </a:p>
          <a:p>
            <a:r>
              <a:rPr lang="fr-FR" sz="1600" dirty="0"/>
              <a:t>		</a:t>
            </a:r>
            <a:r>
              <a:rPr lang="fr-FR" sz="1600" dirty="0" smtClean="0"/>
              <a:t>FWHM </a:t>
            </a:r>
            <a:r>
              <a:rPr lang="fr-FR" sz="1600" dirty="0" err="1" smtClean="0"/>
              <a:t>FWHM</a:t>
            </a:r>
            <a:endParaRPr lang="fr-FR" sz="1600" dirty="0"/>
          </a:p>
          <a:p>
            <a:r>
              <a:rPr lang="fr-FR" sz="1600" dirty="0"/>
              <a:t>		</a:t>
            </a:r>
            <a:r>
              <a:rPr lang="fr-FR" sz="1400" dirty="0"/>
              <a:t>1.3MeV  </a:t>
            </a:r>
            <a:r>
              <a:rPr lang="fr-FR" sz="1600" dirty="0"/>
              <a:t>FWTM</a:t>
            </a:r>
          </a:p>
          <a:p>
            <a:endParaRPr lang="fr-FR" dirty="0"/>
          </a:p>
          <a:p>
            <a:r>
              <a:rPr lang="fr-FR" dirty="0" err="1"/>
              <a:t>Corrected</a:t>
            </a:r>
            <a:r>
              <a:rPr lang="fr-FR" dirty="0"/>
              <a:t>:	</a:t>
            </a:r>
            <a:r>
              <a:rPr lang="fr-FR" dirty="0" smtClean="0"/>
              <a:t>1.80     1.85</a:t>
            </a:r>
            <a:endParaRPr lang="fr-FR" dirty="0"/>
          </a:p>
          <a:p>
            <a:r>
              <a:rPr lang="fr-FR" dirty="0" err="1"/>
              <a:t>Uncorrected</a:t>
            </a:r>
            <a:r>
              <a:rPr lang="fr-FR" dirty="0"/>
              <a:t>:	</a:t>
            </a:r>
            <a:r>
              <a:rPr lang="fr-FR" dirty="0" smtClean="0"/>
              <a:t>1.87     1.85</a:t>
            </a:r>
            <a:endParaRPr lang="fr-FR" dirty="0"/>
          </a:p>
          <a:p>
            <a:endParaRPr lang="fr-FR" u="sng" dirty="0"/>
          </a:p>
        </p:txBody>
      </p:sp>
      <p:sp>
        <p:nvSpPr>
          <p:cNvPr id="52" name="ZoneTexte 51"/>
          <p:cNvSpPr txBox="1"/>
          <p:nvPr/>
        </p:nvSpPr>
        <p:spPr>
          <a:xfrm>
            <a:off x="4876800" y="5333484"/>
            <a:ext cx="1730590" cy="381000"/>
          </a:xfrm>
          <a:prstGeom prst="rect">
            <a:avLst/>
          </a:prstGeom>
          <a:noFill/>
        </p:spPr>
        <p:txBody>
          <a:bodyPr wrap="square" rtlCol="0">
            <a:spAutoFit/>
          </a:bodyPr>
          <a:lstStyle/>
          <a:p>
            <a:r>
              <a:rPr lang="fr-FR" dirty="0" smtClean="0"/>
              <a:t>Electron </a:t>
            </a:r>
            <a:r>
              <a:rPr lang="fr-FR" dirty="0" err="1" smtClean="0"/>
              <a:t>traps</a:t>
            </a:r>
            <a:endParaRPr lang="fr-FR" dirty="0"/>
          </a:p>
        </p:txBody>
      </p:sp>
      <p:cxnSp>
        <p:nvCxnSpPr>
          <p:cNvPr id="53" name="Connecteur droit avec flèche 52"/>
          <p:cNvCxnSpPr/>
          <p:nvPr/>
        </p:nvCxnSpPr>
        <p:spPr>
          <a:xfrm flipV="1">
            <a:off x="5029200" y="5714484"/>
            <a:ext cx="2133600" cy="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5442350" y="1699975"/>
            <a:ext cx="3396850" cy="1815882"/>
          </a:xfrm>
          <a:prstGeom prst="rect">
            <a:avLst/>
          </a:prstGeom>
          <a:noFill/>
        </p:spPr>
        <p:txBody>
          <a:bodyPr wrap="square" rtlCol="0">
            <a:spAutoFit/>
          </a:bodyPr>
          <a:lstStyle/>
          <a:p>
            <a:r>
              <a:rPr lang="fr-FR" sz="1600" dirty="0" smtClean="0"/>
              <a:t>2 </a:t>
            </a:r>
            <a:r>
              <a:rPr lang="fr-FR" sz="1600" dirty="0" err="1" smtClean="0"/>
              <a:t>parameter</a:t>
            </a:r>
            <a:r>
              <a:rPr lang="fr-FR" sz="1600" dirty="0" smtClean="0"/>
              <a:t> fit </a:t>
            </a:r>
            <a:r>
              <a:rPr lang="fr-FR" sz="1600" dirty="0" err="1" smtClean="0"/>
              <a:t>describes</a:t>
            </a:r>
            <a:r>
              <a:rPr lang="fr-FR" sz="1600" dirty="0" smtClean="0"/>
              <a:t> </a:t>
            </a:r>
          </a:p>
          <a:p>
            <a:r>
              <a:rPr lang="fr-FR" sz="1600" dirty="0" err="1" smtClean="0"/>
              <a:t>whole</a:t>
            </a:r>
            <a:r>
              <a:rPr lang="fr-FR" sz="1600" dirty="0" smtClean="0"/>
              <a:t> detector</a:t>
            </a:r>
          </a:p>
          <a:p>
            <a:r>
              <a:rPr lang="fr-FR" sz="1600" dirty="0"/>
              <a:t>		</a:t>
            </a:r>
            <a:r>
              <a:rPr lang="fr-FR" sz="1600" dirty="0" smtClean="0"/>
              <a:t>FWHM </a:t>
            </a:r>
            <a:r>
              <a:rPr lang="fr-FR" sz="1600" dirty="0" err="1" smtClean="0"/>
              <a:t>FWHM</a:t>
            </a:r>
            <a:endParaRPr lang="fr-FR" sz="1600" dirty="0" smtClean="0"/>
          </a:p>
          <a:p>
            <a:r>
              <a:rPr lang="fr-FR" sz="1600" dirty="0" smtClean="0"/>
              <a:t>		</a:t>
            </a:r>
            <a:r>
              <a:rPr lang="fr-FR" sz="1400" dirty="0" smtClean="0"/>
              <a:t>1.3MeV  </a:t>
            </a:r>
            <a:r>
              <a:rPr lang="fr-FR" sz="1600" dirty="0" smtClean="0"/>
              <a:t>FWTM</a:t>
            </a:r>
            <a:endParaRPr lang="fr-FR" sz="1600" dirty="0"/>
          </a:p>
          <a:p>
            <a:endParaRPr lang="fr-FR" sz="1600" dirty="0" smtClean="0"/>
          </a:p>
          <a:p>
            <a:r>
              <a:rPr lang="fr-FR" sz="1600" dirty="0" err="1" smtClean="0"/>
              <a:t>Corrected</a:t>
            </a:r>
            <a:r>
              <a:rPr lang="fr-FR" sz="1600" dirty="0" smtClean="0"/>
              <a:t>:	2.06     1.91</a:t>
            </a:r>
            <a:endParaRPr lang="fr-FR" sz="1600" dirty="0"/>
          </a:p>
          <a:p>
            <a:r>
              <a:rPr lang="fr-FR" sz="1600" dirty="0" err="1" smtClean="0"/>
              <a:t>Uncorrected</a:t>
            </a:r>
            <a:r>
              <a:rPr lang="fr-FR" sz="1600" dirty="0" smtClean="0"/>
              <a:t>:	2.44     1.83</a:t>
            </a:r>
            <a:endParaRPr lang="fr-FR" sz="1600" dirty="0"/>
          </a:p>
        </p:txBody>
      </p:sp>
      <p:cxnSp>
        <p:nvCxnSpPr>
          <p:cNvPr id="26" name="Gerade Verbindung 29"/>
          <p:cNvCxnSpPr/>
          <p:nvPr/>
        </p:nvCxnSpPr>
        <p:spPr>
          <a:xfrm>
            <a:off x="8054957" y="2460493"/>
            <a:ext cx="6024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9"/>
          <p:cNvCxnSpPr/>
          <p:nvPr/>
        </p:nvCxnSpPr>
        <p:spPr>
          <a:xfrm>
            <a:off x="2999556" y="5438776"/>
            <a:ext cx="543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15211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IMGP0308"/>
          <p:cNvPicPr>
            <a:picLocks noChangeAspect="1" noChangeArrowheads="1"/>
          </p:cNvPicPr>
          <p:nvPr/>
        </p:nvPicPr>
        <p:blipFill>
          <a:blip r:embed="rId3"/>
          <a:srcRect l="6242" r="38560" b="9641"/>
          <a:stretch>
            <a:fillRect/>
          </a:stretch>
        </p:blipFill>
        <p:spPr bwMode="auto">
          <a:xfrm>
            <a:off x="190500" y="1101725"/>
            <a:ext cx="5224463" cy="5680075"/>
          </a:xfrm>
          <a:prstGeom prst="rect">
            <a:avLst/>
          </a:prstGeom>
          <a:noFill/>
          <a:ln w="9525">
            <a:noFill/>
            <a:miter lim="800000"/>
            <a:headEnd/>
            <a:tailEnd/>
          </a:ln>
        </p:spPr>
      </p:pic>
      <p:sp>
        <p:nvSpPr>
          <p:cNvPr id="144386" name="Title 1"/>
          <p:cNvSpPr>
            <a:spLocks noGrp="1"/>
          </p:cNvSpPr>
          <p:nvPr>
            <p:ph type="title" idx="4294967295"/>
          </p:nvPr>
        </p:nvSpPr>
        <p:spPr/>
        <p:txBody>
          <a:bodyPr/>
          <a:lstStyle/>
          <a:p>
            <a:pPr eaLnBrk="1" hangingPunct="1"/>
            <a:r>
              <a:rPr lang="en-US" sz="3600" dirty="0" smtClean="0">
                <a:solidFill>
                  <a:schemeClr val="tx2"/>
                </a:solidFill>
                <a:latin typeface="Microsoft Sans Serif" pitchFamily="34" charset="0"/>
              </a:rPr>
              <a:t>Conclusion</a:t>
            </a:r>
            <a:endParaRPr lang="en-US" sz="3600" dirty="0">
              <a:solidFill>
                <a:schemeClr val="tx2"/>
              </a:solidFill>
              <a:latin typeface="Microsoft Sans Serif" pitchFamily="34" charset="0"/>
            </a:endParaRPr>
          </a:p>
        </p:txBody>
      </p:sp>
      <p:sp>
        <p:nvSpPr>
          <p:cNvPr id="2" name="Rectangle 1"/>
          <p:cNvSpPr/>
          <p:nvPr/>
        </p:nvSpPr>
        <p:spPr>
          <a:xfrm>
            <a:off x="5562600" y="1113928"/>
            <a:ext cx="3581400" cy="3970318"/>
          </a:xfrm>
          <a:prstGeom prst="rect">
            <a:avLst/>
          </a:prstGeom>
        </p:spPr>
        <p:txBody>
          <a:bodyPr wrap="square">
            <a:spAutoFit/>
          </a:bodyPr>
          <a:lstStyle/>
          <a:p>
            <a:pPr marL="285750" indent="-285750">
              <a:buFont typeface="Arial" pitchFamily="34" charset="0"/>
              <a:buChar char="•"/>
            </a:pPr>
            <a:r>
              <a:rPr lang="fr-FR" dirty="0" smtClean="0"/>
              <a:t>Detectors </a:t>
            </a:r>
            <a:r>
              <a:rPr lang="fr-FR" dirty="0" err="1" smtClean="0"/>
              <a:t>brought</a:t>
            </a:r>
            <a:r>
              <a:rPr lang="fr-FR" dirty="0" smtClean="0"/>
              <a:t> to optimal performance </a:t>
            </a:r>
            <a:r>
              <a:rPr lang="fr-FR" dirty="0" err="1" smtClean="0"/>
              <a:t>using</a:t>
            </a:r>
            <a:r>
              <a:rPr lang="fr-FR" dirty="0" smtClean="0"/>
              <a:t> digital </a:t>
            </a:r>
            <a:r>
              <a:rPr lang="fr-FR" dirty="0" err="1" smtClean="0"/>
              <a:t>electronics</a:t>
            </a:r>
            <a:endParaRPr lang="fr-FR" dirty="0" smtClean="0"/>
          </a:p>
          <a:p>
            <a:endParaRPr lang="fr-FR" dirty="0" smtClean="0"/>
          </a:p>
          <a:p>
            <a:pPr marL="285750" indent="-285750">
              <a:buFont typeface="Arial" pitchFamily="34" charset="0"/>
              <a:buChar char="•"/>
            </a:pPr>
            <a:r>
              <a:rPr lang="fr-FR" dirty="0" smtClean="0"/>
              <a:t>PSA </a:t>
            </a:r>
            <a:r>
              <a:rPr lang="fr-FR" dirty="0" err="1" smtClean="0"/>
              <a:t>resolution</a:t>
            </a:r>
            <a:r>
              <a:rPr lang="fr-FR" dirty="0" smtClean="0"/>
              <a:t> </a:t>
            </a:r>
            <a:r>
              <a:rPr lang="fr-FR" dirty="0" err="1" smtClean="0"/>
              <a:t>alows</a:t>
            </a:r>
            <a:r>
              <a:rPr lang="fr-FR" dirty="0" smtClean="0"/>
              <a:t> </a:t>
            </a:r>
            <a:r>
              <a:rPr lang="fr-FR" dirty="0" err="1"/>
              <a:t>t</a:t>
            </a:r>
            <a:r>
              <a:rPr lang="fr-FR" dirty="0" err="1" smtClean="0"/>
              <a:t>racking</a:t>
            </a:r>
            <a:r>
              <a:rPr lang="fr-FR" dirty="0" smtClean="0"/>
              <a:t>, and </a:t>
            </a:r>
            <a:r>
              <a:rPr lang="fr-FR" dirty="0" err="1" smtClean="0"/>
              <a:t>still</a:t>
            </a:r>
            <a:r>
              <a:rPr lang="fr-FR" dirty="0" smtClean="0"/>
              <a:t> </a:t>
            </a:r>
            <a:r>
              <a:rPr lang="fr-FR" dirty="0" err="1" smtClean="0"/>
              <a:t>improves</a:t>
            </a:r>
            <a:r>
              <a:rPr lang="fr-FR" dirty="0" smtClean="0"/>
              <a:t> in time</a:t>
            </a:r>
          </a:p>
          <a:p>
            <a:pPr marL="285750" indent="-285750">
              <a:buFont typeface="Arial" pitchFamily="34" charset="0"/>
              <a:buChar char="•"/>
            </a:pPr>
            <a:endParaRPr lang="fr-FR" dirty="0" smtClean="0"/>
          </a:p>
          <a:p>
            <a:pPr marL="285750" indent="-285750">
              <a:buFont typeface="Arial" pitchFamily="34" charset="0"/>
              <a:buChar char="•"/>
            </a:pPr>
            <a:r>
              <a:rPr lang="fr-FR" dirty="0" smtClean="0"/>
              <a:t>Test </a:t>
            </a:r>
            <a:r>
              <a:rPr lang="fr-FR" dirty="0" err="1" smtClean="0"/>
              <a:t>runs</a:t>
            </a:r>
            <a:r>
              <a:rPr lang="fr-FR" dirty="0" smtClean="0"/>
              <a:t> </a:t>
            </a:r>
            <a:r>
              <a:rPr lang="fr-FR" dirty="0" err="1" smtClean="0"/>
              <a:t>completed</a:t>
            </a:r>
            <a:r>
              <a:rPr lang="fr-FR" dirty="0" smtClean="0"/>
              <a:t> - </a:t>
            </a:r>
            <a:r>
              <a:rPr lang="fr-FR" dirty="0" err="1" smtClean="0"/>
              <a:t>electronics</a:t>
            </a:r>
            <a:r>
              <a:rPr lang="fr-FR" dirty="0" smtClean="0"/>
              <a:t> + DAC in </a:t>
            </a:r>
            <a:r>
              <a:rPr lang="fr-FR" dirty="0" err="1" smtClean="0"/>
              <a:t>operation</a:t>
            </a:r>
            <a:endParaRPr lang="fr-FR" dirty="0"/>
          </a:p>
          <a:p>
            <a:pPr marL="285750" indent="-285750">
              <a:buFont typeface="Arial" pitchFamily="34" charset="0"/>
              <a:buChar char="•"/>
            </a:pPr>
            <a:endParaRPr lang="fr-FR" dirty="0" smtClean="0"/>
          </a:p>
          <a:p>
            <a:pPr marL="285750" indent="-285750">
              <a:buFont typeface="Arial" pitchFamily="34" charset="0"/>
              <a:buChar char="•"/>
            </a:pPr>
            <a:r>
              <a:rPr lang="fr-FR" dirty="0" smtClean="0"/>
              <a:t>4ATCs in </a:t>
            </a:r>
            <a:r>
              <a:rPr lang="fr-FR" dirty="0" err="1" smtClean="0"/>
              <a:t>operation</a:t>
            </a:r>
            <a:r>
              <a:rPr lang="fr-FR" dirty="0" smtClean="0"/>
              <a:t> </a:t>
            </a:r>
            <a:r>
              <a:rPr lang="fr-FR" dirty="0" err="1" smtClean="0"/>
              <a:t>at</a:t>
            </a:r>
            <a:r>
              <a:rPr lang="fr-FR" dirty="0" smtClean="0"/>
              <a:t> LNL</a:t>
            </a:r>
          </a:p>
          <a:p>
            <a:endParaRPr lang="fr-FR" dirty="0"/>
          </a:p>
          <a:p>
            <a:pPr marL="285750" indent="-285750">
              <a:buFont typeface="Arial" pitchFamily="34" charset="0"/>
              <a:buChar char="•"/>
            </a:pPr>
            <a:r>
              <a:rPr lang="fr-FR" dirty="0" smtClean="0"/>
              <a:t>First </a:t>
            </a:r>
            <a:r>
              <a:rPr lang="fr-FR" dirty="0" smtClean="0"/>
              <a:t>8 </a:t>
            </a:r>
            <a:r>
              <a:rPr lang="fr-FR" dirty="0" err="1" smtClean="0"/>
              <a:t>experiments</a:t>
            </a:r>
            <a:r>
              <a:rPr lang="fr-FR" dirty="0" smtClean="0"/>
              <a:t> </a:t>
            </a:r>
            <a:r>
              <a:rPr lang="fr-FR" dirty="0" err="1" smtClean="0"/>
              <a:t>performed</a:t>
            </a:r>
            <a:r>
              <a:rPr lang="fr-FR" dirty="0" smtClean="0"/>
              <a:t> </a:t>
            </a:r>
            <a:r>
              <a:rPr lang="fr-FR" dirty="0" err="1" smtClean="0"/>
              <a:t>succesfully</a:t>
            </a:r>
            <a:endParaRPr lang="fr-FR" dirty="0"/>
          </a:p>
        </p:txBody>
      </p:sp>
      <p:sp>
        <p:nvSpPr>
          <p:cNvPr id="5" name="TextBox 8"/>
          <p:cNvSpPr txBox="1">
            <a:spLocks noChangeArrowheads="1"/>
          </p:cNvSpPr>
          <p:nvPr/>
        </p:nvSpPr>
        <p:spPr bwMode="auto">
          <a:xfrm>
            <a:off x="1731963" y="6172200"/>
            <a:ext cx="2306637" cy="461963"/>
          </a:xfrm>
          <a:prstGeom prst="rect">
            <a:avLst/>
          </a:prstGeom>
          <a:noFill/>
          <a:ln w="9525">
            <a:noFill/>
            <a:miter lim="800000"/>
            <a:headEnd/>
            <a:tailEnd/>
          </a:ln>
        </p:spPr>
        <p:txBody>
          <a:bodyPr wrap="none">
            <a:spAutoFit/>
          </a:bodyPr>
          <a:lstStyle/>
          <a:p>
            <a:r>
              <a:rPr lang="en-US" sz="2400" dirty="0"/>
              <a:t>31 March 2010</a:t>
            </a:r>
            <a:endParaRPr lang="it-IT" sz="2400" dirty="0"/>
          </a:p>
        </p:txBody>
      </p:sp>
      <p:sp>
        <p:nvSpPr>
          <p:cNvPr id="3" name="Rectangle 2"/>
          <p:cNvSpPr/>
          <p:nvPr/>
        </p:nvSpPr>
        <p:spPr>
          <a:xfrm>
            <a:off x="190499" y="1013936"/>
            <a:ext cx="5224463" cy="984885"/>
          </a:xfrm>
          <a:prstGeom prst="rect">
            <a:avLst/>
          </a:prstGeom>
          <a:solidFill>
            <a:schemeClr val="accent2">
              <a:lumMod val="60000"/>
              <a:lumOff val="40000"/>
            </a:schemeClr>
          </a:solidFill>
        </p:spPr>
        <p:txBody>
          <a:bodyPr wrap="square">
            <a:spAutoFit/>
          </a:bodyPr>
          <a:lstStyle/>
          <a:p>
            <a:r>
              <a:rPr lang="it-IT" sz="2400" dirty="0">
                <a:solidFill>
                  <a:srgbClr val="0033CC"/>
                </a:solidFill>
              </a:rPr>
              <a:t>AGATA Demonstrator + </a:t>
            </a:r>
            <a:r>
              <a:rPr lang="it-IT" sz="2400" dirty="0" smtClean="0">
                <a:solidFill>
                  <a:srgbClr val="0033CC"/>
                </a:solidFill>
              </a:rPr>
              <a:t>PRISMA</a:t>
            </a:r>
          </a:p>
          <a:p>
            <a:pPr algn="ctr"/>
            <a:r>
              <a:rPr lang="it-IT" sz="1600" dirty="0" smtClean="0">
                <a:solidFill>
                  <a:srgbClr val="0033CC"/>
                </a:solidFill>
              </a:rPr>
              <a:t>(Legnaro National Lab, Italy)</a:t>
            </a:r>
            <a:r>
              <a:rPr lang="it-IT" sz="2800" dirty="0">
                <a:solidFill>
                  <a:srgbClr val="0033CC"/>
                </a:solidFill>
              </a:rPr>
              <a:t/>
            </a:r>
            <a:br>
              <a:rPr lang="it-IT" sz="2800" dirty="0">
                <a:solidFill>
                  <a:srgbClr val="0033CC"/>
                </a:solidFill>
              </a:rPr>
            </a:br>
            <a:r>
              <a:rPr lang="it-IT" dirty="0">
                <a:solidFill>
                  <a:srgbClr val="0033CC"/>
                </a:solidFill>
              </a:rPr>
              <a:t>installation started mid 2008, completed mid 2009</a:t>
            </a:r>
            <a:endParaRPr lang="fr-FR"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5 CuadroTexto"/>
          <p:cNvSpPr txBox="1">
            <a:spLocks noChangeArrowheads="1"/>
          </p:cNvSpPr>
          <p:nvPr/>
        </p:nvSpPr>
        <p:spPr bwMode="auto">
          <a:xfrm>
            <a:off x="514350" y="1590675"/>
            <a:ext cx="2057400" cy="923925"/>
          </a:xfrm>
          <a:prstGeom prst="rect">
            <a:avLst/>
          </a:prstGeom>
          <a:noFill/>
          <a:ln w="9525">
            <a:noFill/>
            <a:miter lim="800000"/>
            <a:headEnd/>
            <a:tailEnd/>
          </a:ln>
        </p:spPr>
        <p:txBody>
          <a:bodyPr>
            <a:spAutoFit/>
          </a:bodyPr>
          <a:lstStyle/>
          <a:p>
            <a:r>
              <a:rPr lang="en-US" sz="1800" b="1">
                <a:sym typeface="Wingdings" pitchFamily="2" charset="2"/>
              </a:rPr>
              <a:t>LNL: </a:t>
            </a:r>
            <a:r>
              <a:rPr lang="en-US" sz="1800" b="1"/>
              <a:t>2010-2011</a:t>
            </a:r>
            <a:r>
              <a:rPr lang="en-US" sz="1800" b="1">
                <a:sym typeface="Wingdings" pitchFamily="2" charset="2"/>
              </a:rPr>
              <a:t/>
            </a:r>
            <a:br>
              <a:rPr lang="en-US" sz="1800" b="1">
                <a:sym typeface="Wingdings" pitchFamily="2" charset="2"/>
              </a:rPr>
            </a:br>
            <a:r>
              <a:rPr lang="en-US" sz="1800" b="1">
                <a:sym typeface="Wingdings" pitchFamily="2" charset="2"/>
              </a:rPr>
              <a:t>5 TC</a:t>
            </a:r>
          </a:p>
          <a:p>
            <a:r>
              <a:rPr lang="en-US" sz="1800" b="1"/>
              <a:t>Total Eff. ~6% </a:t>
            </a:r>
          </a:p>
        </p:txBody>
      </p:sp>
      <p:sp>
        <p:nvSpPr>
          <p:cNvPr id="80899" name="6 CuadroTexto"/>
          <p:cNvSpPr txBox="1">
            <a:spLocks noChangeArrowheads="1"/>
          </p:cNvSpPr>
          <p:nvPr/>
        </p:nvSpPr>
        <p:spPr bwMode="auto">
          <a:xfrm>
            <a:off x="3409950" y="1590675"/>
            <a:ext cx="2000250" cy="923925"/>
          </a:xfrm>
          <a:prstGeom prst="rect">
            <a:avLst/>
          </a:prstGeom>
          <a:noFill/>
          <a:ln w="9525">
            <a:noFill/>
            <a:miter lim="800000"/>
            <a:headEnd/>
            <a:tailEnd/>
          </a:ln>
        </p:spPr>
        <p:txBody>
          <a:bodyPr>
            <a:spAutoFit/>
          </a:bodyPr>
          <a:lstStyle/>
          <a:p>
            <a:r>
              <a:rPr lang="en-US" sz="1800" b="1">
                <a:sym typeface="Wingdings" pitchFamily="2" charset="2"/>
              </a:rPr>
              <a:t>GSI: 2012-2013</a:t>
            </a:r>
            <a:br>
              <a:rPr lang="en-US" sz="1800" b="1">
                <a:sym typeface="Wingdings" pitchFamily="2" charset="2"/>
              </a:rPr>
            </a:br>
            <a:r>
              <a:rPr lang="en-US" sz="1800" b="1">
                <a:sym typeface="Wingdings" pitchFamily="2" charset="2"/>
              </a:rPr>
              <a:t>≥ 8 TC</a:t>
            </a:r>
          </a:p>
          <a:p>
            <a:r>
              <a:rPr lang="en-US" sz="1800" b="1"/>
              <a:t>Total Eff. &gt; 10% </a:t>
            </a:r>
          </a:p>
        </p:txBody>
      </p:sp>
      <p:sp>
        <p:nvSpPr>
          <p:cNvPr id="80900" name="7 CuadroTexto"/>
          <p:cNvSpPr txBox="1">
            <a:spLocks noChangeArrowheads="1"/>
          </p:cNvSpPr>
          <p:nvPr/>
        </p:nvSpPr>
        <p:spPr bwMode="auto">
          <a:xfrm>
            <a:off x="6477000" y="1590675"/>
            <a:ext cx="2238375" cy="923925"/>
          </a:xfrm>
          <a:prstGeom prst="rect">
            <a:avLst/>
          </a:prstGeom>
          <a:noFill/>
          <a:ln w="9525">
            <a:noFill/>
            <a:miter lim="800000"/>
            <a:headEnd/>
            <a:tailEnd/>
          </a:ln>
        </p:spPr>
        <p:txBody>
          <a:bodyPr>
            <a:spAutoFit/>
          </a:bodyPr>
          <a:lstStyle/>
          <a:p>
            <a:r>
              <a:rPr lang="en-US" sz="1800" b="1">
                <a:sym typeface="Wingdings" pitchFamily="2" charset="2"/>
              </a:rPr>
              <a:t>GANIL:  2014-2015</a:t>
            </a:r>
            <a:br>
              <a:rPr lang="en-US" sz="1800" b="1">
                <a:sym typeface="Wingdings" pitchFamily="2" charset="2"/>
              </a:rPr>
            </a:br>
            <a:r>
              <a:rPr lang="en-US" sz="1800" b="1">
                <a:sym typeface="Wingdings" pitchFamily="2" charset="2"/>
              </a:rPr>
              <a:t>15 TC</a:t>
            </a:r>
          </a:p>
          <a:p>
            <a:r>
              <a:rPr lang="en-US" sz="1800" b="1"/>
              <a:t>Total Eff. &gt; 20% </a:t>
            </a:r>
          </a:p>
        </p:txBody>
      </p:sp>
      <p:sp>
        <p:nvSpPr>
          <p:cNvPr id="80901" name="6 CuadroTexto"/>
          <p:cNvSpPr txBox="1">
            <a:spLocks noChangeArrowheads="1"/>
          </p:cNvSpPr>
          <p:nvPr/>
        </p:nvSpPr>
        <p:spPr bwMode="auto">
          <a:xfrm>
            <a:off x="6357938" y="5610225"/>
            <a:ext cx="2786062" cy="461665"/>
          </a:xfrm>
          <a:prstGeom prst="rect">
            <a:avLst/>
          </a:prstGeom>
          <a:noFill/>
          <a:ln w="9525">
            <a:noFill/>
            <a:miter lim="800000"/>
            <a:headEnd/>
            <a:tailEnd/>
          </a:ln>
        </p:spPr>
        <p:txBody>
          <a:bodyPr wrap="square">
            <a:spAutoFit/>
          </a:bodyPr>
          <a:lstStyle/>
          <a:p>
            <a:r>
              <a:rPr lang="en-US" sz="2400" b="1" dirty="0" smtClean="0">
                <a:solidFill>
                  <a:srgbClr val="0070C0"/>
                </a:solidFill>
              </a:rPr>
              <a:t>AGATA + VAMOS</a:t>
            </a:r>
            <a:endParaRPr lang="en-US" sz="2400" b="1" dirty="0">
              <a:solidFill>
                <a:srgbClr val="0070C0"/>
              </a:solidFill>
            </a:endParaRPr>
          </a:p>
        </p:txBody>
      </p:sp>
      <p:sp>
        <p:nvSpPr>
          <p:cNvPr id="33" name="32 Flecha derecha"/>
          <p:cNvSpPr/>
          <p:nvPr/>
        </p:nvSpPr>
        <p:spPr>
          <a:xfrm>
            <a:off x="2686050" y="1803400"/>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a:solidFill>
                <a:srgbClr val="FFFFFF"/>
              </a:solidFill>
              <a:latin typeface="Arial" charset="0"/>
            </a:endParaRPr>
          </a:p>
        </p:txBody>
      </p:sp>
      <p:sp>
        <p:nvSpPr>
          <p:cNvPr id="34" name="33 Flecha derecha"/>
          <p:cNvSpPr/>
          <p:nvPr/>
        </p:nvSpPr>
        <p:spPr>
          <a:xfrm>
            <a:off x="5657850" y="1803400"/>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a:solidFill>
                <a:srgbClr val="FFFFFF"/>
              </a:solidFill>
              <a:latin typeface="Arial" charset="0"/>
            </a:endParaRPr>
          </a:p>
        </p:txBody>
      </p:sp>
      <p:sp>
        <p:nvSpPr>
          <p:cNvPr id="80904" name="Rectangle 15"/>
          <p:cNvSpPr>
            <a:spLocks noGrp="1" noChangeArrowheads="1"/>
          </p:cNvSpPr>
          <p:nvPr>
            <p:ph type="title"/>
          </p:nvPr>
        </p:nvSpPr>
        <p:spPr>
          <a:xfrm>
            <a:off x="179388" y="114300"/>
            <a:ext cx="8640762" cy="1016000"/>
          </a:xfrm>
        </p:spPr>
        <p:txBody>
          <a:bodyPr/>
          <a:lstStyle/>
          <a:p>
            <a:r>
              <a:rPr lang="en-US" sz="2800" b="1" dirty="0" smtClean="0">
                <a:solidFill>
                  <a:srgbClr val="0033CC"/>
                </a:solidFill>
              </a:rPr>
              <a:t>OUTLOOK: </a:t>
            </a:r>
            <a:r>
              <a:rPr lang="en-US" sz="2800" b="1" dirty="0" smtClean="0">
                <a:solidFill>
                  <a:srgbClr val="0033CC"/>
                </a:solidFill>
                <a:latin typeface="Arial" pitchFamily="34" charset="0"/>
                <a:cs typeface="Arial" pitchFamily="34" charset="0"/>
              </a:rPr>
              <a:t>Plans for the next few years</a:t>
            </a:r>
          </a:p>
        </p:txBody>
      </p:sp>
      <p:grpSp>
        <p:nvGrpSpPr>
          <p:cNvPr id="80905" name="Group 19"/>
          <p:cNvGrpSpPr>
            <a:grpSpLocks/>
          </p:cNvGrpSpPr>
          <p:nvPr/>
        </p:nvGrpSpPr>
        <p:grpSpPr bwMode="auto">
          <a:xfrm>
            <a:off x="2557463" y="2705100"/>
            <a:ext cx="3652837" cy="2979738"/>
            <a:chOff x="2557873" y="2705099"/>
            <a:chExt cx="3652427" cy="2980371"/>
          </a:xfrm>
        </p:grpSpPr>
        <p:pic>
          <p:nvPicPr>
            <p:cNvPr id="80911" name="Picture 8" descr="186-10182 A4-200"/>
            <p:cNvPicPr>
              <a:picLocks noChangeAspect="1" noChangeArrowheads="1"/>
            </p:cNvPicPr>
            <p:nvPr/>
          </p:nvPicPr>
          <p:blipFill>
            <a:blip r:embed="rId3"/>
            <a:srcRect l="14308" r="16534"/>
            <a:stretch>
              <a:fillRect/>
            </a:stretch>
          </p:blipFill>
          <p:spPr bwMode="auto">
            <a:xfrm>
              <a:off x="4795034" y="2705099"/>
              <a:ext cx="1415266" cy="1447801"/>
            </a:xfrm>
            <a:prstGeom prst="rect">
              <a:avLst/>
            </a:prstGeom>
            <a:noFill/>
            <a:ln w="9525">
              <a:noFill/>
              <a:miter lim="800000"/>
              <a:headEnd/>
              <a:tailEnd/>
            </a:ln>
          </p:spPr>
        </p:pic>
        <p:pic>
          <p:nvPicPr>
            <p:cNvPr id="80912" name="14 Imagen" descr="FRS copia.jpg"/>
            <p:cNvPicPr>
              <a:picLocks noChangeAspect="1"/>
            </p:cNvPicPr>
            <p:nvPr/>
          </p:nvPicPr>
          <p:blipFill>
            <a:blip r:embed="rId4"/>
            <a:srcRect/>
            <a:stretch>
              <a:fillRect/>
            </a:stretch>
          </p:blipFill>
          <p:spPr bwMode="auto">
            <a:xfrm rot="-2602246">
              <a:off x="2557873" y="3383101"/>
              <a:ext cx="2699229" cy="2302369"/>
            </a:xfrm>
            <a:prstGeom prst="rect">
              <a:avLst/>
            </a:prstGeom>
            <a:noFill/>
            <a:ln w="9525">
              <a:noFill/>
              <a:miter lim="800000"/>
              <a:headEnd/>
              <a:tailEnd/>
            </a:ln>
          </p:spPr>
        </p:pic>
      </p:grpSp>
      <p:sp>
        <p:nvSpPr>
          <p:cNvPr id="80906" name="5 CuadroTexto"/>
          <p:cNvSpPr txBox="1">
            <a:spLocks noChangeArrowheads="1"/>
          </p:cNvSpPr>
          <p:nvPr/>
        </p:nvSpPr>
        <p:spPr bwMode="auto">
          <a:xfrm>
            <a:off x="342899" y="5599113"/>
            <a:ext cx="3162301" cy="830997"/>
          </a:xfrm>
          <a:prstGeom prst="rect">
            <a:avLst/>
          </a:prstGeom>
          <a:noFill/>
          <a:ln w="9525">
            <a:noFill/>
            <a:miter lim="800000"/>
            <a:headEnd/>
            <a:tailEnd/>
          </a:ln>
        </p:spPr>
        <p:txBody>
          <a:bodyPr wrap="square">
            <a:spAutoFit/>
          </a:bodyPr>
          <a:lstStyle/>
          <a:p>
            <a:r>
              <a:rPr lang="en-US" sz="2400" b="1" dirty="0" smtClean="0">
                <a:solidFill>
                  <a:srgbClr val="0070C0"/>
                </a:solidFill>
              </a:rPr>
              <a:t>AGATA D.</a:t>
            </a:r>
          </a:p>
          <a:p>
            <a:r>
              <a:rPr lang="en-US" sz="2400" b="1" dirty="0" smtClean="0">
                <a:solidFill>
                  <a:srgbClr val="0070C0"/>
                </a:solidFill>
              </a:rPr>
              <a:t>+ PRISMA</a:t>
            </a:r>
            <a:endParaRPr lang="en-US" sz="2400" b="1" dirty="0">
              <a:solidFill>
                <a:srgbClr val="0070C0"/>
              </a:solidFill>
            </a:endParaRPr>
          </a:p>
        </p:txBody>
      </p:sp>
      <p:sp>
        <p:nvSpPr>
          <p:cNvPr id="80907" name="6 CuadroTexto"/>
          <p:cNvSpPr txBox="1">
            <a:spLocks noChangeArrowheads="1"/>
          </p:cNvSpPr>
          <p:nvPr/>
        </p:nvSpPr>
        <p:spPr bwMode="auto">
          <a:xfrm>
            <a:off x="3219450" y="5610225"/>
            <a:ext cx="2571750" cy="461963"/>
          </a:xfrm>
          <a:prstGeom prst="rect">
            <a:avLst/>
          </a:prstGeom>
          <a:noFill/>
          <a:ln w="9525">
            <a:noFill/>
            <a:miter lim="800000"/>
            <a:headEnd/>
            <a:tailEnd/>
          </a:ln>
        </p:spPr>
        <p:txBody>
          <a:bodyPr>
            <a:spAutoFit/>
          </a:bodyPr>
          <a:lstStyle/>
          <a:p>
            <a:r>
              <a:rPr lang="en-US" sz="2400" b="1" dirty="0">
                <a:solidFill>
                  <a:srgbClr val="0070C0"/>
                </a:solidFill>
              </a:rPr>
              <a:t>AGATA + FRS</a:t>
            </a:r>
          </a:p>
        </p:txBody>
      </p:sp>
      <p:pic>
        <p:nvPicPr>
          <p:cNvPr id="80908" name="Picture 4" descr="C:\Documents and Settings\Gilles\Mes documents\Agata\ADatGANIL\implantation-45deg-v3-3.jpg"/>
          <p:cNvPicPr>
            <a:picLocks noChangeAspect="1" noChangeArrowheads="1"/>
          </p:cNvPicPr>
          <p:nvPr/>
        </p:nvPicPr>
        <p:blipFill>
          <a:blip r:embed="rId5"/>
          <a:srcRect l="11006" t="17537" r="27560" b="20335"/>
          <a:stretch>
            <a:fillRect/>
          </a:stretch>
        </p:blipFill>
        <p:spPr bwMode="auto">
          <a:xfrm>
            <a:off x="6242050" y="2851150"/>
            <a:ext cx="2643188" cy="2444750"/>
          </a:xfrm>
          <a:prstGeom prst="rect">
            <a:avLst/>
          </a:prstGeom>
          <a:noFill/>
          <a:ln w="9525">
            <a:noFill/>
            <a:miter lim="800000"/>
            <a:headEnd/>
            <a:tailEnd/>
          </a:ln>
        </p:spPr>
      </p:pic>
      <p:pic>
        <p:nvPicPr>
          <p:cNvPr id="80909" name="Picture 9" descr="IMGP0308"/>
          <p:cNvPicPr>
            <a:picLocks noChangeAspect="1" noChangeArrowheads="1"/>
          </p:cNvPicPr>
          <p:nvPr/>
        </p:nvPicPr>
        <p:blipFill>
          <a:blip r:embed="rId6"/>
          <a:srcRect l="23550" t="20052" r="51492" b="41763"/>
          <a:stretch>
            <a:fillRect/>
          </a:stretch>
        </p:blipFill>
        <p:spPr bwMode="auto">
          <a:xfrm>
            <a:off x="304800" y="2895600"/>
            <a:ext cx="2362200" cy="2400300"/>
          </a:xfrm>
          <a:prstGeom prst="rect">
            <a:avLst/>
          </a:prstGeom>
          <a:noFill/>
          <a:ln w="9525">
            <a:noFill/>
            <a:miter lim="800000"/>
            <a:headEnd/>
            <a:tailEnd/>
          </a:ln>
        </p:spPr>
      </p:pic>
      <p:sp>
        <p:nvSpPr>
          <p:cNvPr id="19" name="Rectangle 18"/>
          <p:cNvSpPr/>
          <p:nvPr/>
        </p:nvSpPr>
        <p:spPr>
          <a:xfrm>
            <a:off x="0" y="2743200"/>
            <a:ext cx="9144000" cy="2743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Tree>
    <p:extLst>
      <p:ext uri="{BB962C8B-B14F-4D97-AF65-F5344CB8AC3E}">
        <p14:creationId xmlns:p14="http://schemas.microsoft.com/office/powerpoint/2010/main" val="307846198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86-10182 A4-200"/>
          <p:cNvPicPr>
            <a:picLocks noChangeAspect="1" noChangeArrowheads="1"/>
          </p:cNvPicPr>
          <p:nvPr/>
        </p:nvPicPr>
        <p:blipFill rotWithShape="1">
          <a:blip r:embed="rId3"/>
          <a:srcRect l="-3537" t="-2414" r="20388" b="5114"/>
          <a:stretch/>
        </p:blipFill>
        <p:spPr bwMode="auto">
          <a:xfrm>
            <a:off x="6175199" y="4038600"/>
            <a:ext cx="2845897" cy="2384400"/>
          </a:xfrm>
          <a:prstGeom prst="rect">
            <a:avLst/>
          </a:prstGeom>
          <a:noFill/>
          <a:ln w="9525">
            <a:noFill/>
            <a:miter lim="800000"/>
            <a:headEnd/>
            <a:tailEnd/>
          </a:ln>
        </p:spPr>
      </p:pic>
      <p:pic>
        <p:nvPicPr>
          <p:cNvPr id="45059" name="Picture 2051" descr="tra"/>
          <p:cNvPicPr>
            <a:picLocks noChangeAspect="1" noChangeArrowheads="1"/>
          </p:cNvPicPr>
          <p:nvPr/>
        </p:nvPicPr>
        <p:blipFill>
          <a:blip r:embed="rId4"/>
          <a:srcRect/>
          <a:stretch>
            <a:fillRect/>
          </a:stretch>
        </p:blipFill>
        <p:spPr bwMode="auto">
          <a:xfrm>
            <a:off x="-304800" y="1219200"/>
            <a:ext cx="6175689" cy="5760244"/>
          </a:xfrm>
          <a:prstGeom prst="rect">
            <a:avLst/>
          </a:prstGeom>
          <a:noFill/>
          <a:ln w="9525">
            <a:noFill/>
            <a:miter lim="800000"/>
            <a:headEnd/>
            <a:tailEnd/>
          </a:ln>
        </p:spPr>
      </p:pic>
      <p:sp>
        <p:nvSpPr>
          <p:cNvPr id="45062" name="Text Box 2054"/>
          <p:cNvSpPr txBox="1">
            <a:spLocks noChangeArrowheads="1"/>
          </p:cNvSpPr>
          <p:nvPr/>
        </p:nvSpPr>
        <p:spPr bwMode="auto">
          <a:xfrm>
            <a:off x="158750" y="1004887"/>
            <a:ext cx="3395481" cy="461665"/>
          </a:xfrm>
          <a:prstGeom prst="rect">
            <a:avLst/>
          </a:prstGeom>
          <a:noFill/>
          <a:ln w="9525">
            <a:noFill/>
            <a:miter lim="800000"/>
            <a:headEnd/>
            <a:tailEnd/>
          </a:ln>
        </p:spPr>
        <p:txBody>
          <a:bodyPr wrap="none">
            <a:spAutoFit/>
          </a:bodyPr>
          <a:lstStyle/>
          <a:p>
            <a:pPr algn="l" eaLnBrk="0" hangingPunct="0"/>
            <a:r>
              <a:rPr lang="en-US" sz="2400" b="1" u="sng" dirty="0">
                <a:solidFill>
                  <a:schemeClr val="accent2"/>
                </a:solidFill>
              </a:rPr>
              <a:t>Compton Shielded </a:t>
            </a:r>
            <a:r>
              <a:rPr lang="en-US" sz="2400" b="1" u="sng" dirty="0" err="1">
                <a:solidFill>
                  <a:schemeClr val="accent2"/>
                </a:solidFill>
              </a:rPr>
              <a:t>Ge</a:t>
            </a:r>
            <a:endParaRPr lang="en-GB" sz="2400" b="1" u="sng" dirty="0">
              <a:solidFill>
                <a:schemeClr val="accent2"/>
              </a:solidFill>
            </a:endParaRPr>
          </a:p>
        </p:txBody>
      </p:sp>
      <p:sp>
        <p:nvSpPr>
          <p:cNvPr id="45068" name="Text Box 2060"/>
          <p:cNvSpPr txBox="1">
            <a:spLocks noChangeArrowheads="1"/>
          </p:cNvSpPr>
          <p:nvPr/>
        </p:nvSpPr>
        <p:spPr bwMode="auto">
          <a:xfrm>
            <a:off x="263525" y="4800600"/>
            <a:ext cx="1260475" cy="1323439"/>
          </a:xfrm>
          <a:prstGeom prst="rect">
            <a:avLst/>
          </a:prstGeom>
          <a:solidFill>
            <a:srgbClr val="EAEAEA">
              <a:alpha val="50000"/>
            </a:srgbClr>
          </a:solidFill>
          <a:ln w="9525">
            <a:noFill/>
            <a:miter lim="800000"/>
            <a:headEnd/>
            <a:tailEnd/>
          </a:ln>
        </p:spPr>
        <p:txBody>
          <a:bodyPr wrap="square">
            <a:spAutoFit/>
          </a:bodyPr>
          <a:lstStyle/>
          <a:p>
            <a:pPr algn="l" eaLnBrk="0" hangingPunct="0"/>
            <a:r>
              <a:rPr lang="en-US" sz="1600" b="1" dirty="0" err="1" smtClean="0">
                <a:solidFill>
                  <a:srgbClr val="FF0000"/>
                </a:solidFill>
                <a:latin typeface="Symbol" pitchFamily="18" charset="2"/>
              </a:rPr>
              <a:t>e</a:t>
            </a:r>
            <a:r>
              <a:rPr lang="en-US" sz="1600" b="1" baseline="-25000" dirty="0" err="1" smtClean="0">
                <a:solidFill>
                  <a:srgbClr val="FF0000"/>
                </a:solidFill>
              </a:rPr>
              <a:t>ph</a:t>
            </a:r>
            <a:r>
              <a:rPr lang="en-US" sz="1600" b="1" dirty="0" smtClean="0">
                <a:solidFill>
                  <a:srgbClr val="FF0000"/>
                </a:solidFill>
              </a:rPr>
              <a:t>   ~ </a:t>
            </a:r>
            <a:r>
              <a:rPr lang="en-US" sz="1600" b="1" dirty="0">
                <a:solidFill>
                  <a:srgbClr val="FF0000"/>
                </a:solidFill>
              </a:rPr>
              <a:t>50%</a:t>
            </a:r>
          </a:p>
          <a:p>
            <a:pPr algn="l" eaLnBrk="0" hangingPunct="0"/>
            <a:r>
              <a:rPr lang="en-US" sz="1600" dirty="0" err="1"/>
              <a:t>N</a:t>
            </a:r>
            <a:r>
              <a:rPr lang="en-US" sz="1600" baseline="-25000" dirty="0" err="1"/>
              <a:t>det</a:t>
            </a:r>
            <a:r>
              <a:rPr lang="en-US" sz="1600" dirty="0"/>
              <a:t> </a:t>
            </a:r>
            <a:r>
              <a:rPr lang="en-US" sz="1600" dirty="0" smtClean="0"/>
              <a:t> ~ 100</a:t>
            </a:r>
          </a:p>
          <a:p>
            <a:pPr algn="l" eaLnBrk="0" hangingPunct="0"/>
            <a:endParaRPr lang="en-US" sz="1600" dirty="0"/>
          </a:p>
          <a:p>
            <a:pPr marL="342900" indent="-342900" algn="l" eaLnBrk="0" hangingPunct="0">
              <a:buFont typeface="Symbol"/>
              <a:buChar char="W"/>
            </a:pPr>
            <a:r>
              <a:rPr lang="en-GB" sz="1600" dirty="0" smtClean="0">
                <a:latin typeface="Times New Roman" pitchFamily="18" charset="0"/>
                <a:sym typeface="Symbol" pitchFamily="18" charset="2"/>
              </a:rPr>
              <a:t>  ~ 80%</a:t>
            </a:r>
          </a:p>
          <a:p>
            <a:pPr eaLnBrk="0" hangingPunct="0"/>
            <a:r>
              <a:rPr lang="en-US" sz="1600" b="1" dirty="0">
                <a:solidFill>
                  <a:srgbClr val="FF0000"/>
                </a:solidFill>
                <a:latin typeface="Symbol" pitchFamily="18" charset="2"/>
              </a:rPr>
              <a:t>q </a:t>
            </a:r>
            <a:r>
              <a:rPr lang="en-US" sz="1600" b="1" dirty="0" smtClean="0">
                <a:solidFill>
                  <a:srgbClr val="FF0000"/>
                </a:solidFill>
                <a:latin typeface="Symbol" pitchFamily="18" charset="2"/>
              </a:rPr>
              <a:t>      </a:t>
            </a:r>
            <a:r>
              <a:rPr lang="en-US" sz="1600" b="1" dirty="0" smtClean="0">
                <a:solidFill>
                  <a:srgbClr val="FF0000"/>
                </a:solidFill>
              </a:rPr>
              <a:t>~ 1º</a:t>
            </a:r>
            <a:endParaRPr lang="en-US" sz="1600" b="1" dirty="0">
              <a:solidFill>
                <a:srgbClr val="FF0000"/>
              </a:solidFill>
            </a:endParaRPr>
          </a:p>
        </p:txBody>
      </p:sp>
      <p:sp>
        <p:nvSpPr>
          <p:cNvPr id="45069" name="Rectangle 2061"/>
          <p:cNvSpPr>
            <a:spLocks noChangeArrowheads="1"/>
          </p:cNvSpPr>
          <p:nvPr/>
        </p:nvSpPr>
        <p:spPr bwMode="auto">
          <a:xfrm>
            <a:off x="152400" y="3101970"/>
            <a:ext cx="5645150" cy="1622430"/>
          </a:xfrm>
          <a:prstGeom prst="rect">
            <a:avLst/>
          </a:prstGeom>
          <a:solidFill>
            <a:schemeClr val="bg1"/>
          </a:solidFill>
          <a:ln w="9525">
            <a:noFill/>
            <a:miter lim="800000"/>
            <a:headEnd/>
            <a:tailEnd/>
          </a:ln>
        </p:spPr>
        <p:txBody>
          <a:bodyPr wrap="none" anchor="ctr"/>
          <a:lstStyle/>
          <a:p>
            <a:endParaRPr lang="de-DE"/>
          </a:p>
        </p:txBody>
      </p:sp>
      <p:sp>
        <p:nvSpPr>
          <p:cNvPr id="45071" name="Text Box 2063"/>
          <p:cNvSpPr txBox="1">
            <a:spLocks noChangeArrowheads="1"/>
          </p:cNvSpPr>
          <p:nvPr/>
        </p:nvSpPr>
        <p:spPr bwMode="auto">
          <a:xfrm>
            <a:off x="263525" y="1648361"/>
            <a:ext cx="1260475" cy="1323439"/>
          </a:xfrm>
          <a:prstGeom prst="rect">
            <a:avLst/>
          </a:prstGeom>
          <a:solidFill>
            <a:srgbClr val="EAEAEA">
              <a:alpha val="50000"/>
            </a:srgbClr>
          </a:solidFill>
          <a:ln w="9525">
            <a:noFill/>
            <a:miter lim="800000"/>
            <a:headEnd/>
            <a:tailEnd/>
          </a:ln>
        </p:spPr>
        <p:txBody>
          <a:bodyPr wrap="square">
            <a:spAutoFit/>
          </a:bodyPr>
          <a:lstStyle/>
          <a:p>
            <a:pPr algn="l" eaLnBrk="0" hangingPunct="0"/>
            <a:r>
              <a:rPr lang="en-US" sz="1600" dirty="0" err="1" smtClean="0">
                <a:latin typeface="Symbol" pitchFamily="18" charset="2"/>
              </a:rPr>
              <a:t>e</a:t>
            </a:r>
            <a:r>
              <a:rPr lang="en-US" sz="1600" baseline="-25000" dirty="0" err="1" smtClean="0"/>
              <a:t>ph</a:t>
            </a:r>
            <a:r>
              <a:rPr lang="en-US" sz="1600" dirty="0" smtClean="0"/>
              <a:t>   ~ </a:t>
            </a:r>
            <a:r>
              <a:rPr lang="en-US" sz="1600" dirty="0"/>
              <a:t>10%</a:t>
            </a:r>
          </a:p>
          <a:p>
            <a:pPr algn="l" eaLnBrk="0" hangingPunct="0"/>
            <a:r>
              <a:rPr lang="en-US" sz="1600" dirty="0" err="1" smtClean="0"/>
              <a:t>N</a:t>
            </a:r>
            <a:r>
              <a:rPr lang="en-US" sz="1600" baseline="-25000" dirty="0" err="1" smtClean="0"/>
              <a:t>det</a:t>
            </a:r>
            <a:r>
              <a:rPr lang="en-US" sz="1600" dirty="0"/>
              <a:t> </a:t>
            </a:r>
            <a:r>
              <a:rPr lang="en-US" sz="1600" dirty="0" smtClean="0"/>
              <a:t>~ 100</a:t>
            </a:r>
          </a:p>
          <a:p>
            <a:pPr algn="l" eaLnBrk="0" hangingPunct="0"/>
            <a:endParaRPr lang="en-US" sz="1600" dirty="0"/>
          </a:p>
          <a:p>
            <a:pPr marL="342900" indent="-342900" algn="l" eaLnBrk="0" hangingPunct="0">
              <a:buFont typeface="Symbol"/>
              <a:buChar char="W"/>
            </a:pPr>
            <a:r>
              <a:rPr lang="en-GB" sz="1600" dirty="0" smtClean="0">
                <a:latin typeface="Times New Roman" pitchFamily="18" charset="0"/>
                <a:sym typeface="Symbol" pitchFamily="18" charset="2"/>
              </a:rPr>
              <a:t> ~ 40%</a:t>
            </a:r>
          </a:p>
          <a:p>
            <a:pPr eaLnBrk="0" hangingPunct="0"/>
            <a:r>
              <a:rPr lang="en-US" sz="1600" dirty="0">
                <a:latin typeface="Symbol" pitchFamily="18" charset="2"/>
              </a:rPr>
              <a:t>q </a:t>
            </a:r>
            <a:r>
              <a:rPr lang="en-US" sz="1600" dirty="0" smtClean="0">
                <a:latin typeface="Symbol" pitchFamily="18" charset="2"/>
              </a:rPr>
              <a:t>     </a:t>
            </a:r>
            <a:r>
              <a:rPr lang="en-US" sz="1600" dirty="0" smtClean="0"/>
              <a:t>~ 8º</a:t>
            </a:r>
            <a:endParaRPr lang="en-US" sz="1600" dirty="0"/>
          </a:p>
        </p:txBody>
      </p:sp>
      <mc:AlternateContent xmlns:mc="http://schemas.openxmlformats.org/markup-compatibility/2006" xmlns:a14="http://schemas.microsoft.com/office/drawing/2010/main">
        <mc:Choice Requires="a14">
          <p:sp>
            <p:nvSpPr>
              <p:cNvPr id="16" name="Titre 1"/>
              <p:cNvSpPr txBox="1">
                <a:spLocks/>
              </p:cNvSpPr>
              <p:nvPr/>
            </p:nvSpPr>
            <p:spPr bwMode="auto">
              <a:xfrm>
                <a:off x="476758" y="98425"/>
                <a:ext cx="8229600" cy="5111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fr-FR" sz="4000" dirty="0" smtClean="0"/>
                  <a:t>The </a:t>
                </a:r>
                <a:r>
                  <a:rPr lang="fr-FR" sz="4000" dirty="0" err="1" smtClean="0"/>
                  <a:t>idea</a:t>
                </a:r>
                <a:r>
                  <a:rPr lang="fr-FR" sz="4000" dirty="0" smtClean="0"/>
                  <a:t> </a:t>
                </a:r>
                <a:r>
                  <a:rPr lang="fr-FR" sz="4000" dirty="0"/>
                  <a:t>of </a:t>
                </a:r>
                <a14:m>
                  <m:oMath xmlns:m="http://schemas.openxmlformats.org/officeDocument/2006/math">
                    <m:r>
                      <a:rPr lang="fr-FR" sz="4000" i="1" dirty="0" smtClean="0">
                        <a:latin typeface="Cambria Math"/>
                        <a:sym typeface="Symbol"/>
                      </a:rPr>
                      <m:t></m:t>
                    </m:r>
                  </m:oMath>
                </a14:m>
                <a:r>
                  <a:rPr lang="fr-FR" sz="4000" dirty="0"/>
                  <a:t>-ray </a:t>
                </a:r>
                <a:r>
                  <a:rPr lang="fr-FR" sz="4000" dirty="0" err="1"/>
                  <a:t>tracking</a:t>
                </a:r>
                <a:endParaRPr lang="fr-FR" sz="4000" dirty="0"/>
              </a:p>
            </p:txBody>
          </p:sp>
        </mc:Choice>
        <mc:Fallback xmlns="">
          <p:sp>
            <p:nvSpPr>
              <p:cNvPr id="16" name="Titre 1"/>
              <p:cNvSpPr txBox="1">
                <a:spLocks noRot="1" noChangeAspect="1" noMove="1" noResize="1" noEditPoints="1" noAdjustHandles="1" noChangeArrowheads="1" noChangeShapeType="1" noTextEdit="1"/>
              </p:cNvSpPr>
              <p:nvPr/>
            </p:nvSpPr>
            <p:spPr bwMode="auto">
              <a:xfrm>
                <a:off x="476758" y="98425"/>
                <a:ext cx="8229600" cy="511175"/>
              </a:xfrm>
              <a:prstGeom prst="rect">
                <a:avLst/>
              </a:prstGeom>
              <a:blipFill rotWithShape="1">
                <a:blip r:embed="rId5"/>
                <a:stretch>
                  <a:fillRect t="-39286" b="-702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p:sp>
        <p:nvSpPr>
          <p:cNvPr id="45063" name="Text Box 2055"/>
          <p:cNvSpPr txBox="1">
            <a:spLocks noChangeArrowheads="1"/>
          </p:cNvSpPr>
          <p:nvPr/>
        </p:nvSpPr>
        <p:spPr bwMode="auto">
          <a:xfrm>
            <a:off x="158750" y="4281487"/>
            <a:ext cx="2825261" cy="461665"/>
          </a:xfrm>
          <a:prstGeom prst="rect">
            <a:avLst/>
          </a:prstGeom>
          <a:noFill/>
          <a:ln w="9525">
            <a:noFill/>
            <a:miter lim="800000"/>
            <a:headEnd/>
            <a:tailEnd/>
          </a:ln>
        </p:spPr>
        <p:txBody>
          <a:bodyPr wrap="none">
            <a:spAutoFit/>
          </a:bodyPr>
          <a:lstStyle/>
          <a:p>
            <a:pPr algn="l" eaLnBrk="0" hangingPunct="0"/>
            <a:r>
              <a:rPr lang="en-US" sz="2400" b="1" u="sng" dirty="0" err="1">
                <a:solidFill>
                  <a:schemeClr val="accent2"/>
                </a:solidFill>
              </a:rPr>
              <a:t>Ge</a:t>
            </a:r>
            <a:r>
              <a:rPr lang="en-US" sz="2400" b="1" u="sng" dirty="0">
                <a:solidFill>
                  <a:schemeClr val="accent2"/>
                </a:solidFill>
              </a:rPr>
              <a:t> Tracking Array</a:t>
            </a:r>
            <a:endParaRPr lang="en-GB" sz="2400" b="1" u="sng" dirty="0">
              <a:solidFill>
                <a:schemeClr val="accent2"/>
              </a:solidFill>
            </a:endParaRPr>
          </a:p>
        </p:txBody>
      </p:sp>
      <p:sp>
        <p:nvSpPr>
          <p:cNvPr id="45061" name="Text Box 2053"/>
          <p:cNvSpPr txBox="1">
            <a:spLocks noChangeArrowheads="1"/>
          </p:cNvSpPr>
          <p:nvPr/>
        </p:nvSpPr>
        <p:spPr bwMode="auto">
          <a:xfrm>
            <a:off x="4191000" y="4800600"/>
            <a:ext cx="2209800" cy="1421928"/>
          </a:xfrm>
          <a:prstGeom prst="rect">
            <a:avLst/>
          </a:prstGeom>
          <a:noFill/>
          <a:ln w="9525">
            <a:noFill/>
            <a:miter lim="800000"/>
            <a:headEnd/>
            <a:tailEnd/>
          </a:ln>
        </p:spPr>
        <p:txBody>
          <a:bodyPr wrap="square">
            <a:spAutoFit/>
          </a:bodyPr>
          <a:lstStyle/>
          <a:p>
            <a:pPr algn="l" eaLnBrk="0" hangingPunct="0">
              <a:lnSpc>
                <a:spcPct val="120000"/>
              </a:lnSpc>
            </a:pPr>
            <a:r>
              <a:rPr lang="en-US" sz="1600" dirty="0">
                <a:solidFill>
                  <a:schemeClr val="tx1"/>
                </a:solidFill>
              </a:rPr>
              <a:t> </a:t>
            </a:r>
            <a:r>
              <a:rPr lang="en-US" sz="1600" u="sng" dirty="0">
                <a:solidFill>
                  <a:schemeClr val="tx1"/>
                </a:solidFill>
              </a:rPr>
              <a:t>Combination of:</a:t>
            </a:r>
          </a:p>
          <a:p>
            <a:pPr algn="l" eaLnBrk="0" hangingPunct="0">
              <a:lnSpc>
                <a:spcPct val="120000"/>
              </a:lnSpc>
              <a:buFontTx/>
              <a:buChar char="•"/>
            </a:pPr>
            <a:r>
              <a:rPr lang="en-US" sz="1600" dirty="0">
                <a:solidFill>
                  <a:schemeClr val="tx1"/>
                </a:solidFill>
              </a:rPr>
              <a:t>segmented </a:t>
            </a:r>
            <a:r>
              <a:rPr lang="en-US" sz="1600" dirty="0" smtClean="0">
                <a:solidFill>
                  <a:schemeClr val="tx1"/>
                </a:solidFill>
              </a:rPr>
              <a:t>detectors</a:t>
            </a:r>
            <a:endParaRPr lang="en-US" sz="1600" dirty="0">
              <a:solidFill>
                <a:schemeClr val="tx1"/>
              </a:solidFill>
            </a:endParaRPr>
          </a:p>
          <a:p>
            <a:pPr algn="l" eaLnBrk="0" hangingPunct="0">
              <a:buFontTx/>
              <a:buChar char="•"/>
            </a:pPr>
            <a:r>
              <a:rPr lang="en-US" sz="1600" dirty="0">
                <a:solidFill>
                  <a:schemeClr val="tx1"/>
                </a:solidFill>
              </a:rPr>
              <a:t>digital electronics</a:t>
            </a:r>
          </a:p>
          <a:p>
            <a:pPr algn="l" eaLnBrk="0" hangingPunct="0">
              <a:buFontTx/>
              <a:buChar char="•"/>
            </a:pPr>
            <a:r>
              <a:rPr lang="en-US" sz="1600" dirty="0">
                <a:solidFill>
                  <a:schemeClr val="tx1"/>
                </a:solidFill>
              </a:rPr>
              <a:t>pulse processing</a:t>
            </a:r>
          </a:p>
          <a:p>
            <a:pPr algn="l" eaLnBrk="0" hangingPunct="0">
              <a:buFontTx/>
              <a:buChar char="•"/>
            </a:pPr>
            <a:r>
              <a:rPr lang="en-US" sz="1600" dirty="0">
                <a:solidFill>
                  <a:schemeClr val="tx1"/>
                </a:solidFill>
              </a:rPr>
              <a:t>tracking the </a:t>
            </a:r>
            <a:r>
              <a:rPr lang="en-US" sz="1600" dirty="0">
                <a:solidFill>
                  <a:schemeClr val="tx1"/>
                </a:solidFill>
                <a:latin typeface="Symbol" pitchFamily="18" charset="2"/>
              </a:rPr>
              <a:t>g</a:t>
            </a:r>
            <a:r>
              <a:rPr lang="en-US" sz="1600" dirty="0">
                <a:solidFill>
                  <a:schemeClr val="tx1"/>
                </a:solidFill>
              </a:rPr>
              <a:t>-rays</a:t>
            </a:r>
            <a:endParaRPr lang="en-GB" sz="1600" dirty="0">
              <a:solidFill>
                <a:schemeClr val="tx1"/>
              </a:solidFill>
            </a:endParaRPr>
          </a:p>
        </p:txBody>
      </p:sp>
      <p:pic>
        <p:nvPicPr>
          <p:cNvPr id="4710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024608"/>
            <a:ext cx="2185749" cy="23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7" name="Text Box 2059"/>
          <p:cNvSpPr txBox="1">
            <a:spLocks noChangeArrowheads="1"/>
          </p:cNvSpPr>
          <p:nvPr/>
        </p:nvSpPr>
        <p:spPr bwMode="auto">
          <a:xfrm>
            <a:off x="4267200" y="1826546"/>
            <a:ext cx="1985287" cy="1077218"/>
          </a:xfrm>
          <a:prstGeom prst="rect">
            <a:avLst/>
          </a:prstGeom>
          <a:noFill/>
          <a:ln w="9525">
            <a:noFill/>
            <a:miter lim="800000"/>
            <a:headEnd/>
            <a:tailEnd/>
          </a:ln>
        </p:spPr>
        <p:txBody>
          <a:bodyPr wrap="square">
            <a:spAutoFit/>
          </a:bodyPr>
          <a:lstStyle/>
          <a:p>
            <a:pPr algn="l"/>
            <a:r>
              <a:rPr lang="en-US" sz="1600" dirty="0">
                <a:solidFill>
                  <a:schemeClr val="tx1"/>
                </a:solidFill>
              </a:rPr>
              <a:t>large opening angle </a:t>
            </a:r>
            <a:r>
              <a:rPr lang="en-US" sz="1600" dirty="0">
                <a:solidFill>
                  <a:schemeClr val="tx1"/>
                </a:solidFill>
                <a:sym typeface="Wingdings" pitchFamily="2" charset="2"/>
              </a:rPr>
              <a:t>means</a:t>
            </a:r>
            <a:r>
              <a:rPr lang="en-US" sz="1600" dirty="0">
                <a:solidFill>
                  <a:schemeClr val="tx1"/>
                </a:solidFill>
              </a:rPr>
              <a:t> poor energy resolution at high recoil velocity.</a:t>
            </a:r>
          </a:p>
        </p:txBody>
      </p:sp>
      <p:sp>
        <p:nvSpPr>
          <p:cNvPr id="3" name="ZoneTexte 2"/>
          <p:cNvSpPr txBox="1"/>
          <p:nvPr/>
        </p:nvSpPr>
        <p:spPr>
          <a:xfrm>
            <a:off x="6781800" y="1030069"/>
            <a:ext cx="2185749" cy="646331"/>
          </a:xfrm>
          <a:prstGeom prst="rect">
            <a:avLst/>
          </a:prstGeom>
          <a:solidFill>
            <a:schemeClr val="accent2">
              <a:alpha val="50000"/>
            </a:schemeClr>
          </a:solidFill>
        </p:spPr>
        <p:txBody>
          <a:bodyPr wrap="square" rtlCol="0">
            <a:spAutoFit/>
          </a:bodyPr>
          <a:lstStyle/>
          <a:p>
            <a:r>
              <a:rPr lang="fr-FR" b="1" dirty="0" err="1" smtClean="0">
                <a:solidFill>
                  <a:schemeClr val="bg1"/>
                </a:solidFill>
              </a:rPr>
              <a:t>Euroball</a:t>
            </a:r>
            <a:r>
              <a:rPr lang="fr-FR" b="1" dirty="0" smtClean="0">
                <a:solidFill>
                  <a:schemeClr val="bg1"/>
                </a:solidFill>
              </a:rPr>
              <a:t> / </a:t>
            </a:r>
            <a:r>
              <a:rPr lang="fr-FR" b="1" dirty="0" err="1" smtClean="0">
                <a:solidFill>
                  <a:schemeClr val="bg1"/>
                </a:solidFill>
              </a:rPr>
              <a:t>Gammasphere</a:t>
            </a:r>
            <a:endParaRPr lang="fr-FR" b="1" dirty="0">
              <a:solidFill>
                <a:schemeClr val="bg1"/>
              </a:solidFill>
            </a:endParaRPr>
          </a:p>
        </p:txBody>
      </p:sp>
      <p:sp>
        <p:nvSpPr>
          <p:cNvPr id="23" name="ZoneTexte 22"/>
          <p:cNvSpPr txBox="1"/>
          <p:nvPr/>
        </p:nvSpPr>
        <p:spPr>
          <a:xfrm>
            <a:off x="6781800" y="6488668"/>
            <a:ext cx="2086896" cy="369332"/>
          </a:xfrm>
          <a:prstGeom prst="rect">
            <a:avLst/>
          </a:prstGeom>
          <a:solidFill>
            <a:schemeClr val="accent2">
              <a:alpha val="50000"/>
            </a:schemeClr>
          </a:solidFill>
        </p:spPr>
        <p:txBody>
          <a:bodyPr wrap="square" rtlCol="0">
            <a:spAutoFit/>
          </a:bodyPr>
          <a:lstStyle/>
          <a:p>
            <a:r>
              <a:rPr lang="fr-FR" b="1" dirty="0"/>
              <a:t>A</a:t>
            </a:r>
            <a:r>
              <a:rPr lang="fr-FR" b="1" dirty="0" smtClean="0"/>
              <a:t>GATA / GRETA</a:t>
            </a:r>
            <a:endParaRPr lang="fr-FR" b="1" dirty="0"/>
          </a:p>
        </p:txBody>
      </p:sp>
      <p:sp>
        <p:nvSpPr>
          <p:cNvPr id="45070" name="Text Box 2062"/>
          <p:cNvSpPr txBox="1">
            <a:spLocks noChangeArrowheads="1"/>
          </p:cNvSpPr>
          <p:nvPr/>
        </p:nvSpPr>
        <p:spPr bwMode="auto">
          <a:xfrm>
            <a:off x="-304800" y="3483114"/>
            <a:ext cx="9448800" cy="707886"/>
          </a:xfrm>
          <a:prstGeom prst="rect">
            <a:avLst/>
          </a:prstGeom>
          <a:solidFill>
            <a:schemeClr val="bg1">
              <a:lumMod val="85000"/>
            </a:schemeClr>
          </a:solidFill>
          <a:ln w="9525">
            <a:noFill/>
            <a:miter lim="800000"/>
            <a:headEnd/>
            <a:tailEnd/>
          </a:ln>
        </p:spPr>
        <p:txBody>
          <a:bodyPr wrap="square">
            <a:spAutoFit/>
          </a:bodyPr>
          <a:lstStyle/>
          <a:p>
            <a:pPr algn="l"/>
            <a:r>
              <a:rPr lang="en-GB" sz="2000" dirty="0">
                <a:solidFill>
                  <a:srgbClr val="C00000"/>
                </a:solidFill>
              </a:rPr>
              <a:t> </a:t>
            </a:r>
            <a:r>
              <a:rPr lang="en-GB" sz="2000" dirty="0" smtClean="0">
                <a:solidFill>
                  <a:srgbClr val="C00000"/>
                </a:solidFill>
              </a:rPr>
              <a:t>     Previously </a:t>
            </a:r>
            <a:r>
              <a:rPr lang="en-GB" sz="2000" dirty="0">
                <a:solidFill>
                  <a:srgbClr val="C00000"/>
                </a:solidFill>
              </a:rPr>
              <a:t>scattered gammas </a:t>
            </a:r>
            <a:r>
              <a:rPr lang="en-GB" sz="2000" dirty="0" smtClean="0">
                <a:solidFill>
                  <a:srgbClr val="C00000"/>
                </a:solidFill>
              </a:rPr>
              <a:t>were </a:t>
            </a:r>
            <a:r>
              <a:rPr lang="en-GB" sz="2000" dirty="0">
                <a:solidFill>
                  <a:srgbClr val="C00000"/>
                </a:solidFill>
              </a:rPr>
              <a:t>wasted. </a:t>
            </a:r>
          </a:p>
          <a:p>
            <a:pPr algn="l"/>
            <a:r>
              <a:rPr lang="en-GB" sz="2000" dirty="0">
                <a:solidFill>
                  <a:srgbClr val="C00000"/>
                </a:solidFill>
              </a:rPr>
              <a:t> </a:t>
            </a:r>
            <a:r>
              <a:rPr lang="en-GB" sz="2000" dirty="0" smtClean="0">
                <a:solidFill>
                  <a:srgbClr val="C00000"/>
                </a:solidFill>
              </a:rPr>
              <a:t>     Technology </a:t>
            </a:r>
            <a:r>
              <a:rPr lang="en-GB" sz="2000" dirty="0">
                <a:solidFill>
                  <a:srgbClr val="C00000"/>
                </a:solidFill>
              </a:rPr>
              <a:t>is available now to track them.</a:t>
            </a:r>
          </a:p>
        </p:txBody>
      </p:sp>
    </p:spTree>
    <p:extLst>
      <p:ext uri="{BB962C8B-B14F-4D97-AF65-F5344CB8AC3E}">
        <p14:creationId xmlns:p14="http://schemas.microsoft.com/office/powerpoint/2010/main" val="2012272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55576" y="5157192"/>
            <a:ext cx="2952750" cy="647700"/>
          </a:xfrm>
          <a:prstGeom prst="rect">
            <a:avLst/>
          </a:prstGeom>
          <a:noFill/>
          <a:ln w="9525">
            <a:noFill/>
            <a:miter lim="800000"/>
            <a:headEnd/>
            <a:tailEnd/>
          </a:ln>
        </p:spPr>
      </p:pic>
      <p:grpSp>
        <p:nvGrpSpPr>
          <p:cNvPr id="13" name="Gruppieren 12"/>
          <p:cNvGrpSpPr/>
          <p:nvPr/>
        </p:nvGrpSpPr>
        <p:grpSpPr>
          <a:xfrm>
            <a:off x="1979712" y="1748954"/>
            <a:ext cx="3600400" cy="2832174"/>
            <a:chOff x="827584" y="1556792"/>
            <a:chExt cx="3600400" cy="2832174"/>
          </a:xfrm>
        </p:grpSpPr>
        <p:pic>
          <p:nvPicPr>
            <p:cNvPr id="19459" name="Picture 3"/>
            <p:cNvPicPr>
              <a:picLocks noChangeAspect="1" noChangeArrowheads="1"/>
            </p:cNvPicPr>
            <p:nvPr/>
          </p:nvPicPr>
          <p:blipFill>
            <a:blip r:embed="rId3" cstate="print"/>
            <a:srcRect/>
            <a:stretch>
              <a:fillRect/>
            </a:stretch>
          </p:blipFill>
          <p:spPr bwMode="auto">
            <a:xfrm>
              <a:off x="827584" y="1628800"/>
              <a:ext cx="3600400" cy="2760166"/>
            </a:xfrm>
            <a:prstGeom prst="rect">
              <a:avLst/>
            </a:prstGeom>
            <a:noFill/>
            <a:ln w="9525">
              <a:noFill/>
              <a:miter lim="800000"/>
              <a:headEnd/>
              <a:tailEnd/>
            </a:ln>
          </p:spPr>
        </p:pic>
        <p:sp>
          <p:nvSpPr>
            <p:cNvPr id="11" name="Rechteck 10"/>
            <p:cNvSpPr/>
            <p:nvPr/>
          </p:nvSpPr>
          <p:spPr>
            <a:xfrm>
              <a:off x="2555776" y="1556792"/>
              <a:ext cx="2880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971600" y="3068960"/>
              <a:ext cx="1512168"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p:cNvSpPr txBox="1">
            <a:spLocks/>
          </p:cNvSpPr>
          <p:nvPr/>
        </p:nvSpPr>
        <p:spPr>
          <a:xfrm>
            <a:off x="107504" y="152400"/>
            <a:ext cx="90010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Trapping cross sections</a:t>
            </a:r>
            <a:endParaRPr kumimoji="0" lang="de-DE" sz="4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 name="Picture 6" descr="C:\Users\bartb\AppData\Local\Microsoft\Windows\Temporary Internet Files\Content.IE5\3OAF1JS6\MC900311328[1].wmf"/>
          <p:cNvPicPr>
            <a:picLocks noChangeAspect="1" noChangeArrowheads="1"/>
          </p:cNvPicPr>
          <p:nvPr/>
        </p:nvPicPr>
        <p:blipFill>
          <a:blip r:embed="rId4" cstate="print"/>
          <a:srcRect/>
          <a:stretch>
            <a:fillRect/>
          </a:stretch>
        </p:blipFill>
        <p:spPr bwMode="auto">
          <a:xfrm rot="5124188">
            <a:off x="7770688" y="238310"/>
            <a:ext cx="974956" cy="1105062"/>
          </a:xfrm>
          <a:prstGeom prst="rect">
            <a:avLst/>
          </a:prstGeom>
          <a:noFill/>
        </p:spPr>
      </p:pic>
      <p:pic>
        <p:nvPicPr>
          <p:cNvPr id="19458" name="Picture 2"/>
          <p:cNvPicPr>
            <a:picLocks noChangeAspect="1" noChangeArrowheads="1"/>
          </p:cNvPicPr>
          <p:nvPr/>
        </p:nvPicPr>
        <p:blipFill>
          <a:blip r:embed="rId5" cstate="print"/>
          <a:srcRect/>
          <a:stretch>
            <a:fillRect/>
          </a:stretch>
        </p:blipFill>
        <p:spPr bwMode="auto">
          <a:xfrm>
            <a:off x="5940152" y="2060848"/>
            <a:ext cx="2448272" cy="2273038"/>
          </a:xfrm>
          <a:prstGeom prst="rect">
            <a:avLst/>
          </a:prstGeom>
          <a:noFill/>
          <a:ln w="9525">
            <a:noFill/>
            <a:miter lim="800000"/>
            <a:headEnd/>
            <a:tailEnd/>
          </a:ln>
        </p:spPr>
      </p:pic>
      <p:sp>
        <p:nvSpPr>
          <p:cNvPr id="7" name="Textfeld 6"/>
          <p:cNvSpPr txBox="1"/>
          <p:nvPr/>
        </p:nvSpPr>
        <p:spPr>
          <a:xfrm>
            <a:off x="5868144" y="1484784"/>
            <a:ext cx="2880320" cy="523220"/>
          </a:xfrm>
          <a:prstGeom prst="rect">
            <a:avLst/>
          </a:prstGeom>
          <a:noFill/>
        </p:spPr>
        <p:txBody>
          <a:bodyPr wrap="square" rtlCol="0">
            <a:spAutoFit/>
          </a:bodyPr>
          <a:lstStyle/>
          <a:p>
            <a:r>
              <a:rPr lang="en-US" sz="1400" dirty="0" smtClean="0"/>
              <a:t>Cross sections are </a:t>
            </a:r>
            <a:r>
              <a:rPr lang="en-US" sz="1400" b="1" dirty="0" smtClean="0"/>
              <a:t>field dependent </a:t>
            </a:r>
            <a:r>
              <a:rPr lang="en-US" sz="1400" dirty="0" smtClean="0"/>
              <a:t>- </a:t>
            </a:r>
          </a:p>
          <a:p>
            <a:r>
              <a:rPr lang="en-US" sz="1400" dirty="0" smtClean="0"/>
              <a:t>e.g. Poole – </a:t>
            </a:r>
            <a:r>
              <a:rPr lang="en-US" sz="1400" dirty="0" err="1" smtClean="0"/>
              <a:t>Frenkel</a:t>
            </a:r>
            <a:r>
              <a:rPr lang="en-US" sz="1400" dirty="0" smtClean="0"/>
              <a:t> effect</a:t>
            </a:r>
          </a:p>
        </p:txBody>
      </p:sp>
      <p:sp>
        <p:nvSpPr>
          <p:cNvPr id="8" name="Textfeld 7"/>
          <p:cNvSpPr txBox="1"/>
          <p:nvPr/>
        </p:nvSpPr>
        <p:spPr>
          <a:xfrm>
            <a:off x="251520" y="1412776"/>
            <a:ext cx="3600400" cy="523220"/>
          </a:xfrm>
          <a:prstGeom prst="rect">
            <a:avLst/>
          </a:prstGeom>
          <a:noFill/>
        </p:spPr>
        <p:txBody>
          <a:bodyPr wrap="square" rtlCol="0">
            <a:spAutoFit/>
          </a:bodyPr>
          <a:lstStyle/>
          <a:p>
            <a:r>
              <a:rPr lang="en-US" sz="1400" dirty="0" smtClean="0"/>
              <a:t>Most popular is model by Lax:</a:t>
            </a:r>
          </a:p>
          <a:p>
            <a:r>
              <a:rPr lang="en-US" sz="1400" dirty="0" smtClean="0"/>
              <a:t>Cross sections are </a:t>
            </a:r>
            <a:r>
              <a:rPr lang="en-US" sz="1400" b="1" dirty="0" smtClean="0"/>
              <a:t>velocity</a:t>
            </a:r>
            <a:r>
              <a:rPr lang="en-US" sz="1400" dirty="0" smtClean="0"/>
              <a:t> dependent</a:t>
            </a:r>
            <a:endParaRPr lang="de-DE" sz="1400" dirty="0"/>
          </a:p>
        </p:txBody>
      </p:sp>
      <p:sp>
        <p:nvSpPr>
          <p:cNvPr id="15" name="Textfeld 14"/>
          <p:cNvSpPr txBox="1"/>
          <p:nvPr/>
        </p:nvSpPr>
        <p:spPr>
          <a:xfrm>
            <a:off x="467544" y="5169966"/>
            <a:ext cx="4320480" cy="1200329"/>
          </a:xfrm>
          <a:prstGeom prst="rect">
            <a:avLst/>
          </a:prstGeom>
          <a:noFill/>
        </p:spPr>
        <p:txBody>
          <a:bodyPr wrap="square" rtlCol="0">
            <a:spAutoFit/>
          </a:bodyPr>
          <a:lstStyle/>
          <a:p>
            <a:endParaRPr lang="en-US" dirty="0" smtClean="0"/>
          </a:p>
          <a:p>
            <a:endParaRPr lang="en-US" dirty="0" smtClean="0"/>
          </a:p>
          <a:p>
            <a:pPr>
              <a:buFont typeface="Arial" pitchFamily="34" charset="0"/>
              <a:buChar char="•"/>
            </a:pPr>
            <a:r>
              <a:rPr lang="en-US" dirty="0" smtClean="0"/>
              <a:t>data on &lt;</a:t>
            </a:r>
            <a:r>
              <a:rPr lang="en-US" dirty="0" err="1" smtClean="0"/>
              <a:t>v</a:t>
            </a:r>
            <a:r>
              <a:rPr lang="en-US" baseline="30000" dirty="0" err="1" smtClean="0"/>
              <a:t>y</a:t>
            </a:r>
            <a:r>
              <a:rPr lang="en-US" dirty="0" smtClean="0"/>
              <a:t>&gt; basically not existing</a:t>
            </a:r>
          </a:p>
          <a:p>
            <a:pPr>
              <a:buFont typeface="Arial" pitchFamily="34" charset="0"/>
              <a:buChar char="•"/>
            </a:pPr>
            <a:r>
              <a:rPr lang="en-US" dirty="0" smtClean="0"/>
              <a:t>difficult to know which model to use</a:t>
            </a:r>
            <a:endParaRPr lang="de-DE" dirty="0"/>
          </a:p>
        </p:txBody>
      </p:sp>
      <p:sp>
        <p:nvSpPr>
          <p:cNvPr id="17" name="Textfeld 16"/>
          <p:cNvSpPr txBox="1"/>
          <p:nvPr/>
        </p:nvSpPr>
        <p:spPr>
          <a:xfrm>
            <a:off x="251519" y="3124200"/>
            <a:ext cx="3825389" cy="1785104"/>
          </a:xfrm>
          <a:prstGeom prst="rect">
            <a:avLst/>
          </a:prstGeom>
          <a:noFill/>
        </p:spPr>
        <p:txBody>
          <a:bodyPr wrap="square" rtlCol="0">
            <a:spAutoFit/>
          </a:bodyPr>
          <a:lstStyle/>
          <a:p>
            <a:r>
              <a:rPr lang="en-US" sz="1400" u="sng" dirty="0" smtClean="0"/>
              <a:t>Lax: cascade model</a:t>
            </a:r>
          </a:p>
          <a:p>
            <a:r>
              <a:rPr lang="en-US" sz="1200" dirty="0" smtClean="0"/>
              <a:t>1) electron emits phonon near trap center</a:t>
            </a:r>
          </a:p>
          <a:p>
            <a:r>
              <a:rPr lang="en-US" sz="1200" dirty="0" smtClean="0"/>
              <a:t>2) electron in interaction with phonon field:</a:t>
            </a:r>
          </a:p>
          <a:p>
            <a:r>
              <a:rPr lang="en-US" sz="1200" dirty="0"/>
              <a:t> </a:t>
            </a:r>
            <a:r>
              <a:rPr lang="en-US" sz="1200" dirty="0" smtClean="0"/>
              <a:t>    or: struggles out of trap</a:t>
            </a:r>
          </a:p>
          <a:p>
            <a:r>
              <a:rPr lang="en-US" sz="1200" dirty="0"/>
              <a:t> </a:t>
            </a:r>
            <a:r>
              <a:rPr lang="en-US" sz="1200" dirty="0" smtClean="0"/>
              <a:t>    or: collapses to ground state</a:t>
            </a:r>
          </a:p>
          <a:p>
            <a:endParaRPr lang="en-US" sz="1200" dirty="0" smtClean="0"/>
          </a:p>
          <a:p>
            <a:r>
              <a:rPr lang="en-US" sz="1200" dirty="0" smtClean="0"/>
              <a:t>But also other (recent) models exist:</a:t>
            </a:r>
          </a:p>
          <a:p>
            <a:r>
              <a:rPr lang="en-US" sz="1200" dirty="0" smtClean="0"/>
              <a:t>e.g.  L. S. Darken – PRL 69 (1992) 19 p 2842</a:t>
            </a:r>
          </a:p>
          <a:p>
            <a:pPr>
              <a:buFont typeface="Arial" pitchFamily="34" charset="0"/>
              <a:buChar char="•"/>
            </a:pPr>
            <a:endParaRPr lang="de-DE" sz="1200" dirty="0"/>
          </a:p>
        </p:txBody>
      </p:sp>
      <p:sp>
        <p:nvSpPr>
          <p:cNvPr id="18" name="Textfeld 17"/>
          <p:cNvSpPr txBox="1"/>
          <p:nvPr/>
        </p:nvSpPr>
        <p:spPr>
          <a:xfrm>
            <a:off x="2602632" y="990600"/>
            <a:ext cx="3569568" cy="261610"/>
          </a:xfrm>
          <a:prstGeom prst="rect">
            <a:avLst/>
          </a:prstGeom>
          <a:solidFill>
            <a:schemeClr val="bg1"/>
          </a:solidFill>
        </p:spPr>
        <p:txBody>
          <a:bodyPr wrap="square" rtlCol="0">
            <a:spAutoFit/>
          </a:bodyPr>
          <a:lstStyle/>
          <a:p>
            <a:r>
              <a:rPr lang="en-US" sz="1100" dirty="0" smtClean="0"/>
              <a:t>L. </a:t>
            </a:r>
            <a:r>
              <a:rPr lang="en-US" sz="1100" dirty="0" err="1" smtClean="0"/>
              <a:t>Reggiani</a:t>
            </a:r>
            <a:r>
              <a:rPr lang="en-US" sz="1100" dirty="0" smtClean="0"/>
              <a:t> – Rev. del </a:t>
            </a:r>
            <a:r>
              <a:rPr lang="en-US" sz="1100" dirty="0" err="1" smtClean="0"/>
              <a:t>Nuovo</a:t>
            </a:r>
            <a:r>
              <a:rPr lang="en-US" sz="1100" dirty="0" smtClean="0"/>
              <a:t> </a:t>
            </a:r>
            <a:r>
              <a:rPr lang="en-US" sz="1100" dirty="0" err="1" smtClean="0"/>
              <a:t>Cimento</a:t>
            </a:r>
            <a:r>
              <a:rPr lang="en-US" sz="1100" dirty="0" smtClean="0"/>
              <a:t> 12 nr 11 (1989)</a:t>
            </a:r>
            <a:endParaRPr lang="de-DE" sz="1100" dirty="0"/>
          </a:p>
        </p:txBody>
      </p:sp>
      <p:sp>
        <p:nvSpPr>
          <p:cNvPr id="19" name="Rechteck 18"/>
          <p:cNvSpPr/>
          <p:nvPr/>
        </p:nvSpPr>
        <p:spPr>
          <a:xfrm>
            <a:off x="395536" y="5157192"/>
            <a:ext cx="4032448"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5" name="Gruppieren 24"/>
          <p:cNvGrpSpPr/>
          <p:nvPr/>
        </p:nvGrpSpPr>
        <p:grpSpPr>
          <a:xfrm>
            <a:off x="5364088" y="4293096"/>
            <a:ext cx="3528392" cy="2561004"/>
            <a:chOff x="5220072" y="4293096"/>
            <a:chExt cx="3528392" cy="2561004"/>
          </a:xfrm>
        </p:grpSpPr>
        <p:pic>
          <p:nvPicPr>
            <p:cNvPr id="20" name="Grafik 19" descr="vrms.jpg"/>
            <p:cNvPicPr>
              <a:picLocks noChangeAspect="1"/>
            </p:cNvPicPr>
            <p:nvPr/>
          </p:nvPicPr>
          <p:blipFill>
            <a:blip r:embed="rId6" cstate="print"/>
            <a:srcRect l="51113" t="33857" r="14839" b="48645"/>
            <a:stretch>
              <a:fillRect/>
            </a:stretch>
          </p:blipFill>
          <p:spPr>
            <a:xfrm>
              <a:off x="5220072" y="4293096"/>
              <a:ext cx="3528392" cy="2561004"/>
            </a:xfrm>
            <a:prstGeom prst="rect">
              <a:avLst/>
            </a:prstGeom>
          </p:spPr>
        </p:pic>
        <p:sp>
          <p:nvSpPr>
            <p:cNvPr id="21" name="Textfeld 20"/>
            <p:cNvSpPr txBox="1"/>
            <p:nvPr/>
          </p:nvSpPr>
          <p:spPr>
            <a:xfrm>
              <a:off x="6372200" y="4725144"/>
              <a:ext cx="1872208" cy="492443"/>
            </a:xfrm>
            <a:prstGeom prst="rect">
              <a:avLst/>
            </a:prstGeom>
            <a:noFill/>
          </p:spPr>
          <p:txBody>
            <a:bodyPr wrap="square" rtlCol="0">
              <a:spAutoFit/>
            </a:bodyPr>
            <a:lstStyle/>
            <a:p>
              <a:pPr algn="r"/>
              <a:r>
                <a:rPr lang="en-US" sz="1400" dirty="0" smtClean="0"/>
                <a:t>hole velocity</a:t>
              </a:r>
            </a:p>
            <a:p>
              <a:pPr algn="r"/>
              <a:r>
                <a:rPr lang="en-US" sz="1200" dirty="0" smtClean="0"/>
                <a:t>after Pinson and Bray</a:t>
              </a:r>
              <a:endParaRPr lang="de-DE" sz="1200" dirty="0"/>
            </a:p>
          </p:txBody>
        </p:sp>
        <p:sp>
          <p:nvSpPr>
            <p:cNvPr id="22" name="Rechteck 21"/>
            <p:cNvSpPr/>
            <p:nvPr/>
          </p:nvSpPr>
          <p:spPr>
            <a:xfrm>
              <a:off x="6012160" y="4581128"/>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6" name="Gerade Verbindung mit Pfeil 25"/>
          <p:cNvCxnSpPr/>
          <p:nvPr/>
        </p:nvCxnSpPr>
        <p:spPr>
          <a:xfrm>
            <a:off x="3995936" y="5949280"/>
            <a:ext cx="1512168"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4" name="Textfeld 23"/>
          <p:cNvSpPr txBox="1"/>
          <p:nvPr/>
        </p:nvSpPr>
        <p:spPr>
          <a:xfrm>
            <a:off x="4440617" y="5651956"/>
            <a:ext cx="1080120" cy="369332"/>
          </a:xfrm>
          <a:prstGeom prst="rect">
            <a:avLst/>
          </a:prstGeom>
          <a:noFill/>
        </p:spPr>
        <p:txBody>
          <a:bodyPr wrap="square" rtlCol="0">
            <a:spAutoFit/>
          </a:bodyPr>
          <a:lstStyle/>
          <a:p>
            <a:r>
              <a:rPr lang="en-US" dirty="0" smtClean="0"/>
              <a:t>only data</a:t>
            </a:r>
            <a:endParaRPr lang="de-DE" dirty="0"/>
          </a:p>
        </p:txBody>
      </p:sp>
      <p:sp>
        <p:nvSpPr>
          <p:cNvPr id="23" name="Geschweifte Klammer rechts 22"/>
          <p:cNvSpPr/>
          <p:nvPr/>
        </p:nvSpPr>
        <p:spPr>
          <a:xfrm>
            <a:off x="2627784" y="3789040"/>
            <a:ext cx="144016" cy="3600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7" name="Textfeld 26"/>
          <p:cNvSpPr txBox="1"/>
          <p:nvPr/>
        </p:nvSpPr>
        <p:spPr>
          <a:xfrm>
            <a:off x="2780765" y="3743980"/>
            <a:ext cx="1296144" cy="523220"/>
          </a:xfrm>
          <a:prstGeom prst="rect">
            <a:avLst/>
          </a:prstGeom>
          <a:noFill/>
        </p:spPr>
        <p:txBody>
          <a:bodyPr wrap="square" rtlCol="0">
            <a:spAutoFit/>
          </a:bodyPr>
          <a:lstStyle/>
          <a:p>
            <a:r>
              <a:rPr lang="en-US" sz="1400" dirty="0" smtClean="0"/>
              <a:t>Sticking</a:t>
            </a:r>
          </a:p>
          <a:p>
            <a:r>
              <a:rPr lang="en-US" sz="1400" dirty="0" smtClean="0"/>
              <a:t>probability</a:t>
            </a:r>
            <a:endParaRPr lang="de-DE" sz="1400" dirty="0"/>
          </a:p>
        </p:txBody>
      </p:sp>
    </p:spTree>
    <p:extLst>
      <p:ext uri="{BB962C8B-B14F-4D97-AF65-F5344CB8AC3E}">
        <p14:creationId xmlns:p14="http://schemas.microsoft.com/office/powerpoint/2010/main" val="6865715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68560" y="332656"/>
            <a:ext cx="9001000" cy="893961"/>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mj-lt"/>
                <a:ea typeface="+mj-ea"/>
                <a:cs typeface="+mj-cs"/>
              </a:rPr>
              <a:t>Trapping cross section: neutron damage specific </a:t>
            </a:r>
            <a:endParaRPr kumimoji="0" lang="de-DE" sz="28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 name="Picture 6" descr="C:\Users\bartb\AppData\Local\Microsoft\Windows\Temporary Internet Files\Content.IE5\3OAF1JS6\MC900311328[1].wmf"/>
          <p:cNvPicPr>
            <a:picLocks noChangeAspect="1" noChangeArrowheads="1"/>
          </p:cNvPicPr>
          <p:nvPr/>
        </p:nvPicPr>
        <p:blipFill>
          <a:blip r:embed="rId2" cstate="print"/>
          <a:srcRect/>
          <a:stretch>
            <a:fillRect/>
          </a:stretch>
        </p:blipFill>
        <p:spPr bwMode="auto">
          <a:xfrm rot="5124188">
            <a:off x="7770688" y="238310"/>
            <a:ext cx="974956" cy="1105062"/>
          </a:xfrm>
          <a:prstGeom prst="rect">
            <a:avLst/>
          </a:prstGeom>
          <a:noFill/>
        </p:spPr>
      </p:pic>
      <p:sp>
        <p:nvSpPr>
          <p:cNvPr id="8" name="Textfeld 7"/>
          <p:cNvSpPr txBox="1"/>
          <p:nvPr/>
        </p:nvSpPr>
        <p:spPr>
          <a:xfrm>
            <a:off x="323528" y="1537628"/>
            <a:ext cx="3600400" cy="523220"/>
          </a:xfrm>
          <a:prstGeom prst="rect">
            <a:avLst/>
          </a:prstGeom>
          <a:noFill/>
        </p:spPr>
        <p:txBody>
          <a:bodyPr wrap="square" rtlCol="0">
            <a:spAutoFit/>
          </a:bodyPr>
          <a:lstStyle/>
          <a:p>
            <a:r>
              <a:rPr lang="en-US" sz="1400" dirty="0" smtClean="0"/>
              <a:t>Specific model for  fast neutron induced traps:</a:t>
            </a:r>
          </a:p>
          <a:p>
            <a:endParaRPr lang="en-US" sz="1400" dirty="0" smtClean="0"/>
          </a:p>
        </p:txBody>
      </p:sp>
      <p:sp>
        <p:nvSpPr>
          <p:cNvPr id="15" name="Textfeld 14"/>
          <p:cNvSpPr txBox="1"/>
          <p:nvPr/>
        </p:nvSpPr>
        <p:spPr>
          <a:xfrm>
            <a:off x="5148064" y="5301208"/>
            <a:ext cx="864096" cy="646331"/>
          </a:xfrm>
          <a:prstGeom prst="rect">
            <a:avLst/>
          </a:prstGeom>
          <a:noFill/>
        </p:spPr>
        <p:txBody>
          <a:bodyPr wrap="square" rtlCol="0">
            <a:spAutoFit/>
          </a:bodyPr>
          <a:lstStyle/>
          <a:p>
            <a:r>
              <a:rPr lang="en-US" dirty="0" smtClean="0"/>
              <a:t>used:</a:t>
            </a:r>
          </a:p>
          <a:p>
            <a:endParaRPr lang="en-US" dirty="0" smtClean="0"/>
          </a:p>
        </p:txBody>
      </p:sp>
      <p:sp>
        <p:nvSpPr>
          <p:cNvPr id="18" name="Textfeld 17"/>
          <p:cNvSpPr txBox="1"/>
          <p:nvPr/>
        </p:nvSpPr>
        <p:spPr>
          <a:xfrm>
            <a:off x="3200400" y="908720"/>
            <a:ext cx="2451720" cy="261610"/>
          </a:xfrm>
          <a:prstGeom prst="rect">
            <a:avLst/>
          </a:prstGeom>
          <a:solidFill>
            <a:schemeClr val="bg1"/>
          </a:solidFill>
        </p:spPr>
        <p:txBody>
          <a:bodyPr wrap="square" rtlCol="0">
            <a:spAutoFit/>
          </a:bodyPr>
          <a:lstStyle/>
          <a:p>
            <a:r>
              <a:rPr lang="en-US" sz="1100" dirty="0" smtClean="0"/>
              <a:t>L. S. Darken et al. NIM 171 (1980) </a:t>
            </a:r>
            <a:endParaRPr lang="de-DE" sz="1100" dirty="0"/>
          </a:p>
        </p:txBody>
      </p:sp>
      <p:grpSp>
        <p:nvGrpSpPr>
          <p:cNvPr id="40" name="Gruppieren 39"/>
          <p:cNvGrpSpPr/>
          <p:nvPr/>
        </p:nvGrpSpPr>
        <p:grpSpPr>
          <a:xfrm>
            <a:off x="5004048" y="2708920"/>
            <a:ext cx="3169264" cy="1728192"/>
            <a:chOff x="4932040" y="5085184"/>
            <a:chExt cx="3169264" cy="1728192"/>
          </a:xfrm>
        </p:grpSpPr>
        <p:pic>
          <p:nvPicPr>
            <p:cNvPr id="1028" name="Picture 4"/>
            <p:cNvPicPr>
              <a:picLocks noChangeAspect="1" noChangeArrowheads="1"/>
            </p:cNvPicPr>
            <p:nvPr/>
          </p:nvPicPr>
          <p:blipFill>
            <a:blip r:embed="rId3" cstate="print"/>
            <a:srcRect/>
            <a:stretch>
              <a:fillRect/>
            </a:stretch>
          </p:blipFill>
          <p:spPr bwMode="auto">
            <a:xfrm>
              <a:off x="4932040" y="5085184"/>
              <a:ext cx="3169264" cy="1288915"/>
            </a:xfrm>
            <a:prstGeom prst="rect">
              <a:avLst/>
            </a:prstGeom>
            <a:noFill/>
            <a:ln w="9525">
              <a:noFill/>
              <a:miter lim="800000"/>
              <a:headEnd/>
              <a:tailEnd/>
            </a:ln>
          </p:spPr>
        </p:pic>
        <p:sp>
          <p:nvSpPr>
            <p:cNvPr id="32" name="Textfeld 31"/>
            <p:cNvSpPr txBox="1"/>
            <p:nvPr/>
          </p:nvSpPr>
          <p:spPr>
            <a:xfrm>
              <a:off x="6732240" y="6444044"/>
              <a:ext cx="792088" cy="369332"/>
            </a:xfrm>
            <a:prstGeom prst="rect">
              <a:avLst/>
            </a:prstGeom>
            <a:noFill/>
          </p:spPr>
          <p:txBody>
            <a:bodyPr wrap="square" rtlCol="0">
              <a:spAutoFit/>
            </a:bodyPr>
            <a:lstStyle/>
            <a:p>
              <a:r>
                <a:rPr lang="en-US" dirty="0" err="1" smtClean="0"/>
                <a:t>r</a:t>
              </a:r>
              <a:r>
                <a:rPr lang="en-US" baseline="-25000" dirty="0" err="1" smtClean="0"/>
                <a:t>max</a:t>
              </a:r>
              <a:endParaRPr lang="de-DE" baseline="-25000" dirty="0"/>
            </a:p>
          </p:txBody>
        </p:sp>
        <p:sp>
          <p:nvSpPr>
            <p:cNvPr id="34" name="Rechteck 33"/>
            <p:cNvSpPr/>
            <p:nvPr/>
          </p:nvSpPr>
          <p:spPr>
            <a:xfrm>
              <a:off x="6948264" y="5661248"/>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6864381" y="5540982"/>
              <a:ext cx="360040" cy="369332"/>
            </a:xfrm>
            <a:prstGeom prst="rect">
              <a:avLst/>
            </a:prstGeom>
            <a:noFill/>
          </p:spPr>
          <p:txBody>
            <a:bodyPr wrap="square" rtlCol="0">
              <a:spAutoFit/>
            </a:bodyPr>
            <a:lstStyle/>
            <a:p>
              <a:r>
                <a:rPr lang="en-US" dirty="0" smtClean="0"/>
                <a:t>Q</a:t>
              </a:r>
              <a:endParaRPr lang="de-DE" dirty="0"/>
            </a:p>
          </p:txBody>
        </p:sp>
        <p:cxnSp>
          <p:nvCxnSpPr>
            <p:cNvPr id="36" name="Gerade Verbindung 35"/>
            <p:cNvCxnSpPr/>
            <p:nvPr/>
          </p:nvCxnSpPr>
          <p:spPr>
            <a:xfrm rot="5400000">
              <a:off x="6467958" y="6189812"/>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rot="5400000">
              <a:off x="6804248" y="6165304"/>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6840631" y="6453336"/>
              <a:ext cx="28803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p:nvGrpSpPr>
        <p:grpSpPr>
          <a:xfrm>
            <a:off x="179512" y="1772816"/>
            <a:ext cx="4272222" cy="2736304"/>
            <a:chOff x="467544" y="1700808"/>
            <a:chExt cx="4272222" cy="2736304"/>
          </a:xfrm>
        </p:grpSpPr>
        <p:pic>
          <p:nvPicPr>
            <p:cNvPr id="31" name="Grafik 30" descr="neutron_damage_picture.png"/>
            <p:cNvPicPr>
              <a:picLocks noChangeAspect="1"/>
            </p:cNvPicPr>
            <p:nvPr/>
          </p:nvPicPr>
          <p:blipFill>
            <a:blip r:embed="rId4" cstate="print"/>
            <a:stretch>
              <a:fillRect/>
            </a:stretch>
          </p:blipFill>
          <p:spPr>
            <a:xfrm>
              <a:off x="467544" y="1700808"/>
              <a:ext cx="3198278" cy="2736304"/>
            </a:xfrm>
            <a:prstGeom prst="rect">
              <a:avLst/>
            </a:prstGeom>
          </p:spPr>
        </p:pic>
        <p:cxnSp>
          <p:nvCxnSpPr>
            <p:cNvPr id="42" name="Gerade Verbindung mit Pfeil 41"/>
            <p:cNvCxnSpPr/>
            <p:nvPr/>
          </p:nvCxnSpPr>
          <p:spPr>
            <a:xfrm rot="5400000">
              <a:off x="3510866" y="3375183"/>
              <a:ext cx="682903" cy="79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3875670" y="2926601"/>
              <a:ext cx="864096" cy="923330"/>
            </a:xfrm>
            <a:prstGeom prst="rect">
              <a:avLst/>
            </a:prstGeom>
            <a:noFill/>
          </p:spPr>
          <p:txBody>
            <a:bodyPr wrap="square" rtlCol="0">
              <a:spAutoFit/>
            </a:bodyPr>
            <a:lstStyle/>
            <a:p>
              <a:r>
                <a:rPr lang="en-US" dirty="0" smtClean="0">
                  <a:sym typeface="Symbol"/>
                </a:rPr>
                <a:t>Defect cluster</a:t>
              </a:r>
            </a:p>
            <a:p>
              <a:r>
                <a:rPr lang="en-US" dirty="0" smtClean="0">
                  <a:sym typeface="Symbol"/>
                </a:rPr>
                <a:t></a:t>
              </a:r>
              <a:r>
                <a:rPr lang="en-US" dirty="0" smtClean="0">
                  <a:latin typeface="Aparajita"/>
                  <a:cs typeface="Aparajita"/>
                  <a:sym typeface="Symbol"/>
                </a:rPr>
                <a:t> 200Å</a:t>
              </a:r>
              <a:endParaRPr lang="de-DE" dirty="0"/>
            </a:p>
          </p:txBody>
        </p:sp>
        <p:cxnSp>
          <p:nvCxnSpPr>
            <p:cNvPr id="45" name="Gerade Verbindung 44"/>
            <p:cNvCxnSpPr/>
            <p:nvPr/>
          </p:nvCxnSpPr>
          <p:spPr>
            <a:xfrm>
              <a:off x="2555776" y="2996952"/>
              <a:ext cx="1368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2555776" y="3717032"/>
              <a:ext cx="136815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Textfeld 47"/>
          <p:cNvSpPr txBox="1"/>
          <p:nvPr/>
        </p:nvSpPr>
        <p:spPr>
          <a:xfrm>
            <a:off x="611560" y="4797152"/>
            <a:ext cx="3816424" cy="1661993"/>
          </a:xfrm>
          <a:prstGeom prst="rect">
            <a:avLst/>
          </a:prstGeom>
          <a:noFill/>
        </p:spPr>
        <p:txBody>
          <a:bodyPr wrap="square" rtlCol="0">
            <a:spAutoFit/>
          </a:bodyPr>
          <a:lstStyle/>
          <a:p>
            <a:r>
              <a:rPr lang="en-US" sz="1600" u="sng" dirty="0" smtClean="0"/>
              <a:t>Assumptions:</a:t>
            </a:r>
          </a:p>
          <a:p>
            <a:pPr>
              <a:buFont typeface="Arial" pitchFamily="34" charset="0"/>
              <a:buChar char="•"/>
            </a:pPr>
            <a:r>
              <a:rPr lang="en-US" sz="1600" dirty="0" smtClean="0"/>
              <a:t> Trapping only by disordered regions</a:t>
            </a:r>
          </a:p>
          <a:p>
            <a:pPr>
              <a:buFont typeface="Arial" pitchFamily="34" charset="0"/>
              <a:buChar char="•"/>
            </a:pPr>
            <a:r>
              <a:rPr lang="en-US" sz="1600" dirty="0" smtClean="0"/>
              <a:t>Macroscopic model: drift velocity!</a:t>
            </a:r>
          </a:p>
          <a:p>
            <a:r>
              <a:rPr lang="en-US" sz="1200" dirty="0" smtClean="0">
                <a:sym typeface="Symbol"/>
              </a:rPr>
              <a:t>Q  100e	 equilibrium charge state</a:t>
            </a:r>
          </a:p>
          <a:p>
            <a:r>
              <a:rPr lang="en-US" sz="1200" dirty="0" smtClean="0">
                <a:sym typeface="Symbol"/>
              </a:rPr>
              <a:t>  </a:t>
            </a:r>
            <a:r>
              <a:rPr lang="en-US" sz="1200" dirty="0" err="1" smtClean="0">
                <a:sym typeface="Symbol"/>
              </a:rPr>
              <a:t>r</a:t>
            </a:r>
            <a:r>
              <a:rPr lang="en-US" sz="1200" baseline="-25000" dirty="0" err="1" smtClean="0">
                <a:sym typeface="Symbol"/>
              </a:rPr>
              <a:t>max</a:t>
            </a:r>
            <a:r>
              <a:rPr lang="en-US" sz="1200" dirty="0" smtClean="0">
                <a:sym typeface="Symbol"/>
              </a:rPr>
              <a:t> 2 m	cross section (E=2kV/cm)</a:t>
            </a:r>
          </a:p>
          <a:p>
            <a:r>
              <a:rPr lang="en-US" sz="1200" dirty="0" smtClean="0">
                <a:sym typeface="Symbol"/>
              </a:rPr>
              <a:t>  l</a:t>
            </a:r>
            <a:r>
              <a:rPr lang="en-US" sz="1200" baseline="-25000" dirty="0" smtClean="0">
                <a:sym typeface="Symbol"/>
              </a:rPr>
              <a:t>e</a:t>
            </a:r>
            <a:r>
              <a:rPr lang="en-US" sz="1200" dirty="0" smtClean="0">
                <a:sym typeface="Symbol"/>
              </a:rPr>
              <a:t>  0.2 m  dist. </a:t>
            </a:r>
            <a:r>
              <a:rPr lang="en-US" sz="1200" dirty="0" err="1" smtClean="0">
                <a:sym typeface="Symbol"/>
              </a:rPr>
              <a:t>betw</a:t>
            </a:r>
            <a:r>
              <a:rPr lang="en-US" sz="1200" dirty="0" smtClean="0">
                <a:sym typeface="Symbol"/>
              </a:rPr>
              <a:t>. optical phonon emission</a:t>
            </a:r>
          </a:p>
          <a:p>
            <a:pPr>
              <a:buFont typeface="Arial" pitchFamily="34" charset="0"/>
              <a:buChar char="•"/>
            </a:pPr>
            <a:endParaRPr lang="de-DE" sz="1600" dirty="0"/>
          </a:p>
        </p:txBody>
      </p:sp>
      <p:pic>
        <p:nvPicPr>
          <p:cNvPr id="1030" name="Picture 6"/>
          <p:cNvPicPr>
            <a:picLocks noChangeAspect="1" noChangeArrowheads="1"/>
          </p:cNvPicPr>
          <p:nvPr/>
        </p:nvPicPr>
        <p:blipFill>
          <a:blip r:embed="rId5" cstate="print"/>
          <a:srcRect/>
          <a:stretch>
            <a:fillRect/>
          </a:stretch>
        </p:blipFill>
        <p:spPr bwMode="auto">
          <a:xfrm>
            <a:off x="5004048" y="2018650"/>
            <a:ext cx="3183510" cy="618262"/>
          </a:xfrm>
          <a:prstGeom prst="rect">
            <a:avLst/>
          </a:prstGeom>
          <a:noFill/>
          <a:ln w="9525">
            <a:noFill/>
            <a:miter lim="800000"/>
            <a:headEnd/>
            <a:tailEnd/>
          </a:ln>
        </p:spPr>
      </p:pic>
      <p:grpSp>
        <p:nvGrpSpPr>
          <p:cNvPr id="52" name="Gruppieren 51"/>
          <p:cNvGrpSpPr/>
          <p:nvPr/>
        </p:nvGrpSpPr>
        <p:grpSpPr>
          <a:xfrm>
            <a:off x="5004048" y="5013176"/>
            <a:ext cx="3240360" cy="1080120"/>
            <a:chOff x="395536" y="5013176"/>
            <a:chExt cx="3240360" cy="1080120"/>
          </a:xfrm>
        </p:grpSpPr>
        <p:sp>
          <p:nvSpPr>
            <p:cNvPr id="19" name="Rechteck 18"/>
            <p:cNvSpPr/>
            <p:nvPr/>
          </p:nvSpPr>
          <p:spPr>
            <a:xfrm>
              <a:off x="395536" y="5013176"/>
              <a:ext cx="3240360"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1" name="Picture 7"/>
            <p:cNvPicPr>
              <a:picLocks noChangeAspect="1" noChangeArrowheads="1"/>
            </p:cNvPicPr>
            <p:nvPr/>
          </p:nvPicPr>
          <p:blipFill>
            <a:blip r:embed="rId6" cstate="print"/>
            <a:srcRect/>
            <a:stretch>
              <a:fillRect/>
            </a:stretch>
          </p:blipFill>
          <p:spPr bwMode="auto">
            <a:xfrm>
              <a:off x="1259632" y="5085184"/>
              <a:ext cx="2057400" cy="933450"/>
            </a:xfrm>
            <a:prstGeom prst="rect">
              <a:avLst/>
            </a:prstGeom>
            <a:noFill/>
            <a:ln w="9525">
              <a:noFill/>
              <a:miter lim="800000"/>
              <a:headEnd/>
              <a:tailEnd/>
            </a:ln>
          </p:spPr>
        </p:pic>
      </p:grpSp>
      <p:sp>
        <p:nvSpPr>
          <p:cNvPr id="50" name="Textfeld 49"/>
          <p:cNvSpPr txBox="1"/>
          <p:nvPr/>
        </p:nvSpPr>
        <p:spPr>
          <a:xfrm>
            <a:off x="5004048" y="1484784"/>
            <a:ext cx="3606552" cy="677108"/>
          </a:xfrm>
          <a:prstGeom prst="rect">
            <a:avLst/>
          </a:prstGeom>
          <a:noFill/>
        </p:spPr>
        <p:txBody>
          <a:bodyPr wrap="square" rtlCol="0">
            <a:spAutoFit/>
          </a:bodyPr>
          <a:lstStyle/>
          <a:p>
            <a:r>
              <a:rPr lang="en-US" sz="1400" dirty="0" smtClean="0"/>
              <a:t>Cross section from field line disturbance:</a:t>
            </a:r>
          </a:p>
          <a:p>
            <a:endParaRPr lang="en-US" sz="1200" dirty="0" smtClean="0"/>
          </a:p>
          <a:p>
            <a:r>
              <a:rPr lang="en-US" sz="1200" dirty="0" smtClean="0"/>
              <a:t>Balance between E field and Coulomb force:</a:t>
            </a:r>
            <a:endParaRPr lang="de-DE" sz="1200" dirty="0"/>
          </a:p>
        </p:txBody>
      </p:sp>
    </p:spTree>
    <p:extLst>
      <p:ext uri="{BB962C8B-B14F-4D97-AF65-F5344CB8AC3E}">
        <p14:creationId xmlns:p14="http://schemas.microsoft.com/office/powerpoint/2010/main" val="2709311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107504" y="152400"/>
            <a:ext cx="90010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Some theory: collection efficiency</a:t>
            </a:r>
            <a:endParaRPr kumimoji="0" lang="de-DE"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Textfeld 2"/>
          <p:cNvSpPr txBox="1"/>
          <p:nvPr/>
        </p:nvSpPr>
        <p:spPr>
          <a:xfrm>
            <a:off x="611560" y="1412776"/>
            <a:ext cx="4187614" cy="369332"/>
          </a:xfrm>
          <a:prstGeom prst="rect">
            <a:avLst/>
          </a:prstGeom>
          <a:noFill/>
        </p:spPr>
        <p:txBody>
          <a:bodyPr wrap="square" rtlCol="0">
            <a:spAutoFit/>
          </a:bodyPr>
          <a:lstStyle/>
          <a:p>
            <a:pPr>
              <a:buFont typeface="Arial" pitchFamily="34" charset="0"/>
              <a:buChar char="•"/>
            </a:pPr>
            <a:r>
              <a:rPr lang="en-US" dirty="0" smtClean="0"/>
              <a:t>Trapping rate of electrons / holes “q”:</a:t>
            </a:r>
            <a:endParaRPr lang="de-DE" baseline="-25000" dirty="0"/>
          </a:p>
        </p:txBody>
      </p:sp>
      <p:pic>
        <p:nvPicPr>
          <p:cNvPr id="1028" name="Picture 4"/>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11560" y="1916832"/>
            <a:ext cx="4187614" cy="596652"/>
          </a:xfrm>
          <a:prstGeom prst="rect">
            <a:avLst/>
          </a:prstGeom>
          <a:noFill/>
          <a:ln w="9525">
            <a:noFill/>
            <a:miter lim="800000"/>
            <a:headEnd/>
            <a:tailEnd/>
          </a:ln>
        </p:spPr>
      </p:pic>
      <p:sp>
        <p:nvSpPr>
          <p:cNvPr id="8" name="Textfeld 7"/>
          <p:cNvSpPr txBox="1"/>
          <p:nvPr/>
        </p:nvSpPr>
        <p:spPr>
          <a:xfrm>
            <a:off x="5220072" y="1610797"/>
            <a:ext cx="3528392" cy="954107"/>
          </a:xfrm>
          <a:prstGeom prst="rect">
            <a:avLst/>
          </a:prstGeom>
          <a:noFill/>
        </p:spPr>
        <p:txBody>
          <a:bodyPr wrap="square" rtlCol="0">
            <a:spAutoFit/>
          </a:bodyPr>
          <a:lstStyle/>
          <a:p>
            <a:r>
              <a:rPr lang="de-DE" sz="1400" dirty="0" smtClean="0">
                <a:sym typeface="Symbol"/>
              </a:rPr>
              <a:t>  : </a:t>
            </a:r>
            <a:r>
              <a:rPr lang="de-DE" sz="1400" dirty="0" err="1" smtClean="0">
                <a:sym typeface="Symbol"/>
              </a:rPr>
              <a:t>trapping</a:t>
            </a:r>
            <a:r>
              <a:rPr lang="de-DE" sz="1400" dirty="0" smtClean="0">
                <a:sym typeface="Symbol"/>
              </a:rPr>
              <a:t> </a:t>
            </a:r>
            <a:r>
              <a:rPr lang="de-DE" sz="1400" dirty="0" err="1" smtClean="0">
                <a:sym typeface="Symbol"/>
              </a:rPr>
              <a:t>cross</a:t>
            </a:r>
            <a:r>
              <a:rPr lang="de-DE" sz="1400" dirty="0" smtClean="0">
                <a:sym typeface="Symbol"/>
              </a:rPr>
              <a:t> </a:t>
            </a:r>
            <a:r>
              <a:rPr lang="de-DE" sz="1400" dirty="0" err="1" smtClean="0">
                <a:sym typeface="Symbol"/>
              </a:rPr>
              <a:t>section</a:t>
            </a:r>
            <a:endParaRPr lang="de-DE" sz="1400" dirty="0" smtClean="0">
              <a:sym typeface="Symbol"/>
            </a:endParaRPr>
          </a:p>
          <a:p>
            <a:r>
              <a:rPr lang="en-US" sz="1400" dirty="0" smtClean="0">
                <a:sym typeface="Symbol"/>
              </a:rPr>
              <a:t>v   : microscopic velocity</a:t>
            </a:r>
          </a:p>
          <a:p>
            <a:r>
              <a:rPr lang="en-US" sz="1400" dirty="0" smtClean="0">
                <a:sym typeface="Symbol"/>
              </a:rPr>
              <a:t>&lt;.&gt;: average over ensemble</a:t>
            </a:r>
          </a:p>
          <a:p>
            <a:r>
              <a:rPr lang="en-US" sz="1400" dirty="0" err="1" smtClean="0">
                <a:sym typeface="Symbol"/>
              </a:rPr>
              <a:t>N</a:t>
            </a:r>
            <a:r>
              <a:rPr lang="en-US" sz="1400" baseline="-25000" dirty="0" err="1" smtClean="0">
                <a:sym typeface="Symbol"/>
              </a:rPr>
              <a:t>t</a:t>
            </a:r>
            <a:r>
              <a:rPr lang="en-US" sz="1400" baseline="-25000" dirty="0" smtClean="0">
                <a:sym typeface="Symbol"/>
              </a:rPr>
              <a:t>  </a:t>
            </a:r>
            <a:r>
              <a:rPr lang="en-US" sz="1400" dirty="0" smtClean="0">
                <a:sym typeface="Symbol"/>
              </a:rPr>
              <a:t>: density of trapping centers</a:t>
            </a:r>
            <a:endParaRPr lang="de-DE" sz="1400" baseline="-25000" dirty="0"/>
          </a:p>
        </p:txBody>
      </p:sp>
      <p:sp>
        <p:nvSpPr>
          <p:cNvPr id="9" name="Textfeld 8"/>
          <p:cNvSpPr txBox="1"/>
          <p:nvPr/>
        </p:nvSpPr>
        <p:spPr>
          <a:xfrm>
            <a:off x="611560" y="2852936"/>
            <a:ext cx="7681718" cy="369332"/>
          </a:xfrm>
          <a:prstGeom prst="rect">
            <a:avLst/>
          </a:prstGeom>
          <a:noFill/>
        </p:spPr>
        <p:txBody>
          <a:bodyPr wrap="none" rtlCol="0">
            <a:spAutoFit/>
          </a:bodyPr>
          <a:lstStyle/>
          <a:p>
            <a:pPr>
              <a:buFont typeface="Arial" pitchFamily="34" charset="0"/>
              <a:buChar char="•"/>
            </a:pPr>
            <a:r>
              <a:rPr lang="en-US" dirty="0" smtClean="0"/>
              <a:t>Collection efficiency (position dependent) of electrons / holes for electrode “</a:t>
            </a:r>
            <a:r>
              <a:rPr lang="en-US" dirty="0" err="1" smtClean="0"/>
              <a:t>i</a:t>
            </a:r>
            <a:r>
              <a:rPr lang="en-US" dirty="0" smtClean="0"/>
              <a:t>”:</a:t>
            </a:r>
            <a:endParaRPr lang="de-DE" dirty="0"/>
          </a:p>
        </p:txBody>
      </p:sp>
      <p:pic>
        <p:nvPicPr>
          <p:cNvPr id="1029" name="Picture 5"/>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683568" y="3288584"/>
            <a:ext cx="3534420" cy="644472"/>
          </a:xfrm>
          <a:prstGeom prst="rect">
            <a:avLst/>
          </a:prstGeom>
          <a:noFill/>
          <a:ln w="9525">
            <a:noFill/>
            <a:miter lim="800000"/>
            <a:headEnd/>
            <a:tailEnd/>
          </a:ln>
        </p:spPr>
      </p:pic>
      <p:sp>
        <p:nvSpPr>
          <p:cNvPr id="11" name="Textfeld 10"/>
          <p:cNvSpPr txBox="1"/>
          <p:nvPr/>
        </p:nvSpPr>
        <p:spPr>
          <a:xfrm>
            <a:off x="1475656" y="4006805"/>
            <a:ext cx="4163144" cy="646331"/>
          </a:xfrm>
          <a:prstGeom prst="rect">
            <a:avLst/>
          </a:prstGeom>
          <a:noFill/>
        </p:spPr>
        <p:txBody>
          <a:bodyPr wrap="square" rtlCol="0">
            <a:spAutoFit/>
          </a:bodyPr>
          <a:lstStyle/>
          <a:p>
            <a:r>
              <a:rPr lang="en-US" dirty="0" smtClean="0"/>
              <a:t>=</a:t>
            </a:r>
            <a:r>
              <a:rPr lang="en-US" sz="1400" dirty="0" smtClean="0"/>
              <a:t> </a:t>
            </a:r>
            <a:r>
              <a:rPr lang="en-US" sz="1400" dirty="0"/>
              <a:t> </a:t>
            </a:r>
            <a:r>
              <a:rPr lang="en-US" sz="1400" dirty="0" smtClean="0"/>
              <a:t>Integral [ current to </a:t>
            </a:r>
            <a:r>
              <a:rPr lang="en-US" sz="1400" dirty="0" err="1" smtClean="0"/>
              <a:t>seg</a:t>
            </a:r>
            <a:r>
              <a:rPr lang="en-US" sz="1400" dirty="0" smtClean="0"/>
              <a:t> i  per unit charge ]</a:t>
            </a:r>
          </a:p>
          <a:p>
            <a:r>
              <a:rPr lang="en-US" dirty="0" smtClean="0"/>
              <a:t>= </a:t>
            </a:r>
            <a:r>
              <a:rPr lang="en-US" sz="1400" dirty="0" smtClean="0"/>
              <a:t>total recorded charge by e/h after collection</a:t>
            </a:r>
            <a:endParaRPr lang="de-DE" sz="1400" dirty="0"/>
          </a:p>
        </p:txBody>
      </p:sp>
      <p:sp>
        <p:nvSpPr>
          <p:cNvPr id="12" name="Textfeld 11"/>
          <p:cNvSpPr txBox="1"/>
          <p:nvPr/>
        </p:nvSpPr>
        <p:spPr>
          <a:xfrm>
            <a:off x="5220072" y="3194973"/>
            <a:ext cx="3528392" cy="954107"/>
          </a:xfrm>
          <a:prstGeom prst="rect">
            <a:avLst/>
          </a:prstGeom>
          <a:noFill/>
        </p:spPr>
        <p:txBody>
          <a:bodyPr wrap="square" rtlCol="0">
            <a:spAutoFit/>
          </a:bodyPr>
          <a:lstStyle/>
          <a:p>
            <a:r>
              <a:rPr lang="en-US" sz="1400" dirty="0" smtClean="0">
                <a:sym typeface="Symbol"/>
              </a:rPr>
              <a:t>x</a:t>
            </a:r>
            <a:r>
              <a:rPr lang="en-US" sz="1400" baseline="-25000" dirty="0" smtClean="0">
                <a:sym typeface="Symbol"/>
              </a:rPr>
              <a:t>0</a:t>
            </a:r>
            <a:r>
              <a:rPr lang="en-US" sz="1400" dirty="0" smtClean="0">
                <a:sym typeface="Symbol"/>
              </a:rPr>
              <a:t>   : interaction position in detector</a:t>
            </a:r>
            <a:endParaRPr lang="de-DE" sz="1400" baseline="-25000" dirty="0" smtClean="0">
              <a:sym typeface="Symbol"/>
            </a:endParaRPr>
          </a:p>
          <a:p>
            <a:r>
              <a:rPr lang="de-DE" sz="1400" dirty="0" smtClean="0">
                <a:sym typeface="Symbol"/>
              </a:rPr>
              <a:t></a:t>
            </a:r>
            <a:r>
              <a:rPr lang="de-DE" sz="1400" baseline="-25000" dirty="0" smtClean="0">
                <a:sym typeface="Symbol"/>
              </a:rPr>
              <a:t>i</a:t>
            </a:r>
            <a:r>
              <a:rPr lang="de-DE" sz="1400" dirty="0" smtClean="0">
                <a:sym typeface="Symbol"/>
              </a:rPr>
              <a:t>   : </a:t>
            </a:r>
            <a:r>
              <a:rPr lang="de-DE" sz="1400" dirty="0" err="1" smtClean="0">
                <a:sym typeface="Symbol"/>
              </a:rPr>
              <a:t>weighting</a:t>
            </a:r>
            <a:r>
              <a:rPr lang="de-DE" sz="1400" dirty="0" smtClean="0">
                <a:sym typeface="Symbol"/>
              </a:rPr>
              <a:t> potential </a:t>
            </a:r>
            <a:r>
              <a:rPr lang="de-DE" sz="1400" dirty="0" err="1" smtClean="0">
                <a:sym typeface="Symbol"/>
              </a:rPr>
              <a:t>of</a:t>
            </a:r>
            <a:r>
              <a:rPr lang="de-DE" sz="1400" dirty="0" smtClean="0">
                <a:sym typeface="Symbol"/>
              </a:rPr>
              <a:t> </a:t>
            </a:r>
            <a:r>
              <a:rPr lang="de-DE" sz="1400" dirty="0" err="1" smtClean="0">
                <a:sym typeface="Symbol"/>
              </a:rPr>
              <a:t>segment</a:t>
            </a:r>
            <a:r>
              <a:rPr lang="de-DE" sz="1400" dirty="0" smtClean="0">
                <a:sym typeface="Symbol"/>
              </a:rPr>
              <a:t> i</a:t>
            </a:r>
          </a:p>
          <a:p>
            <a:r>
              <a:rPr lang="en-US" sz="1400" dirty="0" err="1" smtClean="0">
                <a:sym typeface="Symbol"/>
              </a:rPr>
              <a:t>v</a:t>
            </a:r>
            <a:r>
              <a:rPr lang="en-US" sz="1400" baseline="-25000" dirty="0" err="1" smtClean="0">
                <a:sym typeface="Symbol"/>
              </a:rPr>
              <a:t>e,h</a:t>
            </a:r>
            <a:r>
              <a:rPr lang="en-US" sz="1400" dirty="0">
                <a:sym typeface="Symbol"/>
              </a:rPr>
              <a:t> </a:t>
            </a:r>
            <a:r>
              <a:rPr lang="en-US" sz="1400" dirty="0" smtClean="0">
                <a:sym typeface="Symbol"/>
              </a:rPr>
              <a:t>: drift velocity of electrons / holes</a:t>
            </a:r>
          </a:p>
          <a:p>
            <a:r>
              <a:rPr lang="en-US" sz="1400" dirty="0" err="1" smtClean="0">
                <a:sym typeface="Symbol"/>
              </a:rPr>
              <a:t>t</a:t>
            </a:r>
            <a:r>
              <a:rPr lang="en-US" sz="1400" baseline="-25000" dirty="0" err="1" smtClean="0">
                <a:sym typeface="Symbol"/>
              </a:rPr>
              <a:t>e</a:t>
            </a:r>
            <a:r>
              <a:rPr lang="en-US" sz="1400" baseline="-25000" dirty="0" smtClean="0">
                <a:sym typeface="Symbol"/>
              </a:rPr>
              <a:t>     </a:t>
            </a:r>
            <a:r>
              <a:rPr lang="en-US" sz="1400" dirty="0" smtClean="0">
                <a:sym typeface="Symbol"/>
              </a:rPr>
              <a:t>: collection time</a:t>
            </a:r>
          </a:p>
        </p:txBody>
      </p:sp>
      <p:sp>
        <p:nvSpPr>
          <p:cNvPr id="15" name="Textfeld 14"/>
          <p:cNvSpPr txBox="1"/>
          <p:nvPr/>
        </p:nvSpPr>
        <p:spPr>
          <a:xfrm>
            <a:off x="611560" y="4869160"/>
            <a:ext cx="5592300" cy="369332"/>
          </a:xfrm>
          <a:prstGeom prst="rect">
            <a:avLst/>
          </a:prstGeom>
          <a:noFill/>
        </p:spPr>
        <p:txBody>
          <a:bodyPr wrap="none" rtlCol="0">
            <a:spAutoFit/>
          </a:bodyPr>
          <a:lstStyle/>
          <a:p>
            <a:pPr>
              <a:buFont typeface="Arial" pitchFamily="34" charset="0"/>
              <a:buChar char="•"/>
            </a:pPr>
            <a:r>
              <a:rPr lang="en-US" dirty="0" smtClean="0"/>
              <a:t>Total collection efficiency for electrode “</a:t>
            </a:r>
            <a:r>
              <a:rPr lang="en-US" dirty="0" err="1" smtClean="0"/>
              <a:t>i</a:t>
            </a:r>
            <a:r>
              <a:rPr lang="en-US" dirty="0" smtClean="0"/>
              <a:t>” at position </a:t>
            </a:r>
            <a:r>
              <a:rPr lang="en-US" dirty="0" smtClean="0">
                <a:sym typeface="Symbol"/>
              </a:rPr>
              <a:t>x</a:t>
            </a:r>
            <a:r>
              <a:rPr lang="en-US" baseline="-25000" dirty="0" smtClean="0">
                <a:sym typeface="Symbol"/>
              </a:rPr>
              <a:t>0</a:t>
            </a:r>
            <a:r>
              <a:rPr lang="en-US" dirty="0" smtClean="0"/>
              <a:t> :</a:t>
            </a:r>
            <a:endParaRPr lang="de-DE" dirty="0"/>
          </a:p>
        </p:txBody>
      </p:sp>
      <p:pic>
        <p:nvPicPr>
          <p:cNvPr id="1031" name="Picture 7"/>
          <p:cNvPicPr>
            <a:picLocks noChangeAspect="1" noChangeArrowheads="1"/>
          </p:cNvPicPr>
          <p:nvPr/>
        </p:nvPicPr>
        <p:blipFill>
          <a:blip r:embed="rId4" cstate="print"/>
          <a:srcRect/>
          <a:stretch>
            <a:fillRect/>
          </a:stretch>
        </p:blipFill>
        <p:spPr bwMode="auto">
          <a:xfrm>
            <a:off x="683568" y="5382508"/>
            <a:ext cx="3110746" cy="864096"/>
          </a:xfrm>
          <a:prstGeom prst="rect">
            <a:avLst/>
          </a:prstGeom>
          <a:noFill/>
          <a:ln w="9525">
            <a:noFill/>
            <a:miter lim="800000"/>
            <a:headEnd/>
            <a:tailEnd/>
          </a:ln>
        </p:spPr>
      </p:pic>
      <p:cxnSp>
        <p:nvCxnSpPr>
          <p:cNvPr id="19" name="Gerade Verbindung mit Pfeil 18"/>
          <p:cNvCxnSpPr/>
          <p:nvPr/>
        </p:nvCxnSpPr>
        <p:spPr>
          <a:xfrm rot="5400000">
            <a:off x="1835696" y="5814556"/>
            <a:ext cx="14401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rot="16200000" flipH="1">
            <a:off x="2628578" y="5743342"/>
            <a:ext cx="144016" cy="142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499992" y="5454516"/>
            <a:ext cx="3888432" cy="646331"/>
          </a:xfrm>
          <a:prstGeom prst="rect">
            <a:avLst/>
          </a:prstGeom>
          <a:solidFill>
            <a:schemeClr val="accent2"/>
          </a:solidFill>
        </p:spPr>
        <p:txBody>
          <a:bodyPr wrap="square" rtlCol="0">
            <a:spAutoFit/>
          </a:bodyPr>
          <a:lstStyle/>
          <a:p>
            <a:r>
              <a:rPr lang="en-US" dirty="0" smtClean="0"/>
              <a:t>Partial collection efficiencies </a:t>
            </a:r>
          </a:p>
          <a:p>
            <a:r>
              <a:rPr lang="en-US" dirty="0" smtClean="0"/>
              <a:t>mainly report on weighting potential</a:t>
            </a:r>
            <a:endParaRPr lang="de-DE" dirty="0"/>
          </a:p>
        </p:txBody>
      </p:sp>
    </p:spTree>
    <p:extLst>
      <p:ext uri="{BB962C8B-B14F-4D97-AF65-F5344CB8AC3E}">
        <p14:creationId xmlns:p14="http://schemas.microsoft.com/office/powerpoint/2010/main" val="58883251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55403" y="2051556"/>
            <a:ext cx="6244017" cy="4247317"/>
          </a:xfrm>
          <a:prstGeom prst="rect">
            <a:avLst/>
          </a:prstGeom>
          <a:noFill/>
        </p:spPr>
        <p:txBody>
          <a:bodyPr wrap="none" rtlCol="0">
            <a:spAutoFit/>
          </a:bodyPr>
          <a:lstStyle/>
          <a:p>
            <a:pPr>
              <a:buFont typeface="Arial" pitchFamily="34" charset="0"/>
              <a:buChar char="•"/>
            </a:pPr>
            <a:r>
              <a:rPr lang="en-US" dirty="0" smtClean="0"/>
              <a:t>DEFINITION: electron / hole sensitivity of electrode </a:t>
            </a:r>
            <a:r>
              <a:rPr lang="en-US" dirty="0" err="1" smtClean="0"/>
              <a:t>i</a:t>
            </a:r>
            <a:r>
              <a:rPr lang="en-US" dirty="0" smtClean="0"/>
              <a:t> to trapping</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r>
              <a:rPr lang="en-US" dirty="0" smtClean="0"/>
              <a:t>Relation to total collection efficiency: </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r>
              <a:rPr lang="en-US" dirty="0" smtClean="0"/>
              <a:t>Ne : density of electron traps, </a:t>
            </a:r>
            <a:r>
              <a:rPr lang="en-US" dirty="0" err="1" smtClean="0"/>
              <a:t>Nh</a:t>
            </a:r>
            <a:r>
              <a:rPr lang="en-US" dirty="0" smtClean="0"/>
              <a:t>: density of hole traps </a:t>
            </a:r>
          </a:p>
          <a:p>
            <a:pPr>
              <a:buFont typeface="Arial" pitchFamily="34" charset="0"/>
              <a:buChar char="•"/>
            </a:pPr>
            <a:r>
              <a:rPr lang="en-US" dirty="0" smtClean="0"/>
              <a:t>O(2) – higher order terms in </a:t>
            </a:r>
            <a:r>
              <a:rPr lang="en-US" dirty="0" err="1" smtClean="0"/>
              <a:t>taylor</a:t>
            </a:r>
            <a:r>
              <a:rPr lang="en-US" dirty="0" smtClean="0"/>
              <a:t> expansion - negligible</a:t>
            </a:r>
          </a:p>
          <a:p>
            <a:pPr>
              <a:buFont typeface="Arial" pitchFamily="34" charset="0"/>
              <a:buChar char="•"/>
            </a:pPr>
            <a:r>
              <a:rPr lang="en-US" dirty="0" smtClean="0"/>
              <a:t>sensitivities can be calculated in advance</a:t>
            </a:r>
          </a:p>
          <a:p>
            <a:pPr>
              <a:buFont typeface="Arial" pitchFamily="34" charset="0"/>
              <a:buChar char="•"/>
            </a:pPr>
            <a:r>
              <a:rPr lang="en-US" dirty="0" smtClean="0"/>
              <a:t>Ne, </a:t>
            </a:r>
            <a:r>
              <a:rPr lang="en-US" dirty="0" err="1" smtClean="0"/>
              <a:t>Nh</a:t>
            </a:r>
            <a:r>
              <a:rPr lang="en-US" dirty="0" smtClean="0"/>
              <a:t> are fit parameters </a:t>
            </a:r>
            <a:endParaRPr lang="de-DE" dirty="0"/>
          </a:p>
        </p:txBody>
      </p:sp>
      <p:sp>
        <p:nvSpPr>
          <p:cNvPr id="2" name="Titel 1"/>
          <p:cNvSpPr txBox="1">
            <a:spLocks/>
          </p:cNvSpPr>
          <p:nvPr/>
        </p:nvSpPr>
        <p:spPr>
          <a:xfrm>
            <a:off x="107504" y="152400"/>
            <a:ext cx="90010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Trapping sensitivity*</a:t>
            </a:r>
            <a:endParaRPr kumimoji="0" lang="de-DE"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Textfeld 2"/>
          <p:cNvSpPr txBox="1"/>
          <p:nvPr/>
        </p:nvSpPr>
        <p:spPr>
          <a:xfrm>
            <a:off x="2627784" y="990600"/>
            <a:ext cx="4032448" cy="369332"/>
          </a:xfrm>
          <a:prstGeom prst="rect">
            <a:avLst/>
          </a:prstGeom>
          <a:noFill/>
        </p:spPr>
        <p:txBody>
          <a:bodyPr wrap="square" rtlCol="0">
            <a:spAutoFit/>
          </a:bodyPr>
          <a:lstStyle/>
          <a:p>
            <a:r>
              <a:rPr lang="en-US" dirty="0" smtClean="0"/>
              <a:t>(*personal definition – don’t </a:t>
            </a:r>
            <a:r>
              <a:rPr lang="en-US" dirty="0" err="1" smtClean="0"/>
              <a:t>google</a:t>
            </a:r>
            <a:r>
              <a:rPr lang="en-US" dirty="0" smtClean="0"/>
              <a:t>! )</a:t>
            </a:r>
            <a:endParaRPr lang="de-DE" dirty="0"/>
          </a:p>
        </p:txBody>
      </p:sp>
      <p:pic>
        <p:nvPicPr>
          <p:cNvPr id="18436" name="Picture 4"/>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1403648" y="2430016"/>
            <a:ext cx="2486025" cy="1143000"/>
          </a:xfrm>
          <a:prstGeom prst="rect">
            <a:avLst/>
          </a:prstGeom>
          <a:noFill/>
          <a:ln w="9525">
            <a:noFill/>
            <a:miter lim="800000"/>
            <a:headEnd/>
            <a:tailEnd/>
          </a:ln>
        </p:spPr>
      </p:pic>
      <p:pic>
        <p:nvPicPr>
          <p:cNvPr id="18437" name="Picture 5"/>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403648" y="4221088"/>
            <a:ext cx="6019800" cy="676275"/>
          </a:xfrm>
          <a:prstGeom prst="rect">
            <a:avLst/>
          </a:prstGeom>
          <a:noFill/>
          <a:ln w="9525">
            <a:noFill/>
            <a:miter lim="800000"/>
            <a:headEnd/>
            <a:tailEnd/>
          </a:ln>
        </p:spPr>
      </p:pic>
      <p:sp>
        <p:nvSpPr>
          <p:cNvPr id="9" name="Textfeld 8"/>
          <p:cNvSpPr txBox="1"/>
          <p:nvPr/>
        </p:nvSpPr>
        <p:spPr>
          <a:xfrm>
            <a:off x="4716016" y="2906360"/>
            <a:ext cx="4046984" cy="523220"/>
          </a:xfrm>
          <a:prstGeom prst="rect">
            <a:avLst/>
          </a:prstGeom>
          <a:noFill/>
        </p:spPr>
        <p:txBody>
          <a:bodyPr wrap="square" rtlCol="0">
            <a:spAutoFit/>
          </a:bodyPr>
          <a:lstStyle/>
          <a:p>
            <a:r>
              <a:rPr lang="en-US" sz="1400" dirty="0" smtClean="0"/>
              <a:t>= fraction missing due to trapping</a:t>
            </a:r>
          </a:p>
          <a:p>
            <a:r>
              <a:rPr lang="en-US" sz="1400" dirty="0" smtClean="0"/>
              <a:t>+ induced charge due to trail of trapped charges </a:t>
            </a:r>
            <a:endParaRPr lang="de-DE" sz="1400" dirty="0"/>
          </a:p>
        </p:txBody>
      </p:sp>
      <p:pic>
        <p:nvPicPr>
          <p:cNvPr id="13" name="Picture 6" descr="C:\Users\bartb\AppData\Local\Microsoft\Windows\Temporary Internet Files\Content.IE5\3OAF1JS6\MC900286845[1].wmf"/>
          <p:cNvPicPr>
            <a:picLocks noChangeAspect="1" noChangeArrowheads="1"/>
          </p:cNvPicPr>
          <p:nvPr/>
        </p:nvPicPr>
        <p:blipFill>
          <a:blip r:embed="rId4" cstate="print"/>
          <a:srcRect/>
          <a:stretch>
            <a:fillRect/>
          </a:stretch>
        </p:blipFill>
        <p:spPr bwMode="auto">
          <a:xfrm>
            <a:off x="7668344" y="30614"/>
            <a:ext cx="1391216" cy="1382162"/>
          </a:xfrm>
          <a:prstGeom prst="rect">
            <a:avLst/>
          </a:prstGeom>
          <a:noFill/>
        </p:spPr>
      </p:pic>
    </p:spTree>
    <p:extLst>
      <p:ext uri="{BB962C8B-B14F-4D97-AF65-F5344CB8AC3E}">
        <p14:creationId xmlns:p14="http://schemas.microsoft.com/office/powerpoint/2010/main" val="29341968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2" cstate="print"/>
          <a:srcRect t="28346" r="75301" b="28346"/>
          <a:stretch>
            <a:fillRect/>
          </a:stretch>
        </p:blipFill>
        <p:spPr bwMode="auto">
          <a:xfrm>
            <a:off x="5105400" y="0"/>
            <a:ext cx="982560" cy="792088"/>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289623" y="3789040"/>
            <a:ext cx="4314825" cy="3086100"/>
          </a:xfrm>
          <a:prstGeom prst="rect">
            <a:avLst/>
          </a:prstGeom>
          <a:noFill/>
          <a:ln w="9525">
            <a:noFill/>
            <a:miter lim="800000"/>
            <a:headEnd/>
            <a:tailEnd/>
          </a:ln>
        </p:spPr>
      </p:pic>
      <p:pic>
        <p:nvPicPr>
          <p:cNvPr id="3078" name="Picture 6"/>
          <p:cNvPicPr>
            <a:picLocks noChangeAspect="1" noChangeArrowheads="1"/>
          </p:cNvPicPr>
          <p:nvPr/>
        </p:nvPicPr>
        <p:blipFill>
          <a:blip r:embed="rId4" cstate="print"/>
          <a:srcRect/>
          <a:stretch>
            <a:fillRect/>
          </a:stretch>
        </p:blipFill>
        <p:spPr bwMode="auto">
          <a:xfrm>
            <a:off x="408434" y="1066800"/>
            <a:ext cx="4019550" cy="2971800"/>
          </a:xfrm>
          <a:prstGeom prst="rect">
            <a:avLst/>
          </a:prstGeom>
          <a:noFill/>
          <a:ln w="9525">
            <a:noFill/>
            <a:miter lim="800000"/>
            <a:headEnd/>
            <a:tailEnd/>
          </a:ln>
        </p:spPr>
      </p:pic>
      <p:pic>
        <p:nvPicPr>
          <p:cNvPr id="3079" name="Picture 7"/>
          <p:cNvPicPr>
            <a:picLocks noChangeAspect="1" noChangeArrowheads="1"/>
          </p:cNvPicPr>
          <p:nvPr/>
        </p:nvPicPr>
        <p:blipFill>
          <a:blip r:embed="rId5" cstate="print"/>
          <a:srcRect/>
          <a:stretch>
            <a:fillRect/>
          </a:stretch>
        </p:blipFill>
        <p:spPr bwMode="auto">
          <a:xfrm>
            <a:off x="323528" y="3889201"/>
            <a:ext cx="4114800" cy="2924175"/>
          </a:xfrm>
          <a:prstGeom prst="rect">
            <a:avLst/>
          </a:prstGeom>
          <a:noFill/>
          <a:ln w="9525">
            <a:noFill/>
            <a:miter lim="800000"/>
            <a:headEnd/>
            <a:tailEnd/>
          </a:ln>
        </p:spPr>
      </p:pic>
      <p:pic>
        <p:nvPicPr>
          <p:cNvPr id="3081" name="Picture 9"/>
          <p:cNvPicPr>
            <a:picLocks noChangeAspect="1" noChangeArrowheads="1"/>
          </p:cNvPicPr>
          <p:nvPr/>
        </p:nvPicPr>
        <p:blipFill>
          <a:blip r:embed="rId6" cstate="print"/>
          <a:srcRect/>
          <a:stretch>
            <a:fillRect/>
          </a:stretch>
        </p:blipFill>
        <p:spPr bwMode="auto">
          <a:xfrm>
            <a:off x="4446215" y="1076325"/>
            <a:ext cx="4086225" cy="2733675"/>
          </a:xfrm>
          <a:prstGeom prst="rect">
            <a:avLst/>
          </a:prstGeom>
          <a:noFill/>
          <a:ln w="9525">
            <a:noFill/>
            <a:miter lim="800000"/>
            <a:headEnd/>
            <a:tailEnd/>
          </a:ln>
        </p:spPr>
      </p:pic>
      <p:sp>
        <p:nvSpPr>
          <p:cNvPr id="11" name="Textfeld 10"/>
          <p:cNvSpPr txBox="1"/>
          <p:nvPr/>
        </p:nvSpPr>
        <p:spPr>
          <a:xfrm>
            <a:off x="1331640" y="849868"/>
            <a:ext cx="2448272" cy="369332"/>
          </a:xfrm>
          <a:prstGeom prst="rect">
            <a:avLst/>
          </a:prstGeom>
          <a:noFill/>
        </p:spPr>
        <p:txBody>
          <a:bodyPr wrap="square" rtlCol="0">
            <a:spAutoFit/>
          </a:bodyPr>
          <a:lstStyle/>
          <a:p>
            <a:r>
              <a:rPr lang="en-US" dirty="0" smtClean="0"/>
              <a:t>To electron trapping</a:t>
            </a:r>
            <a:endParaRPr lang="de-DE" dirty="0"/>
          </a:p>
        </p:txBody>
      </p:sp>
      <p:sp>
        <p:nvSpPr>
          <p:cNvPr id="13" name="Textfeld 12"/>
          <p:cNvSpPr txBox="1"/>
          <p:nvPr/>
        </p:nvSpPr>
        <p:spPr>
          <a:xfrm rot="16200000">
            <a:off x="-509211" y="2236223"/>
            <a:ext cx="1296145" cy="369332"/>
          </a:xfrm>
          <a:prstGeom prst="rect">
            <a:avLst/>
          </a:prstGeom>
          <a:noFill/>
        </p:spPr>
        <p:txBody>
          <a:bodyPr wrap="square" rtlCol="0">
            <a:spAutoFit/>
          </a:bodyPr>
          <a:lstStyle/>
          <a:p>
            <a:r>
              <a:rPr lang="en-US" dirty="0" smtClean="0"/>
              <a:t>For  Core</a:t>
            </a:r>
            <a:endParaRPr lang="de-DE" dirty="0"/>
          </a:p>
        </p:txBody>
      </p:sp>
      <p:sp>
        <p:nvSpPr>
          <p:cNvPr id="14" name="Textfeld 13"/>
          <p:cNvSpPr txBox="1"/>
          <p:nvPr/>
        </p:nvSpPr>
        <p:spPr>
          <a:xfrm rot="16200000">
            <a:off x="-653226" y="5116542"/>
            <a:ext cx="1728192" cy="369332"/>
          </a:xfrm>
          <a:prstGeom prst="rect">
            <a:avLst/>
          </a:prstGeom>
          <a:noFill/>
        </p:spPr>
        <p:txBody>
          <a:bodyPr wrap="square" rtlCol="0">
            <a:spAutoFit/>
          </a:bodyPr>
          <a:lstStyle/>
          <a:p>
            <a:r>
              <a:rPr lang="en-US" dirty="0" smtClean="0"/>
              <a:t>For  Segments</a:t>
            </a:r>
            <a:endParaRPr lang="de-DE" dirty="0"/>
          </a:p>
        </p:txBody>
      </p:sp>
      <p:sp>
        <p:nvSpPr>
          <p:cNvPr id="17" name="Textfeld 16"/>
          <p:cNvSpPr txBox="1"/>
          <p:nvPr/>
        </p:nvSpPr>
        <p:spPr>
          <a:xfrm>
            <a:off x="5652120" y="849868"/>
            <a:ext cx="1872208" cy="369332"/>
          </a:xfrm>
          <a:prstGeom prst="rect">
            <a:avLst/>
          </a:prstGeom>
          <a:noFill/>
        </p:spPr>
        <p:txBody>
          <a:bodyPr wrap="square" rtlCol="0">
            <a:spAutoFit/>
          </a:bodyPr>
          <a:lstStyle/>
          <a:p>
            <a:r>
              <a:rPr lang="en-US" dirty="0" smtClean="0"/>
              <a:t>To hole trapping</a:t>
            </a:r>
            <a:endParaRPr lang="de-DE" dirty="0"/>
          </a:p>
        </p:txBody>
      </p:sp>
      <p:sp>
        <p:nvSpPr>
          <p:cNvPr id="18" name="Textfeld 17"/>
          <p:cNvSpPr txBox="1"/>
          <p:nvPr/>
        </p:nvSpPr>
        <p:spPr>
          <a:xfrm rot="2456317">
            <a:off x="1202718" y="3146199"/>
            <a:ext cx="1361891" cy="215444"/>
          </a:xfrm>
          <a:prstGeom prst="rect">
            <a:avLst/>
          </a:prstGeom>
          <a:noFill/>
        </p:spPr>
        <p:txBody>
          <a:bodyPr wrap="square" rtlCol="0">
            <a:spAutoFit/>
          </a:bodyPr>
          <a:lstStyle/>
          <a:p>
            <a:r>
              <a:rPr lang="en-US" sz="800" dirty="0" smtClean="0"/>
              <a:t>    </a:t>
            </a:r>
            <a:r>
              <a:rPr lang="en-US" sz="800" dirty="0" smtClean="0">
                <a:solidFill>
                  <a:srgbClr val="FF0000"/>
                </a:solidFill>
              </a:rPr>
              <a:t>-0.1   </a:t>
            </a:r>
            <a:r>
              <a:rPr lang="en-US" sz="800" dirty="0" smtClean="0"/>
              <a:t>-0.5   </a:t>
            </a:r>
            <a:r>
              <a:rPr lang="en-US" sz="800" dirty="0" smtClean="0">
                <a:solidFill>
                  <a:srgbClr val="FF0000"/>
                </a:solidFill>
              </a:rPr>
              <a:t>-1.0    </a:t>
            </a:r>
            <a:r>
              <a:rPr lang="en-US" sz="800" dirty="0" smtClean="0">
                <a:solidFill>
                  <a:srgbClr val="0070C0"/>
                </a:solidFill>
              </a:rPr>
              <a:t>-1.5</a:t>
            </a:r>
            <a:endParaRPr lang="de-DE" sz="800" dirty="0">
              <a:solidFill>
                <a:srgbClr val="0070C0"/>
              </a:solidFill>
            </a:endParaRPr>
          </a:p>
        </p:txBody>
      </p:sp>
      <p:sp>
        <p:nvSpPr>
          <p:cNvPr id="19" name="Textfeld 18"/>
          <p:cNvSpPr txBox="1"/>
          <p:nvPr/>
        </p:nvSpPr>
        <p:spPr>
          <a:xfrm rot="2795211">
            <a:off x="4548041" y="2752595"/>
            <a:ext cx="1361891" cy="215444"/>
          </a:xfrm>
          <a:prstGeom prst="rect">
            <a:avLst/>
          </a:prstGeom>
          <a:noFill/>
        </p:spPr>
        <p:txBody>
          <a:bodyPr wrap="square" rtlCol="0">
            <a:spAutoFit/>
          </a:bodyPr>
          <a:lstStyle/>
          <a:p>
            <a:r>
              <a:rPr lang="en-US" sz="800" dirty="0" smtClean="0"/>
              <a:t>    </a:t>
            </a:r>
            <a:r>
              <a:rPr lang="en-US" sz="800" dirty="0" smtClean="0">
                <a:solidFill>
                  <a:srgbClr val="FF0000"/>
                </a:solidFill>
              </a:rPr>
              <a:t>-0.1          </a:t>
            </a:r>
            <a:r>
              <a:rPr lang="en-US" sz="800" dirty="0" smtClean="0"/>
              <a:t>-0.5   </a:t>
            </a:r>
            <a:endParaRPr lang="de-DE" sz="800" dirty="0">
              <a:solidFill>
                <a:srgbClr val="0070C0"/>
              </a:solidFill>
            </a:endParaRPr>
          </a:p>
        </p:txBody>
      </p:sp>
      <p:sp>
        <p:nvSpPr>
          <p:cNvPr id="20" name="Textfeld 19"/>
          <p:cNvSpPr txBox="1"/>
          <p:nvPr/>
        </p:nvSpPr>
        <p:spPr>
          <a:xfrm rot="2795211">
            <a:off x="1268937" y="6122209"/>
            <a:ext cx="1361891" cy="215444"/>
          </a:xfrm>
          <a:prstGeom prst="rect">
            <a:avLst/>
          </a:prstGeom>
          <a:noFill/>
        </p:spPr>
        <p:txBody>
          <a:bodyPr wrap="square" rtlCol="0">
            <a:spAutoFit/>
          </a:bodyPr>
          <a:lstStyle/>
          <a:p>
            <a:r>
              <a:rPr lang="en-US" sz="800" dirty="0" smtClean="0"/>
              <a:t>    </a:t>
            </a:r>
            <a:r>
              <a:rPr lang="en-US" sz="800" dirty="0" smtClean="0">
                <a:solidFill>
                  <a:srgbClr val="FF0000"/>
                </a:solidFill>
              </a:rPr>
              <a:t>-0.1          </a:t>
            </a:r>
            <a:r>
              <a:rPr lang="en-US" sz="800" dirty="0" smtClean="0"/>
              <a:t>-0.5   </a:t>
            </a:r>
            <a:endParaRPr lang="de-DE" sz="800" dirty="0">
              <a:solidFill>
                <a:srgbClr val="0070C0"/>
              </a:solidFill>
            </a:endParaRPr>
          </a:p>
        </p:txBody>
      </p:sp>
      <p:sp>
        <p:nvSpPr>
          <p:cNvPr id="21" name="Textfeld 20"/>
          <p:cNvSpPr txBox="1"/>
          <p:nvPr/>
        </p:nvSpPr>
        <p:spPr>
          <a:xfrm rot="3151019">
            <a:off x="4444699" y="5559833"/>
            <a:ext cx="1361891" cy="215444"/>
          </a:xfrm>
          <a:prstGeom prst="rect">
            <a:avLst/>
          </a:prstGeom>
          <a:noFill/>
        </p:spPr>
        <p:txBody>
          <a:bodyPr wrap="square" rtlCol="0">
            <a:spAutoFit/>
          </a:bodyPr>
          <a:lstStyle/>
          <a:p>
            <a:r>
              <a:rPr lang="en-US" sz="800" dirty="0" smtClean="0"/>
              <a:t>    </a:t>
            </a:r>
            <a:r>
              <a:rPr lang="en-US" sz="800" dirty="0" smtClean="0">
                <a:solidFill>
                  <a:srgbClr val="FF0000"/>
                </a:solidFill>
              </a:rPr>
              <a:t>-0.1   </a:t>
            </a:r>
            <a:r>
              <a:rPr lang="en-US" sz="800" dirty="0" smtClean="0"/>
              <a:t>-0.5    </a:t>
            </a:r>
            <a:r>
              <a:rPr lang="en-US" sz="800" dirty="0" smtClean="0">
                <a:solidFill>
                  <a:srgbClr val="FF0000"/>
                </a:solidFill>
              </a:rPr>
              <a:t>-1.0   </a:t>
            </a:r>
            <a:r>
              <a:rPr lang="en-US" sz="800" dirty="0" smtClean="0">
                <a:solidFill>
                  <a:srgbClr val="0070C0"/>
                </a:solidFill>
              </a:rPr>
              <a:t>-1.5</a:t>
            </a:r>
            <a:endParaRPr lang="de-DE" sz="800" dirty="0">
              <a:solidFill>
                <a:srgbClr val="0070C0"/>
              </a:solidFill>
            </a:endParaRPr>
          </a:p>
        </p:txBody>
      </p:sp>
      <p:sp>
        <p:nvSpPr>
          <p:cNvPr id="22" name="Textfeld 21"/>
          <p:cNvSpPr txBox="1"/>
          <p:nvPr/>
        </p:nvSpPr>
        <p:spPr>
          <a:xfrm>
            <a:off x="2911624" y="3284984"/>
            <a:ext cx="3108176" cy="954107"/>
          </a:xfrm>
          <a:prstGeom prst="rect">
            <a:avLst/>
          </a:prstGeom>
          <a:solidFill>
            <a:schemeClr val="accent2">
              <a:lumMod val="40000"/>
              <a:lumOff val="60000"/>
              <a:alpha val="95000"/>
            </a:schemeClr>
          </a:solidFill>
        </p:spPr>
        <p:txBody>
          <a:bodyPr wrap="square" rtlCol="0">
            <a:spAutoFit/>
          </a:bodyPr>
          <a:lstStyle/>
          <a:p>
            <a:pPr>
              <a:buFont typeface="Arial" pitchFamily="34" charset="0"/>
              <a:buChar char="•"/>
            </a:pPr>
            <a:r>
              <a:rPr lang="en-US" sz="1400" dirty="0" smtClean="0"/>
              <a:t>Core more sensitive to E-trapping</a:t>
            </a:r>
          </a:p>
          <a:p>
            <a:pPr>
              <a:buFont typeface="Arial" pitchFamily="34" charset="0"/>
              <a:buChar char="•"/>
            </a:pPr>
            <a:r>
              <a:rPr lang="en-US" sz="1400" dirty="0" err="1" smtClean="0"/>
              <a:t>Segs</a:t>
            </a:r>
            <a:r>
              <a:rPr lang="en-US" sz="1400" dirty="0" smtClean="0"/>
              <a:t> more sensitive to H-trapping</a:t>
            </a:r>
          </a:p>
          <a:p>
            <a:pPr>
              <a:buFont typeface="Arial" pitchFamily="34" charset="0"/>
              <a:buChar char="•"/>
            </a:pPr>
            <a:r>
              <a:rPr lang="en-US" sz="1400" dirty="0" smtClean="0"/>
              <a:t>E- trapping maximal at large radius</a:t>
            </a:r>
          </a:p>
          <a:p>
            <a:pPr>
              <a:buFont typeface="Arial" pitchFamily="34" charset="0"/>
              <a:buChar char="•"/>
            </a:pPr>
            <a:r>
              <a:rPr lang="en-US" sz="1400" dirty="0" smtClean="0"/>
              <a:t>H-trapping minimal at large radius</a:t>
            </a:r>
            <a:endParaRPr lang="de-DE" sz="1400" dirty="0"/>
          </a:p>
        </p:txBody>
      </p:sp>
      <p:sp>
        <p:nvSpPr>
          <p:cNvPr id="23" name="Textfeld 22"/>
          <p:cNvSpPr txBox="1"/>
          <p:nvPr/>
        </p:nvSpPr>
        <p:spPr>
          <a:xfrm>
            <a:off x="2339752" y="6165304"/>
            <a:ext cx="792088" cy="369332"/>
          </a:xfrm>
          <a:prstGeom prst="rect">
            <a:avLst/>
          </a:prstGeom>
          <a:noFill/>
        </p:spPr>
        <p:txBody>
          <a:bodyPr wrap="square" rtlCol="0">
            <a:spAutoFit/>
          </a:bodyPr>
          <a:lstStyle/>
          <a:p>
            <a:r>
              <a:rPr lang="en-US" dirty="0" err="1" smtClean="0"/>
              <a:t>S</a:t>
            </a:r>
            <a:r>
              <a:rPr lang="en-US" baseline="-25000" dirty="0" err="1" smtClean="0"/>
              <a:t>e</a:t>
            </a:r>
            <a:r>
              <a:rPr lang="en-US" baseline="30000" dirty="0" err="1" smtClean="0"/>
              <a:t>i</a:t>
            </a:r>
            <a:r>
              <a:rPr lang="en-US" baseline="30000" dirty="0" smtClean="0"/>
              <a:t>&gt;0</a:t>
            </a:r>
            <a:endParaRPr lang="de-DE" baseline="30000" dirty="0"/>
          </a:p>
        </p:txBody>
      </p:sp>
      <p:sp>
        <p:nvSpPr>
          <p:cNvPr id="24" name="Textfeld 23"/>
          <p:cNvSpPr txBox="1"/>
          <p:nvPr/>
        </p:nvSpPr>
        <p:spPr>
          <a:xfrm>
            <a:off x="6444208" y="6093296"/>
            <a:ext cx="792088" cy="369332"/>
          </a:xfrm>
          <a:prstGeom prst="rect">
            <a:avLst/>
          </a:prstGeom>
          <a:noFill/>
        </p:spPr>
        <p:txBody>
          <a:bodyPr wrap="square" rtlCol="0">
            <a:spAutoFit/>
          </a:bodyPr>
          <a:lstStyle/>
          <a:p>
            <a:r>
              <a:rPr lang="en-US" dirty="0" smtClean="0"/>
              <a:t>S</a:t>
            </a:r>
            <a:r>
              <a:rPr lang="en-US" baseline="-25000" dirty="0" smtClean="0"/>
              <a:t>h</a:t>
            </a:r>
            <a:r>
              <a:rPr lang="en-US" baseline="30000" dirty="0" smtClean="0"/>
              <a:t>i&gt;0</a:t>
            </a:r>
            <a:endParaRPr lang="de-DE" baseline="30000" dirty="0"/>
          </a:p>
        </p:txBody>
      </p:sp>
      <p:sp>
        <p:nvSpPr>
          <p:cNvPr id="25" name="Textfeld 24"/>
          <p:cNvSpPr txBox="1"/>
          <p:nvPr/>
        </p:nvSpPr>
        <p:spPr>
          <a:xfrm>
            <a:off x="6444208" y="3212976"/>
            <a:ext cx="792088" cy="369332"/>
          </a:xfrm>
          <a:prstGeom prst="rect">
            <a:avLst/>
          </a:prstGeom>
          <a:noFill/>
        </p:spPr>
        <p:txBody>
          <a:bodyPr wrap="square" rtlCol="0">
            <a:spAutoFit/>
          </a:bodyPr>
          <a:lstStyle/>
          <a:p>
            <a:r>
              <a:rPr lang="en-US" dirty="0" smtClean="0"/>
              <a:t>S</a:t>
            </a:r>
            <a:r>
              <a:rPr lang="en-US" baseline="-25000" dirty="0" smtClean="0"/>
              <a:t>h</a:t>
            </a:r>
            <a:r>
              <a:rPr lang="en-US" baseline="30000" dirty="0" smtClean="0"/>
              <a:t>0</a:t>
            </a:r>
            <a:endParaRPr lang="de-DE" baseline="30000" dirty="0"/>
          </a:p>
        </p:txBody>
      </p:sp>
      <p:sp>
        <p:nvSpPr>
          <p:cNvPr id="26" name="Textfeld 25"/>
          <p:cNvSpPr txBox="1"/>
          <p:nvPr/>
        </p:nvSpPr>
        <p:spPr>
          <a:xfrm>
            <a:off x="2339752" y="3275692"/>
            <a:ext cx="792088" cy="369332"/>
          </a:xfrm>
          <a:prstGeom prst="rect">
            <a:avLst/>
          </a:prstGeom>
          <a:noFill/>
        </p:spPr>
        <p:txBody>
          <a:bodyPr wrap="square" rtlCol="0">
            <a:spAutoFit/>
          </a:bodyPr>
          <a:lstStyle/>
          <a:p>
            <a:r>
              <a:rPr lang="en-US" dirty="0" smtClean="0"/>
              <a:t>S</a:t>
            </a:r>
            <a:r>
              <a:rPr lang="en-US" baseline="-25000" dirty="0" smtClean="0"/>
              <a:t>e</a:t>
            </a:r>
            <a:r>
              <a:rPr lang="en-US" baseline="30000" dirty="0" smtClean="0"/>
              <a:t>0</a:t>
            </a:r>
            <a:endParaRPr lang="de-DE" baseline="30000" dirty="0"/>
          </a:p>
        </p:txBody>
      </p:sp>
      <p:sp>
        <p:nvSpPr>
          <p:cNvPr id="36" name="Freihandform 35"/>
          <p:cNvSpPr/>
          <p:nvPr/>
        </p:nvSpPr>
        <p:spPr>
          <a:xfrm>
            <a:off x="5403134" y="1988820"/>
            <a:ext cx="1628775" cy="940594"/>
          </a:xfrm>
          <a:custGeom>
            <a:avLst/>
            <a:gdLst>
              <a:gd name="connsiteX0" fmla="*/ 0 w 1628775"/>
              <a:gd name="connsiteY0" fmla="*/ 831056 h 940594"/>
              <a:gd name="connsiteX1" fmla="*/ 192882 w 1628775"/>
              <a:gd name="connsiteY1" fmla="*/ 940594 h 940594"/>
              <a:gd name="connsiteX2" fmla="*/ 1604963 w 1628775"/>
              <a:gd name="connsiteY2" fmla="*/ 126206 h 940594"/>
              <a:gd name="connsiteX3" fmla="*/ 1619250 w 1628775"/>
              <a:gd name="connsiteY3" fmla="*/ 107156 h 940594"/>
              <a:gd name="connsiteX4" fmla="*/ 1628775 w 1628775"/>
              <a:gd name="connsiteY4" fmla="*/ 80963 h 940594"/>
              <a:gd name="connsiteX5" fmla="*/ 1621632 w 1628775"/>
              <a:gd name="connsiteY5" fmla="*/ 50006 h 940594"/>
              <a:gd name="connsiteX6" fmla="*/ 1612107 w 1628775"/>
              <a:gd name="connsiteY6" fmla="*/ 38100 h 940594"/>
              <a:gd name="connsiteX7" fmla="*/ 1554957 w 1628775"/>
              <a:gd name="connsiteY7" fmla="*/ 9525 h 940594"/>
              <a:gd name="connsiteX8" fmla="*/ 1528763 w 1628775"/>
              <a:gd name="connsiteY8" fmla="*/ 7144 h 940594"/>
              <a:gd name="connsiteX9" fmla="*/ 1485900 w 1628775"/>
              <a:gd name="connsiteY9" fmla="*/ 0 h 940594"/>
              <a:gd name="connsiteX10" fmla="*/ 1433513 w 1628775"/>
              <a:gd name="connsiteY10" fmla="*/ 9525 h 940594"/>
              <a:gd name="connsiteX11" fmla="*/ 1419225 w 1628775"/>
              <a:gd name="connsiteY11" fmla="*/ 11906 h 940594"/>
              <a:gd name="connsiteX12" fmla="*/ 0 w 1628775"/>
              <a:gd name="connsiteY12" fmla="*/ 831056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775" h="940594">
                <a:moveTo>
                  <a:pt x="0" y="831056"/>
                </a:moveTo>
                <a:lnTo>
                  <a:pt x="192882" y="940594"/>
                </a:lnTo>
                <a:lnTo>
                  <a:pt x="1604963" y="126206"/>
                </a:lnTo>
                <a:lnTo>
                  <a:pt x="1619250" y="107156"/>
                </a:lnTo>
                <a:lnTo>
                  <a:pt x="1628775" y="80963"/>
                </a:lnTo>
                <a:lnTo>
                  <a:pt x="1621632" y="50006"/>
                </a:lnTo>
                <a:lnTo>
                  <a:pt x="1612107" y="38100"/>
                </a:lnTo>
                <a:lnTo>
                  <a:pt x="1554957" y="9525"/>
                </a:lnTo>
                <a:lnTo>
                  <a:pt x="1528763" y="7144"/>
                </a:lnTo>
                <a:lnTo>
                  <a:pt x="1485900" y="0"/>
                </a:lnTo>
                <a:lnTo>
                  <a:pt x="1433513" y="9525"/>
                </a:lnTo>
                <a:lnTo>
                  <a:pt x="1419225" y="11906"/>
                </a:lnTo>
                <a:lnTo>
                  <a:pt x="0" y="831056"/>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a:off x="5414667" y="4730178"/>
            <a:ext cx="1628775" cy="940594"/>
          </a:xfrm>
          <a:custGeom>
            <a:avLst/>
            <a:gdLst>
              <a:gd name="connsiteX0" fmla="*/ 0 w 1628775"/>
              <a:gd name="connsiteY0" fmla="*/ 831056 h 940594"/>
              <a:gd name="connsiteX1" fmla="*/ 192882 w 1628775"/>
              <a:gd name="connsiteY1" fmla="*/ 940594 h 940594"/>
              <a:gd name="connsiteX2" fmla="*/ 1604963 w 1628775"/>
              <a:gd name="connsiteY2" fmla="*/ 126206 h 940594"/>
              <a:gd name="connsiteX3" fmla="*/ 1619250 w 1628775"/>
              <a:gd name="connsiteY3" fmla="*/ 107156 h 940594"/>
              <a:gd name="connsiteX4" fmla="*/ 1628775 w 1628775"/>
              <a:gd name="connsiteY4" fmla="*/ 80963 h 940594"/>
              <a:gd name="connsiteX5" fmla="*/ 1621632 w 1628775"/>
              <a:gd name="connsiteY5" fmla="*/ 50006 h 940594"/>
              <a:gd name="connsiteX6" fmla="*/ 1612107 w 1628775"/>
              <a:gd name="connsiteY6" fmla="*/ 38100 h 940594"/>
              <a:gd name="connsiteX7" fmla="*/ 1554957 w 1628775"/>
              <a:gd name="connsiteY7" fmla="*/ 9525 h 940594"/>
              <a:gd name="connsiteX8" fmla="*/ 1528763 w 1628775"/>
              <a:gd name="connsiteY8" fmla="*/ 7144 h 940594"/>
              <a:gd name="connsiteX9" fmla="*/ 1485900 w 1628775"/>
              <a:gd name="connsiteY9" fmla="*/ 0 h 940594"/>
              <a:gd name="connsiteX10" fmla="*/ 1433513 w 1628775"/>
              <a:gd name="connsiteY10" fmla="*/ 9525 h 940594"/>
              <a:gd name="connsiteX11" fmla="*/ 1419225 w 1628775"/>
              <a:gd name="connsiteY11" fmla="*/ 11906 h 940594"/>
              <a:gd name="connsiteX12" fmla="*/ 0 w 1628775"/>
              <a:gd name="connsiteY12" fmla="*/ 831056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775" h="940594">
                <a:moveTo>
                  <a:pt x="0" y="831056"/>
                </a:moveTo>
                <a:lnTo>
                  <a:pt x="192882" y="940594"/>
                </a:lnTo>
                <a:lnTo>
                  <a:pt x="1604963" y="126206"/>
                </a:lnTo>
                <a:lnTo>
                  <a:pt x="1619250" y="107156"/>
                </a:lnTo>
                <a:lnTo>
                  <a:pt x="1628775" y="80963"/>
                </a:lnTo>
                <a:lnTo>
                  <a:pt x="1621632" y="50006"/>
                </a:lnTo>
                <a:lnTo>
                  <a:pt x="1612107" y="38100"/>
                </a:lnTo>
                <a:lnTo>
                  <a:pt x="1554957" y="9525"/>
                </a:lnTo>
                <a:lnTo>
                  <a:pt x="1528763" y="7144"/>
                </a:lnTo>
                <a:lnTo>
                  <a:pt x="1485900" y="0"/>
                </a:lnTo>
                <a:lnTo>
                  <a:pt x="1433513" y="9525"/>
                </a:lnTo>
                <a:lnTo>
                  <a:pt x="1419225" y="11906"/>
                </a:lnTo>
                <a:lnTo>
                  <a:pt x="0" y="831056"/>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itle 1"/>
          <p:cNvSpPr txBox="1">
            <a:spLocks/>
          </p:cNvSpPr>
          <p:nvPr/>
        </p:nvSpPr>
        <p:spPr bwMode="auto">
          <a:xfrm>
            <a:off x="304800" y="0"/>
            <a:ext cx="70104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algn="l" eaLnBrk="1" hangingPunct="1"/>
            <a:r>
              <a:rPr lang="it-IT" sz="3200" dirty="0" smtClean="0">
                <a:solidFill>
                  <a:srgbClr val="0033CC"/>
                </a:solidFill>
                <a:latin typeface="Comic Sans MS" pitchFamily="66" charset="0"/>
              </a:rPr>
              <a:t>                      Sensitivity   </a:t>
            </a:r>
          </a:p>
        </p:txBody>
      </p:sp>
    </p:spTree>
    <p:extLst>
      <p:ext uri="{BB962C8B-B14F-4D97-AF65-F5344CB8AC3E}">
        <p14:creationId xmlns:p14="http://schemas.microsoft.com/office/powerpoint/2010/main" val="21480466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p:cNvSpPr txBox="1"/>
          <p:nvPr/>
        </p:nvSpPr>
        <p:spPr>
          <a:xfrm>
            <a:off x="4310863" y="4220615"/>
            <a:ext cx="720080" cy="261610"/>
          </a:xfrm>
          <a:prstGeom prst="rect">
            <a:avLst/>
          </a:prstGeom>
          <a:noFill/>
        </p:spPr>
        <p:txBody>
          <a:bodyPr wrap="square" rtlCol="0">
            <a:spAutoFit/>
          </a:bodyPr>
          <a:lstStyle/>
          <a:p>
            <a:pPr algn="r"/>
            <a:r>
              <a:rPr lang="en-US" sz="1100" b="1" dirty="0" smtClean="0">
                <a:solidFill>
                  <a:srgbClr val="FF0000"/>
                </a:solidFill>
              </a:rPr>
              <a:t>-0.5 -</a:t>
            </a:r>
            <a:endParaRPr lang="de-DE" sz="1100" b="1" dirty="0">
              <a:solidFill>
                <a:srgbClr val="FF0000"/>
              </a:solidFill>
            </a:endParaRPr>
          </a:p>
        </p:txBody>
      </p:sp>
      <p:sp>
        <p:nvSpPr>
          <p:cNvPr id="50" name="Textfeld 49"/>
          <p:cNvSpPr txBox="1"/>
          <p:nvPr/>
        </p:nvSpPr>
        <p:spPr>
          <a:xfrm>
            <a:off x="4311146" y="4095002"/>
            <a:ext cx="720080" cy="261610"/>
          </a:xfrm>
          <a:prstGeom prst="rect">
            <a:avLst/>
          </a:prstGeom>
          <a:noFill/>
        </p:spPr>
        <p:txBody>
          <a:bodyPr wrap="square" rtlCol="0">
            <a:spAutoFit/>
          </a:bodyPr>
          <a:lstStyle/>
          <a:p>
            <a:pPr algn="r"/>
            <a:r>
              <a:rPr lang="en-US" sz="1100" dirty="0" smtClean="0"/>
              <a:t>-0.7 -</a:t>
            </a:r>
            <a:endParaRPr lang="de-DE" sz="1100" dirty="0"/>
          </a:p>
        </p:txBody>
      </p:sp>
      <p:sp>
        <p:nvSpPr>
          <p:cNvPr id="51" name="Textfeld 50"/>
          <p:cNvSpPr txBox="1"/>
          <p:nvPr/>
        </p:nvSpPr>
        <p:spPr>
          <a:xfrm>
            <a:off x="4310863" y="4365392"/>
            <a:ext cx="720080" cy="261610"/>
          </a:xfrm>
          <a:prstGeom prst="rect">
            <a:avLst/>
          </a:prstGeom>
          <a:noFill/>
        </p:spPr>
        <p:txBody>
          <a:bodyPr wrap="square" rtlCol="0">
            <a:spAutoFit/>
          </a:bodyPr>
          <a:lstStyle/>
          <a:p>
            <a:pPr algn="r"/>
            <a:r>
              <a:rPr lang="en-US" sz="1100" dirty="0" smtClean="0"/>
              <a:t>-0.3 -</a:t>
            </a:r>
            <a:endParaRPr lang="de-DE" sz="1100" dirty="0"/>
          </a:p>
        </p:txBody>
      </p:sp>
      <p:pic>
        <p:nvPicPr>
          <p:cNvPr id="1030" name="Picture 6" descr="Z:\bartb\Backup_D\PowerpointDocs\AGATA_22nov2010\SPY_1_equipot.emf"/>
          <p:cNvPicPr>
            <a:picLocks noChangeAspect="1" noChangeArrowheads="1"/>
          </p:cNvPicPr>
          <p:nvPr/>
        </p:nvPicPr>
        <p:blipFill>
          <a:blip r:embed="rId2" cstate="print"/>
          <a:srcRect b="47835"/>
          <a:stretch>
            <a:fillRect/>
          </a:stretch>
        </p:blipFill>
        <p:spPr bwMode="auto">
          <a:xfrm>
            <a:off x="647056" y="1586857"/>
            <a:ext cx="3599494" cy="1877838"/>
          </a:xfrm>
          <a:prstGeom prst="rect">
            <a:avLst/>
          </a:prstGeom>
          <a:noFill/>
        </p:spPr>
      </p:pic>
      <p:grpSp>
        <p:nvGrpSpPr>
          <p:cNvPr id="39" name="Gruppieren 38"/>
          <p:cNvGrpSpPr/>
          <p:nvPr/>
        </p:nvGrpSpPr>
        <p:grpSpPr>
          <a:xfrm>
            <a:off x="971600" y="0"/>
            <a:ext cx="6552728" cy="965969"/>
            <a:chOff x="899592" y="44624"/>
            <a:chExt cx="6552728" cy="965969"/>
          </a:xfrm>
        </p:grpSpPr>
        <p:pic>
          <p:nvPicPr>
            <p:cNvPr id="27" name="Picture 4"/>
            <p:cNvPicPr>
              <a:picLocks noChangeAspect="1" noChangeArrowheads="1"/>
            </p:cNvPicPr>
            <p:nvPr/>
          </p:nvPicPr>
          <p:blipFill>
            <a:blip r:embed="rId3" cstate="print"/>
            <a:srcRect t="28346" r="75301" b="28346"/>
            <a:stretch>
              <a:fillRect/>
            </a:stretch>
          </p:blipFill>
          <p:spPr bwMode="auto">
            <a:xfrm>
              <a:off x="4957592" y="44624"/>
              <a:ext cx="982560" cy="792088"/>
            </a:xfrm>
            <a:prstGeom prst="rect">
              <a:avLst/>
            </a:prstGeom>
            <a:noFill/>
            <a:ln w="9525">
              <a:noFill/>
              <a:miter lim="800000"/>
              <a:headEnd/>
              <a:tailEnd/>
            </a:ln>
          </p:spPr>
        </p:pic>
        <p:sp>
          <p:nvSpPr>
            <p:cNvPr id="2" name="Titel 1"/>
            <p:cNvSpPr txBox="1">
              <a:spLocks/>
            </p:cNvSpPr>
            <p:nvPr/>
          </p:nvSpPr>
          <p:spPr>
            <a:xfrm>
              <a:off x="899592" y="116632"/>
              <a:ext cx="6552728" cy="893961"/>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1"/>
                  </a:solidFill>
                  <a:effectLst/>
                  <a:uLnTx/>
                  <a:uFillTx/>
                  <a:latin typeface="+mj-lt"/>
                  <a:ea typeface="+mj-ea"/>
                  <a:cs typeface="+mj-cs"/>
                </a:rPr>
                <a:t>Sensitivity  </a:t>
              </a:r>
              <a:endParaRPr kumimoji="0" lang="de-DE" sz="3600" i="0" u="none" strike="noStrike" kern="1200" cap="none" spc="0" normalizeH="0" baseline="0" noProof="0" dirty="0" smtClean="0">
                <a:ln>
                  <a:noFill/>
                </a:ln>
                <a:solidFill>
                  <a:schemeClr val="tx1"/>
                </a:solidFill>
                <a:effectLst/>
                <a:uLnTx/>
                <a:uFillTx/>
                <a:latin typeface="+mj-lt"/>
                <a:ea typeface="+mj-ea"/>
                <a:cs typeface="+mj-cs"/>
              </a:endParaRPr>
            </a:p>
          </p:txBody>
        </p:sp>
      </p:grpSp>
      <p:sp>
        <p:nvSpPr>
          <p:cNvPr id="13" name="Textfeld 12"/>
          <p:cNvSpPr txBox="1"/>
          <p:nvPr/>
        </p:nvSpPr>
        <p:spPr>
          <a:xfrm>
            <a:off x="2590800" y="1082601"/>
            <a:ext cx="1656657" cy="400110"/>
          </a:xfrm>
          <a:prstGeom prst="rect">
            <a:avLst/>
          </a:prstGeom>
          <a:noFill/>
        </p:spPr>
        <p:txBody>
          <a:bodyPr wrap="square" rtlCol="0">
            <a:spAutoFit/>
          </a:bodyPr>
          <a:lstStyle/>
          <a:p>
            <a:pPr algn="r"/>
            <a:r>
              <a:rPr lang="en-US" sz="2000" b="1" dirty="0" smtClean="0"/>
              <a:t>For  Core</a:t>
            </a:r>
            <a:endParaRPr lang="de-DE" sz="2000" b="1" dirty="0"/>
          </a:p>
        </p:txBody>
      </p:sp>
      <p:sp>
        <p:nvSpPr>
          <p:cNvPr id="14" name="Textfeld 13"/>
          <p:cNvSpPr txBox="1"/>
          <p:nvPr/>
        </p:nvSpPr>
        <p:spPr>
          <a:xfrm>
            <a:off x="4716016" y="1092093"/>
            <a:ext cx="2016224" cy="400110"/>
          </a:xfrm>
          <a:prstGeom prst="rect">
            <a:avLst/>
          </a:prstGeom>
          <a:noFill/>
        </p:spPr>
        <p:txBody>
          <a:bodyPr wrap="square" rtlCol="0">
            <a:spAutoFit/>
          </a:bodyPr>
          <a:lstStyle/>
          <a:p>
            <a:r>
              <a:rPr lang="en-US" sz="2000" b="1" dirty="0" smtClean="0"/>
              <a:t>For  Segments</a:t>
            </a:r>
            <a:endParaRPr lang="de-DE" sz="2000" b="1" dirty="0"/>
          </a:p>
        </p:txBody>
      </p:sp>
      <p:sp>
        <p:nvSpPr>
          <p:cNvPr id="22" name="Textfeld 21"/>
          <p:cNvSpPr txBox="1"/>
          <p:nvPr/>
        </p:nvSpPr>
        <p:spPr>
          <a:xfrm>
            <a:off x="2987824" y="5592142"/>
            <a:ext cx="3096344" cy="954107"/>
          </a:xfrm>
          <a:prstGeom prst="rect">
            <a:avLst/>
          </a:prstGeom>
          <a:solidFill>
            <a:schemeClr val="accent2">
              <a:lumMod val="40000"/>
              <a:lumOff val="60000"/>
              <a:alpha val="95000"/>
            </a:schemeClr>
          </a:solidFill>
        </p:spPr>
        <p:txBody>
          <a:bodyPr wrap="square" rtlCol="0">
            <a:spAutoFit/>
          </a:bodyPr>
          <a:lstStyle/>
          <a:p>
            <a:pPr>
              <a:buFont typeface="Arial" pitchFamily="34" charset="0"/>
              <a:buChar char="•"/>
            </a:pPr>
            <a:r>
              <a:rPr lang="en-US" sz="1400" dirty="0" smtClean="0"/>
              <a:t>Core more sensitive to E-trapping</a:t>
            </a:r>
          </a:p>
          <a:p>
            <a:pPr>
              <a:buFont typeface="Arial" pitchFamily="34" charset="0"/>
              <a:buChar char="•"/>
            </a:pPr>
            <a:r>
              <a:rPr lang="en-US" sz="1400" dirty="0" err="1" smtClean="0"/>
              <a:t>Segs</a:t>
            </a:r>
            <a:r>
              <a:rPr lang="en-US" sz="1400" dirty="0" smtClean="0"/>
              <a:t> more sensitive to H-trapping</a:t>
            </a:r>
          </a:p>
          <a:p>
            <a:pPr>
              <a:buFont typeface="Arial" pitchFamily="34" charset="0"/>
              <a:buChar char="•"/>
            </a:pPr>
            <a:r>
              <a:rPr lang="en-US" sz="1400" dirty="0" smtClean="0"/>
              <a:t>E-trapping maximal at large radius</a:t>
            </a:r>
          </a:p>
          <a:p>
            <a:pPr>
              <a:buFont typeface="Arial" pitchFamily="34" charset="0"/>
              <a:buChar char="•"/>
            </a:pPr>
            <a:r>
              <a:rPr lang="en-US" sz="1400" dirty="0" smtClean="0"/>
              <a:t>H-trapping minimal at large radius</a:t>
            </a:r>
            <a:endParaRPr lang="de-DE" sz="1400" dirty="0"/>
          </a:p>
        </p:txBody>
      </p:sp>
      <p:grpSp>
        <p:nvGrpSpPr>
          <p:cNvPr id="33" name="Gruppieren 32"/>
          <p:cNvGrpSpPr/>
          <p:nvPr/>
        </p:nvGrpSpPr>
        <p:grpSpPr>
          <a:xfrm>
            <a:off x="-73024" y="218505"/>
            <a:ext cx="2555776" cy="1800000"/>
            <a:chOff x="-153633" y="260648"/>
            <a:chExt cx="2555776" cy="1800000"/>
          </a:xfrm>
        </p:grpSpPr>
        <p:sp>
          <p:nvSpPr>
            <p:cNvPr id="32" name="Raute 31"/>
            <p:cNvSpPr/>
            <p:nvPr/>
          </p:nvSpPr>
          <p:spPr>
            <a:xfrm>
              <a:off x="-153633" y="584540"/>
              <a:ext cx="2555776" cy="144016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1" name="Picture 7" descr="Z:\bartb\Backup_D\PowerpointDocs\AGATA_22nov2010\SPY_1_surface.emf"/>
            <p:cNvPicPr>
              <a:picLocks noChangeAspect="1" noChangeArrowheads="1"/>
            </p:cNvPicPr>
            <p:nvPr/>
          </p:nvPicPr>
          <p:blipFill>
            <a:blip r:embed="rId4" cstate="print"/>
            <a:srcRect/>
            <a:stretch>
              <a:fillRect/>
            </a:stretch>
          </p:blipFill>
          <p:spPr bwMode="auto">
            <a:xfrm>
              <a:off x="0" y="260648"/>
              <a:ext cx="2231576" cy="1800000"/>
            </a:xfrm>
            <a:prstGeom prst="rect">
              <a:avLst/>
            </a:prstGeom>
            <a:noFill/>
          </p:spPr>
        </p:pic>
      </p:grpSp>
      <p:sp>
        <p:nvSpPr>
          <p:cNvPr id="30" name="Textfeld 29"/>
          <p:cNvSpPr txBox="1"/>
          <p:nvPr/>
        </p:nvSpPr>
        <p:spPr>
          <a:xfrm rot="16200000">
            <a:off x="-824462" y="4066287"/>
            <a:ext cx="2448272" cy="369332"/>
          </a:xfrm>
          <a:prstGeom prst="rect">
            <a:avLst/>
          </a:prstGeom>
          <a:noFill/>
        </p:spPr>
        <p:txBody>
          <a:bodyPr wrap="square" rtlCol="0">
            <a:spAutoFit/>
          </a:bodyPr>
          <a:lstStyle/>
          <a:p>
            <a:pPr algn="ctr"/>
            <a:r>
              <a:rPr lang="en-US" b="1" dirty="0" smtClean="0"/>
              <a:t>Hole trapping</a:t>
            </a:r>
            <a:endParaRPr lang="de-DE" b="1" dirty="0"/>
          </a:p>
        </p:txBody>
      </p:sp>
      <p:pic>
        <p:nvPicPr>
          <p:cNvPr id="1028" name="Picture 4" descr="Z:\bartb\Backup_D\PowerpointDocs\AGATA_22nov2010\SPY_7_equipot.emf"/>
          <p:cNvPicPr>
            <a:picLocks noChangeAspect="1" noChangeArrowheads="1"/>
          </p:cNvPicPr>
          <p:nvPr/>
        </p:nvPicPr>
        <p:blipFill>
          <a:blip r:embed="rId5" cstate="print"/>
          <a:srcRect t="47835"/>
          <a:stretch>
            <a:fillRect/>
          </a:stretch>
        </p:blipFill>
        <p:spPr bwMode="auto">
          <a:xfrm>
            <a:off x="4932040" y="3531073"/>
            <a:ext cx="3599494" cy="1877925"/>
          </a:xfrm>
          <a:prstGeom prst="rect">
            <a:avLst/>
          </a:prstGeom>
          <a:noFill/>
        </p:spPr>
      </p:pic>
      <p:pic>
        <p:nvPicPr>
          <p:cNvPr id="1032" name="Picture 8" descr="Z:\bartb\Backup_D\PowerpointDocs\AGATA_22nov2010\SPY_3_equipot.emf"/>
          <p:cNvPicPr>
            <a:picLocks noChangeAspect="1" noChangeArrowheads="1"/>
          </p:cNvPicPr>
          <p:nvPr/>
        </p:nvPicPr>
        <p:blipFill>
          <a:blip r:embed="rId6" cstate="print"/>
          <a:srcRect t="47835"/>
          <a:stretch>
            <a:fillRect/>
          </a:stretch>
        </p:blipFill>
        <p:spPr bwMode="auto">
          <a:xfrm>
            <a:off x="647056" y="3531073"/>
            <a:ext cx="3599494" cy="1877925"/>
          </a:xfrm>
          <a:prstGeom prst="rect">
            <a:avLst/>
          </a:prstGeom>
          <a:noFill/>
        </p:spPr>
      </p:pic>
      <p:pic>
        <p:nvPicPr>
          <p:cNvPr id="1034" name="Picture 10" descr="Z:\bartb\Backup_D\PowerpointDocs\AGATA_22nov2010\SPY_5_equipot.emf"/>
          <p:cNvPicPr>
            <a:picLocks noChangeAspect="1" noChangeArrowheads="1"/>
          </p:cNvPicPr>
          <p:nvPr/>
        </p:nvPicPr>
        <p:blipFill>
          <a:blip r:embed="rId7" cstate="print"/>
          <a:srcRect b="47835"/>
          <a:stretch>
            <a:fillRect/>
          </a:stretch>
        </p:blipFill>
        <p:spPr bwMode="auto">
          <a:xfrm>
            <a:off x="4932040" y="1586857"/>
            <a:ext cx="3599494" cy="1877838"/>
          </a:xfrm>
          <a:prstGeom prst="rect">
            <a:avLst/>
          </a:prstGeom>
          <a:noFill/>
        </p:spPr>
      </p:pic>
      <p:sp>
        <p:nvSpPr>
          <p:cNvPr id="34" name="Raute 33"/>
          <p:cNvSpPr/>
          <p:nvPr/>
        </p:nvSpPr>
        <p:spPr>
          <a:xfrm>
            <a:off x="6732240" y="5115249"/>
            <a:ext cx="2555776" cy="144016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9" name="Picture 5" descr="Z:\bartb\Backup_D\PowerpointDocs\AGATA_22nov2010\SPY_7_surface.emf"/>
          <p:cNvPicPr>
            <a:picLocks noChangeAspect="1" noChangeArrowheads="1"/>
          </p:cNvPicPr>
          <p:nvPr/>
        </p:nvPicPr>
        <p:blipFill>
          <a:blip r:embed="rId8" cstate="print"/>
          <a:srcRect/>
          <a:stretch>
            <a:fillRect/>
          </a:stretch>
        </p:blipFill>
        <p:spPr bwMode="auto">
          <a:xfrm>
            <a:off x="7063813" y="4827217"/>
            <a:ext cx="2332723" cy="1800000"/>
          </a:xfrm>
          <a:prstGeom prst="rect">
            <a:avLst/>
          </a:prstGeom>
          <a:noFill/>
        </p:spPr>
      </p:pic>
      <p:grpSp>
        <p:nvGrpSpPr>
          <p:cNvPr id="36" name="Gruppieren 35"/>
          <p:cNvGrpSpPr/>
          <p:nvPr/>
        </p:nvGrpSpPr>
        <p:grpSpPr>
          <a:xfrm>
            <a:off x="-324544" y="4827217"/>
            <a:ext cx="2555776" cy="1800000"/>
            <a:chOff x="-26895" y="5058000"/>
            <a:chExt cx="2555776" cy="1800000"/>
          </a:xfrm>
        </p:grpSpPr>
        <p:sp>
          <p:nvSpPr>
            <p:cNvPr id="35" name="Raute 34"/>
            <p:cNvSpPr/>
            <p:nvPr/>
          </p:nvSpPr>
          <p:spPr>
            <a:xfrm>
              <a:off x="-26895" y="5076219"/>
              <a:ext cx="2555776" cy="144016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3" name="Picture 9" descr="Z:\bartb\Backup_D\PowerpointDocs\AGATA_22nov2010\SPY_3_surface.emf"/>
            <p:cNvPicPr>
              <a:picLocks noChangeAspect="1" noChangeArrowheads="1"/>
            </p:cNvPicPr>
            <p:nvPr/>
          </p:nvPicPr>
          <p:blipFill>
            <a:blip r:embed="rId9" cstate="print"/>
            <a:srcRect/>
            <a:stretch>
              <a:fillRect/>
            </a:stretch>
          </p:blipFill>
          <p:spPr bwMode="auto">
            <a:xfrm>
              <a:off x="0" y="5058000"/>
              <a:ext cx="2521475" cy="1800000"/>
            </a:xfrm>
            <a:prstGeom prst="rect">
              <a:avLst/>
            </a:prstGeom>
            <a:noFill/>
          </p:spPr>
        </p:pic>
      </p:grpSp>
      <p:grpSp>
        <p:nvGrpSpPr>
          <p:cNvPr id="38" name="Gruppieren 37"/>
          <p:cNvGrpSpPr/>
          <p:nvPr/>
        </p:nvGrpSpPr>
        <p:grpSpPr>
          <a:xfrm>
            <a:off x="6804248" y="218705"/>
            <a:ext cx="2555776" cy="1800000"/>
            <a:chOff x="6704769" y="548680"/>
            <a:chExt cx="2555776" cy="1800000"/>
          </a:xfrm>
        </p:grpSpPr>
        <p:sp>
          <p:nvSpPr>
            <p:cNvPr id="37" name="Raute 36"/>
            <p:cNvSpPr/>
            <p:nvPr/>
          </p:nvSpPr>
          <p:spPr>
            <a:xfrm>
              <a:off x="6704769" y="854642"/>
              <a:ext cx="2555776" cy="144016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5" name="Picture 11" descr="Z:\bartb\Backup_D\PowerpointDocs\AGATA_22nov2010\SPY_5_surface.emf"/>
            <p:cNvPicPr>
              <a:picLocks noChangeAspect="1" noChangeArrowheads="1"/>
            </p:cNvPicPr>
            <p:nvPr/>
          </p:nvPicPr>
          <p:blipFill>
            <a:blip r:embed="rId10" cstate="print"/>
            <a:srcRect/>
            <a:stretch>
              <a:fillRect/>
            </a:stretch>
          </p:blipFill>
          <p:spPr bwMode="auto">
            <a:xfrm>
              <a:off x="6857144" y="548680"/>
              <a:ext cx="2286856" cy="1800000"/>
            </a:xfrm>
            <a:prstGeom prst="rect">
              <a:avLst/>
            </a:prstGeom>
            <a:noFill/>
          </p:spPr>
        </p:pic>
      </p:grpSp>
      <p:sp>
        <p:nvSpPr>
          <p:cNvPr id="11" name="Textfeld 10"/>
          <p:cNvSpPr txBox="1"/>
          <p:nvPr/>
        </p:nvSpPr>
        <p:spPr>
          <a:xfrm rot="16200000">
            <a:off x="-824462" y="2338295"/>
            <a:ext cx="2448272" cy="369332"/>
          </a:xfrm>
          <a:prstGeom prst="rect">
            <a:avLst/>
          </a:prstGeom>
          <a:noFill/>
        </p:spPr>
        <p:txBody>
          <a:bodyPr wrap="square" rtlCol="0">
            <a:spAutoFit/>
          </a:bodyPr>
          <a:lstStyle/>
          <a:p>
            <a:pPr algn="ctr"/>
            <a:r>
              <a:rPr lang="en-US" b="1" dirty="0" smtClean="0"/>
              <a:t>Electron trapping</a:t>
            </a:r>
            <a:endParaRPr lang="de-DE" b="1" dirty="0"/>
          </a:p>
        </p:txBody>
      </p:sp>
      <p:cxnSp>
        <p:nvCxnSpPr>
          <p:cNvPr id="41" name="Gerade Verbindung 40"/>
          <p:cNvCxnSpPr/>
          <p:nvPr/>
        </p:nvCxnSpPr>
        <p:spPr>
          <a:xfrm>
            <a:off x="0" y="3485760"/>
            <a:ext cx="91440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rot="5400000">
            <a:off x="2483768" y="3314849"/>
            <a:ext cx="417646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3743400" y="1514649"/>
            <a:ext cx="567063" cy="400110"/>
          </a:xfrm>
          <a:prstGeom prst="rect">
            <a:avLst/>
          </a:prstGeom>
          <a:noFill/>
        </p:spPr>
        <p:txBody>
          <a:bodyPr wrap="square" rtlCol="0">
            <a:spAutoFit/>
          </a:bodyPr>
          <a:lstStyle/>
          <a:p>
            <a:r>
              <a:rPr lang="en-US" sz="2000" b="1" dirty="0" smtClean="0"/>
              <a:t>S</a:t>
            </a:r>
            <a:r>
              <a:rPr lang="en-US" sz="2000" b="1" baseline="-25000" dirty="0" smtClean="0"/>
              <a:t>e</a:t>
            </a:r>
            <a:r>
              <a:rPr lang="en-US" sz="2000" b="1" baseline="30000" dirty="0" smtClean="0"/>
              <a:t>0</a:t>
            </a:r>
            <a:endParaRPr lang="de-DE" sz="2000" b="1" baseline="30000" dirty="0"/>
          </a:p>
        </p:txBody>
      </p:sp>
      <p:sp>
        <p:nvSpPr>
          <p:cNvPr id="23" name="Textfeld 22"/>
          <p:cNvSpPr txBox="1"/>
          <p:nvPr/>
        </p:nvSpPr>
        <p:spPr>
          <a:xfrm>
            <a:off x="4932040" y="1514649"/>
            <a:ext cx="792088" cy="400110"/>
          </a:xfrm>
          <a:prstGeom prst="rect">
            <a:avLst/>
          </a:prstGeom>
          <a:noFill/>
        </p:spPr>
        <p:txBody>
          <a:bodyPr wrap="square" rtlCol="0">
            <a:spAutoFit/>
          </a:bodyPr>
          <a:lstStyle/>
          <a:p>
            <a:r>
              <a:rPr lang="en-US" sz="2000" b="1" dirty="0" err="1" smtClean="0"/>
              <a:t>S</a:t>
            </a:r>
            <a:r>
              <a:rPr lang="en-US" sz="2000" b="1" baseline="-25000" dirty="0" err="1" smtClean="0"/>
              <a:t>e</a:t>
            </a:r>
            <a:r>
              <a:rPr lang="en-US" sz="2000" b="1" baseline="30000" dirty="0" err="1" smtClean="0"/>
              <a:t>i</a:t>
            </a:r>
            <a:r>
              <a:rPr lang="en-US" sz="2000" b="1" baseline="30000" dirty="0" smtClean="0"/>
              <a:t>&gt;0</a:t>
            </a:r>
            <a:endParaRPr lang="de-DE" sz="2000" b="1" baseline="30000" dirty="0"/>
          </a:p>
        </p:txBody>
      </p:sp>
      <p:sp>
        <p:nvSpPr>
          <p:cNvPr id="25" name="Textfeld 24"/>
          <p:cNvSpPr txBox="1"/>
          <p:nvPr/>
        </p:nvSpPr>
        <p:spPr>
          <a:xfrm>
            <a:off x="3743400" y="5043041"/>
            <a:ext cx="648072" cy="400110"/>
          </a:xfrm>
          <a:prstGeom prst="rect">
            <a:avLst/>
          </a:prstGeom>
          <a:noFill/>
        </p:spPr>
        <p:txBody>
          <a:bodyPr wrap="square" rtlCol="0">
            <a:spAutoFit/>
          </a:bodyPr>
          <a:lstStyle/>
          <a:p>
            <a:r>
              <a:rPr lang="en-US" sz="2000" b="1" dirty="0" smtClean="0"/>
              <a:t>S</a:t>
            </a:r>
            <a:r>
              <a:rPr lang="en-US" sz="2000" b="1" baseline="-25000" dirty="0" smtClean="0"/>
              <a:t>h</a:t>
            </a:r>
            <a:r>
              <a:rPr lang="en-US" sz="2000" b="1" baseline="30000" dirty="0" smtClean="0"/>
              <a:t>0</a:t>
            </a:r>
            <a:endParaRPr lang="de-DE" sz="2000" b="1" baseline="30000" dirty="0"/>
          </a:p>
        </p:txBody>
      </p:sp>
      <p:sp>
        <p:nvSpPr>
          <p:cNvPr id="24" name="Textfeld 23"/>
          <p:cNvSpPr txBox="1"/>
          <p:nvPr/>
        </p:nvSpPr>
        <p:spPr>
          <a:xfrm>
            <a:off x="4932040" y="5043041"/>
            <a:ext cx="648072" cy="400110"/>
          </a:xfrm>
          <a:prstGeom prst="rect">
            <a:avLst/>
          </a:prstGeom>
          <a:noFill/>
        </p:spPr>
        <p:txBody>
          <a:bodyPr wrap="square" rtlCol="0">
            <a:spAutoFit/>
          </a:bodyPr>
          <a:lstStyle/>
          <a:p>
            <a:r>
              <a:rPr lang="en-US" sz="2000" b="1" dirty="0" smtClean="0"/>
              <a:t>S</a:t>
            </a:r>
            <a:r>
              <a:rPr lang="en-US" sz="2000" b="1" baseline="-25000" dirty="0" smtClean="0"/>
              <a:t>h</a:t>
            </a:r>
            <a:r>
              <a:rPr lang="en-US" sz="2000" b="1" baseline="30000" dirty="0" smtClean="0"/>
              <a:t>i&gt;0</a:t>
            </a:r>
            <a:endParaRPr lang="de-DE" sz="2000" b="1" baseline="30000" dirty="0"/>
          </a:p>
        </p:txBody>
      </p:sp>
      <p:sp>
        <p:nvSpPr>
          <p:cNvPr id="46" name="Textfeld 45"/>
          <p:cNvSpPr txBox="1"/>
          <p:nvPr/>
        </p:nvSpPr>
        <p:spPr>
          <a:xfrm rot="16200000">
            <a:off x="7483678" y="4066088"/>
            <a:ext cx="2448272" cy="369332"/>
          </a:xfrm>
          <a:prstGeom prst="rect">
            <a:avLst/>
          </a:prstGeom>
          <a:noFill/>
        </p:spPr>
        <p:txBody>
          <a:bodyPr wrap="square" rtlCol="0">
            <a:spAutoFit/>
          </a:bodyPr>
          <a:lstStyle/>
          <a:p>
            <a:pPr algn="ctr"/>
            <a:r>
              <a:rPr lang="en-US" b="1" dirty="0" smtClean="0"/>
              <a:t>Hole trapping</a:t>
            </a:r>
            <a:endParaRPr lang="de-DE" b="1" dirty="0"/>
          </a:p>
        </p:txBody>
      </p:sp>
      <p:sp>
        <p:nvSpPr>
          <p:cNvPr id="47" name="Textfeld 46"/>
          <p:cNvSpPr txBox="1"/>
          <p:nvPr/>
        </p:nvSpPr>
        <p:spPr>
          <a:xfrm rot="16200000">
            <a:off x="7483678" y="2338096"/>
            <a:ext cx="2448272" cy="369332"/>
          </a:xfrm>
          <a:prstGeom prst="rect">
            <a:avLst/>
          </a:prstGeom>
          <a:noFill/>
        </p:spPr>
        <p:txBody>
          <a:bodyPr wrap="square" rtlCol="0">
            <a:spAutoFit/>
          </a:bodyPr>
          <a:lstStyle/>
          <a:p>
            <a:pPr algn="ctr"/>
            <a:r>
              <a:rPr lang="en-US" b="1" dirty="0" smtClean="0"/>
              <a:t>Electron trapping</a:t>
            </a:r>
            <a:endParaRPr lang="de-DE" b="1" dirty="0"/>
          </a:p>
        </p:txBody>
      </p:sp>
      <p:sp>
        <p:nvSpPr>
          <p:cNvPr id="49" name="Textfeld 48"/>
          <p:cNvSpPr txBox="1"/>
          <p:nvPr/>
        </p:nvSpPr>
        <p:spPr>
          <a:xfrm>
            <a:off x="4310863" y="4579313"/>
            <a:ext cx="720080" cy="261610"/>
          </a:xfrm>
          <a:prstGeom prst="rect">
            <a:avLst/>
          </a:prstGeom>
          <a:noFill/>
        </p:spPr>
        <p:txBody>
          <a:bodyPr wrap="square" rtlCol="0">
            <a:spAutoFit/>
          </a:bodyPr>
          <a:lstStyle/>
          <a:p>
            <a:pPr algn="r"/>
            <a:r>
              <a:rPr lang="en-US" sz="1100" dirty="0" smtClean="0"/>
              <a:t>-0.1 -</a:t>
            </a:r>
            <a:endParaRPr lang="de-DE" sz="1100" dirty="0"/>
          </a:p>
        </p:txBody>
      </p:sp>
      <p:sp>
        <p:nvSpPr>
          <p:cNvPr id="53" name="Textfeld 52"/>
          <p:cNvSpPr txBox="1"/>
          <p:nvPr/>
        </p:nvSpPr>
        <p:spPr>
          <a:xfrm>
            <a:off x="4320116" y="3933056"/>
            <a:ext cx="720080" cy="261610"/>
          </a:xfrm>
          <a:prstGeom prst="rect">
            <a:avLst/>
          </a:prstGeom>
          <a:noFill/>
        </p:spPr>
        <p:txBody>
          <a:bodyPr wrap="square" rtlCol="0">
            <a:spAutoFit/>
          </a:bodyPr>
          <a:lstStyle/>
          <a:p>
            <a:pPr algn="r"/>
            <a:r>
              <a:rPr lang="en-US" sz="1100" b="1" dirty="0" smtClean="0">
                <a:solidFill>
                  <a:srgbClr val="FF0000"/>
                </a:solidFill>
              </a:rPr>
              <a:t>-1.0 -</a:t>
            </a:r>
            <a:endParaRPr lang="de-DE" sz="1100" b="1" dirty="0">
              <a:solidFill>
                <a:srgbClr val="FF0000"/>
              </a:solidFill>
            </a:endParaRPr>
          </a:p>
        </p:txBody>
      </p:sp>
      <p:sp>
        <p:nvSpPr>
          <p:cNvPr id="54" name="Textfeld 53"/>
          <p:cNvSpPr txBox="1"/>
          <p:nvPr/>
        </p:nvSpPr>
        <p:spPr>
          <a:xfrm>
            <a:off x="4310863" y="3699390"/>
            <a:ext cx="720080" cy="261610"/>
          </a:xfrm>
          <a:prstGeom prst="rect">
            <a:avLst/>
          </a:prstGeom>
          <a:noFill/>
        </p:spPr>
        <p:txBody>
          <a:bodyPr wrap="square" rtlCol="0">
            <a:spAutoFit/>
          </a:bodyPr>
          <a:lstStyle/>
          <a:p>
            <a:pPr algn="r"/>
            <a:r>
              <a:rPr lang="en-US" sz="1100" b="1" dirty="0" smtClean="0">
                <a:solidFill>
                  <a:srgbClr val="FF0000"/>
                </a:solidFill>
              </a:rPr>
              <a:t>-1.5 -</a:t>
            </a:r>
            <a:endParaRPr lang="de-DE" sz="1100" b="1" dirty="0">
              <a:solidFill>
                <a:srgbClr val="FF0000"/>
              </a:solidFill>
            </a:endParaRPr>
          </a:p>
        </p:txBody>
      </p:sp>
      <p:sp>
        <p:nvSpPr>
          <p:cNvPr id="55" name="Textfeld 54"/>
          <p:cNvSpPr txBox="1"/>
          <p:nvPr/>
        </p:nvSpPr>
        <p:spPr>
          <a:xfrm>
            <a:off x="4302186" y="3798005"/>
            <a:ext cx="720080" cy="261610"/>
          </a:xfrm>
          <a:prstGeom prst="rect">
            <a:avLst/>
          </a:prstGeom>
          <a:noFill/>
        </p:spPr>
        <p:txBody>
          <a:bodyPr wrap="square" rtlCol="0">
            <a:spAutoFit/>
          </a:bodyPr>
          <a:lstStyle/>
          <a:p>
            <a:pPr algn="r"/>
            <a:r>
              <a:rPr lang="en-US" sz="1100" dirty="0" smtClean="0"/>
              <a:t>-1.3 -</a:t>
            </a:r>
            <a:endParaRPr lang="de-DE" sz="1100" dirty="0"/>
          </a:p>
        </p:txBody>
      </p:sp>
      <p:sp>
        <p:nvSpPr>
          <p:cNvPr id="56" name="Textfeld 55"/>
          <p:cNvSpPr txBox="1"/>
          <p:nvPr/>
        </p:nvSpPr>
        <p:spPr>
          <a:xfrm>
            <a:off x="3897033" y="4383322"/>
            <a:ext cx="720080" cy="261610"/>
          </a:xfrm>
          <a:prstGeom prst="rect">
            <a:avLst/>
          </a:prstGeom>
          <a:noFill/>
        </p:spPr>
        <p:txBody>
          <a:bodyPr wrap="square" rtlCol="0">
            <a:spAutoFit/>
          </a:bodyPr>
          <a:lstStyle/>
          <a:p>
            <a:pPr algn="r"/>
            <a:r>
              <a:rPr lang="en-US" sz="1100" dirty="0" smtClean="0"/>
              <a:t>- -0.1 </a:t>
            </a:r>
            <a:endParaRPr lang="de-DE" sz="1100" dirty="0"/>
          </a:p>
        </p:txBody>
      </p:sp>
      <p:sp>
        <p:nvSpPr>
          <p:cNvPr id="57" name="Textfeld 56"/>
          <p:cNvSpPr txBox="1"/>
          <p:nvPr/>
        </p:nvSpPr>
        <p:spPr>
          <a:xfrm>
            <a:off x="3897033" y="4203158"/>
            <a:ext cx="720080" cy="261610"/>
          </a:xfrm>
          <a:prstGeom prst="rect">
            <a:avLst/>
          </a:prstGeom>
          <a:noFill/>
        </p:spPr>
        <p:txBody>
          <a:bodyPr wrap="square" rtlCol="0">
            <a:spAutoFit/>
          </a:bodyPr>
          <a:lstStyle/>
          <a:p>
            <a:pPr algn="r"/>
            <a:r>
              <a:rPr lang="en-US" sz="1100" dirty="0" smtClean="0"/>
              <a:t>- -0.2 </a:t>
            </a:r>
            <a:endParaRPr lang="de-DE" sz="1100" dirty="0"/>
          </a:p>
        </p:txBody>
      </p:sp>
      <p:sp>
        <p:nvSpPr>
          <p:cNvPr id="58" name="Textfeld 57"/>
          <p:cNvSpPr txBox="1"/>
          <p:nvPr/>
        </p:nvSpPr>
        <p:spPr>
          <a:xfrm>
            <a:off x="3897033" y="4086037"/>
            <a:ext cx="720080" cy="261610"/>
          </a:xfrm>
          <a:prstGeom prst="rect">
            <a:avLst/>
          </a:prstGeom>
          <a:noFill/>
        </p:spPr>
        <p:txBody>
          <a:bodyPr wrap="square" rtlCol="0">
            <a:spAutoFit/>
          </a:bodyPr>
          <a:lstStyle/>
          <a:p>
            <a:pPr algn="r"/>
            <a:r>
              <a:rPr lang="en-US" sz="1100" dirty="0" smtClean="0"/>
              <a:t>- -0.3 </a:t>
            </a:r>
            <a:endParaRPr lang="de-DE" sz="1100" dirty="0"/>
          </a:p>
        </p:txBody>
      </p:sp>
      <p:sp>
        <p:nvSpPr>
          <p:cNvPr id="59" name="Textfeld 58"/>
          <p:cNvSpPr txBox="1"/>
          <p:nvPr/>
        </p:nvSpPr>
        <p:spPr>
          <a:xfrm>
            <a:off x="3897033" y="3906161"/>
            <a:ext cx="720080" cy="261610"/>
          </a:xfrm>
          <a:prstGeom prst="rect">
            <a:avLst/>
          </a:prstGeom>
          <a:noFill/>
        </p:spPr>
        <p:txBody>
          <a:bodyPr wrap="square" rtlCol="0">
            <a:spAutoFit/>
          </a:bodyPr>
          <a:lstStyle/>
          <a:p>
            <a:pPr algn="r"/>
            <a:r>
              <a:rPr lang="en-US" sz="1100" b="1" dirty="0" smtClean="0">
                <a:solidFill>
                  <a:srgbClr val="FF0000"/>
                </a:solidFill>
              </a:rPr>
              <a:t>- -0.5 </a:t>
            </a:r>
            <a:endParaRPr lang="de-DE" sz="1100" b="1" dirty="0">
              <a:solidFill>
                <a:srgbClr val="FF0000"/>
              </a:solidFill>
            </a:endParaRPr>
          </a:p>
        </p:txBody>
      </p:sp>
      <p:sp>
        <p:nvSpPr>
          <p:cNvPr id="60" name="Textfeld 59"/>
          <p:cNvSpPr txBox="1"/>
          <p:nvPr/>
        </p:nvSpPr>
        <p:spPr>
          <a:xfrm>
            <a:off x="3897033" y="3771110"/>
            <a:ext cx="720080" cy="261610"/>
          </a:xfrm>
          <a:prstGeom prst="rect">
            <a:avLst/>
          </a:prstGeom>
          <a:noFill/>
        </p:spPr>
        <p:txBody>
          <a:bodyPr wrap="square" rtlCol="0">
            <a:spAutoFit/>
          </a:bodyPr>
          <a:lstStyle/>
          <a:p>
            <a:pPr algn="r"/>
            <a:r>
              <a:rPr lang="en-US" sz="1100" dirty="0" smtClean="0"/>
              <a:t>- -0.7 </a:t>
            </a:r>
            <a:endParaRPr lang="de-DE" sz="1100" dirty="0"/>
          </a:p>
        </p:txBody>
      </p:sp>
      <p:sp>
        <p:nvSpPr>
          <p:cNvPr id="61" name="Textfeld 60"/>
          <p:cNvSpPr txBox="1"/>
          <p:nvPr/>
        </p:nvSpPr>
        <p:spPr>
          <a:xfrm>
            <a:off x="4310575" y="2123891"/>
            <a:ext cx="720080" cy="261610"/>
          </a:xfrm>
          <a:prstGeom prst="rect">
            <a:avLst/>
          </a:prstGeom>
          <a:noFill/>
        </p:spPr>
        <p:txBody>
          <a:bodyPr wrap="square" rtlCol="0">
            <a:spAutoFit/>
          </a:bodyPr>
          <a:lstStyle/>
          <a:p>
            <a:pPr algn="r"/>
            <a:r>
              <a:rPr lang="en-US" sz="1100" b="1" dirty="0" smtClean="0">
                <a:solidFill>
                  <a:srgbClr val="FF0000"/>
                </a:solidFill>
              </a:rPr>
              <a:t>-0.5 -</a:t>
            </a:r>
            <a:endParaRPr lang="de-DE" sz="1100" b="1" dirty="0">
              <a:solidFill>
                <a:srgbClr val="FF0000"/>
              </a:solidFill>
            </a:endParaRPr>
          </a:p>
        </p:txBody>
      </p:sp>
      <p:sp>
        <p:nvSpPr>
          <p:cNvPr id="62" name="Textfeld 61"/>
          <p:cNvSpPr txBox="1"/>
          <p:nvPr/>
        </p:nvSpPr>
        <p:spPr>
          <a:xfrm>
            <a:off x="4310858" y="1952980"/>
            <a:ext cx="720080" cy="261610"/>
          </a:xfrm>
          <a:prstGeom prst="rect">
            <a:avLst/>
          </a:prstGeom>
          <a:noFill/>
        </p:spPr>
        <p:txBody>
          <a:bodyPr wrap="square" rtlCol="0">
            <a:spAutoFit/>
          </a:bodyPr>
          <a:lstStyle/>
          <a:p>
            <a:pPr algn="r"/>
            <a:r>
              <a:rPr lang="en-US" sz="1100" dirty="0" smtClean="0"/>
              <a:t>-0.7 -</a:t>
            </a:r>
            <a:endParaRPr lang="de-DE" sz="1100" dirty="0"/>
          </a:p>
        </p:txBody>
      </p:sp>
      <p:sp>
        <p:nvSpPr>
          <p:cNvPr id="63" name="Textfeld 62"/>
          <p:cNvSpPr txBox="1"/>
          <p:nvPr/>
        </p:nvSpPr>
        <p:spPr>
          <a:xfrm>
            <a:off x="4310575" y="2321985"/>
            <a:ext cx="720080" cy="261610"/>
          </a:xfrm>
          <a:prstGeom prst="rect">
            <a:avLst/>
          </a:prstGeom>
          <a:noFill/>
        </p:spPr>
        <p:txBody>
          <a:bodyPr wrap="square" rtlCol="0">
            <a:spAutoFit/>
          </a:bodyPr>
          <a:lstStyle/>
          <a:p>
            <a:pPr algn="r"/>
            <a:r>
              <a:rPr lang="en-US" sz="1100" dirty="0" smtClean="0"/>
              <a:t>-0.3 -</a:t>
            </a:r>
            <a:endParaRPr lang="de-DE" sz="1100" dirty="0"/>
          </a:p>
        </p:txBody>
      </p:sp>
      <p:sp>
        <p:nvSpPr>
          <p:cNvPr id="64" name="Textfeld 63"/>
          <p:cNvSpPr txBox="1"/>
          <p:nvPr/>
        </p:nvSpPr>
        <p:spPr>
          <a:xfrm>
            <a:off x="4310575" y="2625844"/>
            <a:ext cx="720080" cy="261610"/>
          </a:xfrm>
          <a:prstGeom prst="rect">
            <a:avLst/>
          </a:prstGeom>
          <a:noFill/>
        </p:spPr>
        <p:txBody>
          <a:bodyPr wrap="square" rtlCol="0">
            <a:spAutoFit/>
          </a:bodyPr>
          <a:lstStyle/>
          <a:p>
            <a:pPr algn="r"/>
            <a:r>
              <a:rPr lang="en-US" sz="1100" dirty="0" smtClean="0"/>
              <a:t>-0.1 -</a:t>
            </a:r>
            <a:endParaRPr lang="de-DE" sz="1100" dirty="0"/>
          </a:p>
        </p:txBody>
      </p:sp>
      <p:sp>
        <p:nvSpPr>
          <p:cNvPr id="68" name="Textfeld 67"/>
          <p:cNvSpPr txBox="1"/>
          <p:nvPr/>
        </p:nvSpPr>
        <p:spPr>
          <a:xfrm>
            <a:off x="3905710" y="2853224"/>
            <a:ext cx="720080" cy="261610"/>
          </a:xfrm>
          <a:prstGeom prst="rect">
            <a:avLst/>
          </a:prstGeom>
          <a:noFill/>
        </p:spPr>
        <p:txBody>
          <a:bodyPr wrap="square" rtlCol="0">
            <a:spAutoFit/>
          </a:bodyPr>
          <a:lstStyle/>
          <a:p>
            <a:pPr algn="r"/>
            <a:r>
              <a:rPr lang="en-US" sz="1100" dirty="0" smtClean="0"/>
              <a:t>- -0.1 </a:t>
            </a:r>
            <a:endParaRPr lang="de-DE" sz="1100" dirty="0"/>
          </a:p>
        </p:txBody>
      </p:sp>
      <p:sp>
        <p:nvSpPr>
          <p:cNvPr id="70" name="Textfeld 69"/>
          <p:cNvSpPr txBox="1"/>
          <p:nvPr/>
        </p:nvSpPr>
        <p:spPr>
          <a:xfrm>
            <a:off x="3905710" y="2672772"/>
            <a:ext cx="720080" cy="261610"/>
          </a:xfrm>
          <a:prstGeom prst="rect">
            <a:avLst/>
          </a:prstGeom>
          <a:noFill/>
        </p:spPr>
        <p:txBody>
          <a:bodyPr wrap="square" rtlCol="0">
            <a:spAutoFit/>
          </a:bodyPr>
          <a:lstStyle/>
          <a:p>
            <a:pPr algn="r"/>
            <a:r>
              <a:rPr lang="en-US" sz="1100" dirty="0" smtClean="0"/>
              <a:t>- -0.3 </a:t>
            </a:r>
            <a:endParaRPr lang="de-DE" sz="1100" dirty="0"/>
          </a:p>
        </p:txBody>
      </p:sp>
      <p:sp>
        <p:nvSpPr>
          <p:cNvPr id="71" name="Textfeld 70"/>
          <p:cNvSpPr txBox="1"/>
          <p:nvPr/>
        </p:nvSpPr>
        <p:spPr>
          <a:xfrm>
            <a:off x="3905710" y="2546501"/>
            <a:ext cx="720080" cy="261610"/>
          </a:xfrm>
          <a:prstGeom prst="rect">
            <a:avLst/>
          </a:prstGeom>
          <a:noFill/>
        </p:spPr>
        <p:txBody>
          <a:bodyPr wrap="square" rtlCol="0">
            <a:spAutoFit/>
          </a:bodyPr>
          <a:lstStyle/>
          <a:p>
            <a:pPr algn="r"/>
            <a:r>
              <a:rPr lang="en-US" sz="1100" b="1" dirty="0" smtClean="0">
                <a:solidFill>
                  <a:srgbClr val="FF0000"/>
                </a:solidFill>
              </a:rPr>
              <a:t>- -0.5 </a:t>
            </a:r>
            <a:endParaRPr lang="de-DE" sz="1100" b="1" dirty="0">
              <a:solidFill>
                <a:srgbClr val="FF0000"/>
              </a:solidFill>
            </a:endParaRPr>
          </a:p>
        </p:txBody>
      </p:sp>
      <p:sp>
        <p:nvSpPr>
          <p:cNvPr id="72" name="Textfeld 71"/>
          <p:cNvSpPr txBox="1"/>
          <p:nvPr/>
        </p:nvSpPr>
        <p:spPr>
          <a:xfrm>
            <a:off x="3905710" y="2402485"/>
            <a:ext cx="720080" cy="261610"/>
          </a:xfrm>
          <a:prstGeom prst="rect">
            <a:avLst/>
          </a:prstGeom>
          <a:noFill/>
        </p:spPr>
        <p:txBody>
          <a:bodyPr wrap="square" rtlCol="0">
            <a:spAutoFit/>
          </a:bodyPr>
          <a:lstStyle/>
          <a:p>
            <a:pPr algn="r"/>
            <a:r>
              <a:rPr lang="en-US" sz="1100" dirty="0" smtClean="0"/>
              <a:t>- -0.7 </a:t>
            </a:r>
            <a:endParaRPr lang="de-DE" sz="1100" dirty="0"/>
          </a:p>
        </p:txBody>
      </p:sp>
      <p:sp>
        <p:nvSpPr>
          <p:cNvPr id="73" name="Textfeld 72"/>
          <p:cNvSpPr txBox="1"/>
          <p:nvPr/>
        </p:nvSpPr>
        <p:spPr>
          <a:xfrm>
            <a:off x="3905998" y="1907867"/>
            <a:ext cx="720080" cy="261610"/>
          </a:xfrm>
          <a:prstGeom prst="rect">
            <a:avLst/>
          </a:prstGeom>
          <a:noFill/>
        </p:spPr>
        <p:txBody>
          <a:bodyPr wrap="square" rtlCol="0">
            <a:spAutoFit/>
          </a:bodyPr>
          <a:lstStyle/>
          <a:p>
            <a:pPr algn="r"/>
            <a:r>
              <a:rPr lang="en-US" sz="1100" b="1" dirty="0" smtClean="0">
                <a:solidFill>
                  <a:srgbClr val="FF0000"/>
                </a:solidFill>
              </a:rPr>
              <a:t>- -1.5 </a:t>
            </a:r>
            <a:endParaRPr lang="de-DE" sz="1100" b="1" dirty="0">
              <a:solidFill>
                <a:srgbClr val="FF0000"/>
              </a:solidFill>
            </a:endParaRPr>
          </a:p>
        </p:txBody>
      </p:sp>
      <p:sp>
        <p:nvSpPr>
          <p:cNvPr id="74" name="Textfeld 73"/>
          <p:cNvSpPr txBox="1"/>
          <p:nvPr/>
        </p:nvSpPr>
        <p:spPr>
          <a:xfrm>
            <a:off x="3897033" y="2222794"/>
            <a:ext cx="720080" cy="261610"/>
          </a:xfrm>
          <a:prstGeom prst="rect">
            <a:avLst/>
          </a:prstGeom>
          <a:noFill/>
        </p:spPr>
        <p:txBody>
          <a:bodyPr wrap="square" rtlCol="0">
            <a:spAutoFit/>
          </a:bodyPr>
          <a:lstStyle/>
          <a:p>
            <a:pPr algn="r"/>
            <a:r>
              <a:rPr lang="en-US" sz="1100" b="1" dirty="0" smtClean="0">
                <a:solidFill>
                  <a:srgbClr val="FF0000"/>
                </a:solidFill>
              </a:rPr>
              <a:t>- -1.0 </a:t>
            </a:r>
            <a:endParaRPr lang="de-DE" sz="1100" b="1" dirty="0">
              <a:solidFill>
                <a:srgbClr val="FF0000"/>
              </a:solidFill>
            </a:endParaRPr>
          </a:p>
        </p:txBody>
      </p:sp>
      <p:sp>
        <p:nvSpPr>
          <p:cNvPr id="75" name="Textfeld 74"/>
          <p:cNvSpPr txBox="1"/>
          <p:nvPr/>
        </p:nvSpPr>
        <p:spPr>
          <a:xfrm>
            <a:off x="3897033" y="2024988"/>
            <a:ext cx="720080" cy="261610"/>
          </a:xfrm>
          <a:prstGeom prst="rect">
            <a:avLst/>
          </a:prstGeom>
          <a:noFill/>
        </p:spPr>
        <p:txBody>
          <a:bodyPr wrap="square" rtlCol="0">
            <a:spAutoFit/>
          </a:bodyPr>
          <a:lstStyle/>
          <a:p>
            <a:pPr algn="r"/>
            <a:r>
              <a:rPr lang="en-US" sz="1100" dirty="0" smtClean="0"/>
              <a:t>- -1.3 </a:t>
            </a:r>
            <a:endParaRPr lang="de-DE" sz="1100" dirty="0"/>
          </a:p>
        </p:txBody>
      </p:sp>
    </p:spTree>
    <p:extLst>
      <p:ext uri="{BB962C8B-B14F-4D97-AF65-F5344CB8AC3E}">
        <p14:creationId xmlns:p14="http://schemas.microsoft.com/office/powerpoint/2010/main" val="334905557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bartb\Backup_D\PowerpointDocs\AGATA_22nov2010\figures_Wiens_NeutronDamaged\mat_980_300.png"/>
          <p:cNvPicPr>
            <a:picLocks noChangeAspect="1" noChangeArrowheads="1"/>
          </p:cNvPicPr>
          <p:nvPr/>
        </p:nvPicPr>
        <p:blipFill>
          <a:blip r:embed="rId2" cstate="print"/>
          <a:srcRect/>
          <a:stretch>
            <a:fillRect/>
          </a:stretch>
        </p:blipFill>
        <p:spPr bwMode="auto">
          <a:xfrm>
            <a:off x="2987824" y="1431384"/>
            <a:ext cx="5382280" cy="5454000"/>
          </a:xfrm>
          <a:prstGeom prst="rect">
            <a:avLst/>
          </a:prstGeom>
          <a:noFill/>
        </p:spPr>
      </p:pic>
      <p:sp>
        <p:nvSpPr>
          <p:cNvPr id="9" name="Rechteck 8"/>
          <p:cNvSpPr/>
          <p:nvPr/>
        </p:nvSpPr>
        <p:spPr>
          <a:xfrm>
            <a:off x="4126317" y="4942134"/>
            <a:ext cx="2755134" cy="136815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Core</a:t>
            </a:r>
          </a:p>
          <a:p>
            <a:endParaRPr lang="en-US" dirty="0" smtClean="0"/>
          </a:p>
          <a:p>
            <a:endParaRPr lang="en-US" dirty="0" smtClean="0"/>
          </a:p>
          <a:p>
            <a:endParaRPr lang="de-DE" dirty="0"/>
          </a:p>
        </p:txBody>
      </p:sp>
      <p:sp>
        <p:nvSpPr>
          <p:cNvPr id="10" name="Rechteck 9"/>
          <p:cNvSpPr/>
          <p:nvPr/>
        </p:nvSpPr>
        <p:spPr>
          <a:xfrm>
            <a:off x="4126317" y="3510939"/>
            <a:ext cx="2755134"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t>Seg</a:t>
            </a:r>
            <a:endParaRPr lang="en-US" dirty="0" smtClean="0"/>
          </a:p>
          <a:p>
            <a:endParaRPr lang="en-US" dirty="0" smtClean="0"/>
          </a:p>
          <a:p>
            <a:endParaRPr lang="en-US" dirty="0" smtClean="0"/>
          </a:p>
          <a:p>
            <a:endParaRPr lang="de-DE" dirty="0"/>
          </a:p>
        </p:txBody>
      </p:sp>
      <p:sp>
        <p:nvSpPr>
          <p:cNvPr id="11" name="Rechteck 10"/>
          <p:cNvSpPr/>
          <p:nvPr/>
        </p:nvSpPr>
        <p:spPr>
          <a:xfrm>
            <a:off x="4126317" y="2016701"/>
            <a:ext cx="2755134" cy="144016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C+S</a:t>
            </a:r>
          </a:p>
          <a:p>
            <a:endParaRPr lang="en-US" dirty="0" smtClean="0"/>
          </a:p>
          <a:p>
            <a:endParaRPr lang="en-US" dirty="0" smtClean="0"/>
          </a:p>
          <a:p>
            <a:endParaRPr lang="de-DE" dirty="0"/>
          </a:p>
        </p:txBody>
      </p:sp>
      <p:sp>
        <p:nvSpPr>
          <p:cNvPr id="12" name="Textfeld 11"/>
          <p:cNvSpPr txBox="1"/>
          <p:nvPr/>
        </p:nvSpPr>
        <p:spPr>
          <a:xfrm>
            <a:off x="6175006" y="2214722"/>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3" name="Textfeld 12"/>
          <p:cNvSpPr txBox="1"/>
          <p:nvPr/>
        </p:nvSpPr>
        <p:spPr>
          <a:xfrm>
            <a:off x="6175006" y="3672885"/>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4" name="Textfeld 13"/>
          <p:cNvSpPr txBox="1"/>
          <p:nvPr/>
        </p:nvSpPr>
        <p:spPr>
          <a:xfrm>
            <a:off x="6175006" y="5167050"/>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5" name="Rechteck 14"/>
          <p:cNvSpPr/>
          <p:nvPr/>
        </p:nvSpPr>
        <p:spPr>
          <a:xfrm>
            <a:off x="4788024" y="1584653"/>
            <a:ext cx="1059667"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3419872" y="1728669"/>
            <a:ext cx="565155"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p:cNvCxnSpPr/>
          <p:nvPr/>
        </p:nvCxnSpPr>
        <p:spPr>
          <a:xfrm>
            <a:off x="3852817" y="6625213"/>
            <a:ext cx="33202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6316295" y="6553205"/>
            <a:ext cx="989022" cy="307777"/>
          </a:xfrm>
          <a:prstGeom prst="rect">
            <a:avLst/>
          </a:prstGeom>
          <a:noFill/>
        </p:spPr>
        <p:txBody>
          <a:bodyPr wrap="square" rtlCol="0">
            <a:spAutoFit/>
          </a:bodyPr>
          <a:lstStyle/>
          <a:p>
            <a:r>
              <a:rPr lang="en-US" sz="1400" dirty="0" smtClean="0"/>
              <a:t>energy</a:t>
            </a:r>
            <a:endParaRPr lang="de-DE" sz="1400" dirty="0"/>
          </a:p>
        </p:txBody>
      </p:sp>
      <p:cxnSp>
        <p:nvCxnSpPr>
          <p:cNvPr id="19" name="Gerade Verbindung mit Pfeil 18"/>
          <p:cNvCxnSpPr/>
          <p:nvPr/>
        </p:nvCxnSpPr>
        <p:spPr>
          <a:xfrm rot="5400000" flipH="1" flipV="1">
            <a:off x="3520879" y="2339561"/>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rot="5400000" flipH="1" flipV="1">
            <a:off x="3519321" y="3060435"/>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rot="16200000">
            <a:off x="3307214" y="2942931"/>
            <a:ext cx="864096" cy="307777"/>
          </a:xfrm>
          <a:prstGeom prst="rect">
            <a:avLst/>
          </a:prstGeom>
          <a:noFill/>
        </p:spPr>
        <p:txBody>
          <a:bodyPr wrap="square" rtlCol="0">
            <a:spAutoFit/>
          </a:bodyPr>
          <a:lstStyle/>
          <a:p>
            <a:r>
              <a:rPr lang="en-US" sz="1400" dirty="0" smtClean="0"/>
              <a:t>Radius </a:t>
            </a:r>
            <a:endParaRPr lang="de-DE" sz="1400" dirty="0"/>
          </a:p>
        </p:txBody>
      </p:sp>
      <p:cxnSp>
        <p:nvCxnSpPr>
          <p:cNvPr id="22" name="Gerade Verbindung mit Pfeil 21"/>
          <p:cNvCxnSpPr/>
          <p:nvPr/>
        </p:nvCxnSpPr>
        <p:spPr>
          <a:xfrm rot="5400000" flipH="1" flipV="1">
            <a:off x="3529995" y="3779721"/>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rot="5400000" flipH="1" flipV="1">
            <a:off x="3529995" y="4499801"/>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rot="16200000">
            <a:off x="3307214" y="5823252"/>
            <a:ext cx="864096" cy="307777"/>
          </a:xfrm>
          <a:prstGeom prst="rect">
            <a:avLst/>
          </a:prstGeom>
          <a:noFill/>
        </p:spPr>
        <p:txBody>
          <a:bodyPr wrap="square" rtlCol="0">
            <a:spAutoFit/>
          </a:bodyPr>
          <a:lstStyle/>
          <a:p>
            <a:r>
              <a:rPr lang="en-US" sz="1400" dirty="0" smtClean="0"/>
              <a:t>Radius </a:t>
            </a:r>
            <a:endParaRPr lang="de-DE" sz="1400" dirty="0"/>
          </a:p>
        </p:txBody>
      </p:sp>
      <p:cxnSp>
        <p:nvCxnSpPr>
          <p:cNvPr id="25" name="Gerade Verbindung mit Pfeil 24"/>
          <p:cNvCxnSpPr/>
          <p:nvPr/>
        </p:nvCxnSpPr>
        <p:spPr>
          <a:xfrm rot="5400000" flipH="1" flipV="1">
            <a:off x="3529995" y="6011969"/>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rot="16200000">
            <a:off x="3307214" y="4352316"/>
            <a:ext cx="864096" cy="369332"/>
          </a:xfrm>
          <a:prstGeom prst="rect">
            <a:avLst/>
          </a:prstGeom>
          <a:noFill/>
        </p:spPr>
        <p:txBody>
          <a:bodyPr wrap="square" rtlCol="0">
            <a:spAutoFit/>
          </a:bodyPr>
          <a:lstStyle/>
          <a:p>
            <a:r>
              <a:rPr lang="en-US" sz="1400" dirty="0" smtClean="0"/>
              <a:t>Radius</a:t>
            </a:r>
            <a:r>
              <a:rPr lang="en-US" dirty="0" smtClean="0"/>
              <a:t> </a:t>
            </a:r>
            <a:endParaRPr lang="de-DE" dirty="0"/>
          </a:p>
        </p:txBody>
      </p:sp>
      <p:cxnSp>
        <p:nvCxnSpPr>
          <p:cNvPr id="27" name="Gerade Verbindung mit Pfeil 26"/>
          <p:cNvCxnSpPr/>
          <p:nvPr/>
        </p:nvCxnSpPr>
        <p:spPr>
          <a:xfrm rot="5400000" flipH="1" flipV="1">
            <a:off x="3529995" y="5220675"/>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hteck 27"/>
          <p:cNvSpPr/>
          <p:nvPr/>
        </p:nvSpPr>
        <p:spPr>
          <a:xfrm>
            <a:off x="7740352" y="1646783"/>
            <a:ext cx="1080120" cy="4616648"/>
          </a:xfrm>
          <a:prstGeom prst="rect">
            <a:avLst/>
          </a:prstGeom>
        </p:spPr>
        <p:txBody>
          <a:bodyPr wrap="square">
            <a:spAutoFit/>
          </a:bodyPr>
          <a:lstStyle/>
          <a:p>
            <a:r>
              <a:rPr lang="de-DE" sz="1400" dirty="0" smtClean="0"/>
              <a:t>FWHM</a:t>
            </a:r>
          </a:p>
          <a:p>
            <a:r>
              <a:rPr lang="de-DE" sz="1400" dirty="0" smtClean="0"/>
              <a:t>1.3MeV </a:t>
            </a:r>
          </a:p>
          <a:p>
            <a:endParaRPr lang="en-US" sz="1400" dirty="0" smtClean="0"/>
          </a:p>
          <a:p>
            <a:r>
              <a:rPr lang="en-US" sz="1400" dirty="0" smtClean="0"/>
              <a:t>2.06</a:t>
            </a:r>
            <a:endParaRPr lang="de-DE" sz="1400" dirty="0" smtClean="0"/>
          </a:p>
          <a:p>
            <a:endParaRPr lang="en-US" sz="1400" dirty="0" smtClean="0"/>
          </a:p>
          <a:p>
            <a:endParaRPr lang="en-US" sz="1400" dirty="0" smtClean="0"/>
          </a:p>
          <a:p>
            <a:r>
              <a:rPr lang="en-US" sz="1400" dirty="0" smtClean="0"/>
              <a:t>2.44</a:t>
            </a:r>
          </a:p>
          <a:p>
            <a:endParaRPr lang="en-US" sz="1400" dirty="0" smtClean="0"/>
          </a:p>
          <a:p>
            <a:endParaRPr lang="en-US" sz="1400" dirty="0" smtClean="0"/>
          </a:p>
          <a:p>
            <a:r>
              <a:rPr lang="en-US" sz="1400" dirty="0" smtClean="0"/>
              <a:t>2.51</a:t>
            </a:r>
          </a:p>
          <a:p>
            <a:endParaRPr lang="en-US" sz="1400" dirty="0" smtClean="0"/>
          </a:p>
          <a:p>
            <a:endParaRPr lang="en-US" sz="1400" dirty="0" smtClean="0"/>
          </a:p>
          <a:p>
            <a:endParaRPr lang="en-US" sz="1400" dirty="0" smtClean="0"/>
          </a:p>
          <a:p>
            <a:r>
              <a:rPr lang="en-US" sz="1400" dirty="0" smtClean="0"/>
              <a:t>2.88</a:t>
            </a:r>
          </a:p>
          <a:p>
            <a:endParaRPr lang="en-US" sz="1400" dirty="0" smtClean="0"/>
          </a:p>
          <a:p>
            <a:endParaRPr lang="en-US" sz="1400" dirty="0" smtClean="0"/>
          </a:p>
          <a:p>
            <a:endParaRPr lang="en-US" sz="1400" dirty="0" smtClean="0"/>
          </a:p>
          <a:p>
            <a:r>
              <a:rPr lang="en-US" sz="1400" dirty="0" smtClean="0"/>
              <a:t>2.30</a:t>
            </a:r>
          </a:p>
          <a:p>
            <a:endParaRPr lang="en-US" sz="1400" dirty="0" smtClean="0"/>
          </a:p>
          <a:p>
            <a:endParaRPr lang="en-US" sz="1400" dirty="0" smtClean="0"/>
          </a:p>
          <a:p>
            <a:r>
              <a:rPr lang="en-US" sz="1400" dirty="0" smtClean="0"/>
              <a:t>2.34</a:t>
            </a:r>
            <a:endParaRPr lang="de-DE" sz="1400" dirty="0" smtClean="0"/>
          </a:p>
        </p:txBody>
      </p:sp>
      <p:sp>
        <p:nvSpPr>
          <p:cNvPr id="29" name="Rechteck 28"/>
          <p:cNvSpPr/>
          <p:nvPr/>
        </p:nvSpPr>
        <p:spPr>
          <a:xfrm>
            <a:off x="8388424" y="1647517"/>
            <a:ext cx="864096" cy="4832092"/>
          </a:xfrm>
          <a:prstGeom prst="rect">
            <a:avLst/>
          </a:prstGeom>
        </p:spPr>
        <p:txBody>
          <a:bodyPr wrap="square">
            <a:spAutoFit/>
          </a:bodyPr>
          <a:lstStyle/>
          <a:p>
            <a:r>
              <a:rPr lang="de-DE" sz="1400" dirty="0" smtClean="0"/>
              <a:t>FWTM FWHM</a:t>
            </a:r>
          </a:p>
          <a:p>
            <a:endParaRPr lang="de-DE" sz="1400" dirty="0" smtClean="0"/>
          </a:p>
          <a:p>
            <a:r>
              <a:rPr lang="de-DE" sz="1400" dirty="0" smtClean="0"/>
              <a:t>1.91</a:t>
            </a:r>
          </a:p>
          <a:p>
            <a:endParaRPr lang="de-DE" sz="1400" dirty="0" smtClean="0"/>
          </a:p>
          <a:p>
            <a:endParaRPr lang="de-DE" sz="1400" dirty="0" smtClean="0"/>
          </a:p>
          <a:p>
            <a:r>
              <a:rPr lang="de-DE" sz="1400" dirty="0" smtClean="0"/>
              <a:t>1.83</a:t>
            </a:r>
          </a:p>
          <a:p>
            <a:endParaRPr lang="de-DE" sz="1400" dirty="0" smtClean="0"/>
          </a:p>
          <a:p>
            <a:endParaRPr lang="de-DE" sz="1400" dirty="0" smtClean="0"/>
          </a:p>
          <a:p>
            <a:r>
              <a:rPr lang="de-DE" sz="1400" dirty="0" smtClean="0"/>
              <a:t>1.83</a:t>
            </a:r>
          </a:p>
          <a:p>
            <a:endParaRPr lang="de-DE" sz="1400" dirty="0" smtClean="0"/>
          </a:p>
          <a:p>
            <a:endParaRPr lang="de-DE" sz="1400" dirty="0" smtClean="0"/>
          </a:p>
          <a:p>
            <a:endParaRPr lang="de-DE" sz="1400" dirty="0" smtClean="0"/>
          </a:p>
          <a:p>
            <a:r>
              <a:rPr lang="en-US" sz="1400" dirty="0" smtClean="0"/>
              <a:t>2.34</a:t>
            </a:r>
            <a:endParaRPr lang="de-DE" sz="1400" dirty="0" smtClean="0"/>
          </a:p>
          <a:p>
            <a:endParaRPr lang="de-DE" sz="1400" dirty="0" smtClean="0"/>
          </a:p>
          <a:p>
            <a:endParaRPr lang="de-DE" sz="1400" dirty="0" smtClean="0"/>
          </a:p>
          <a:p>
            <a:endParaRPr lang="de-DE" sz="1400" dirty="0" smtClean="0"/>
          </a:p>
          <a:p>
            <a:r>
              <a:rPr lang="de-DE" sz="1400" dirty="0" smtClean="0"/>
              <a:t>1.83</a:t>
            </a:r>
          </a:p>
          <a:p>
            <a:endParaRPr lang="de-DE" sz="1400" dirty="0" smtClean="0"/>
          </a:p>
          <a:p>
            <a:endParaRPr lang="de-DE" sz="1400" dirty="0" smtClean="0"/>
          </a:p>
          <a:p>
            <a:r>
              <a:rPr lang="de-DE" sz="1400" dirty="0" smtClean="0"/>
              <a:t>1.83</a:t>
            </a:r>
            <a:br>
              <a:rPr lang="de-DE" sz="1400" dirty="0" smtClean="0"/>
            </a:br>
            <a:endParaRPr lang="de-DE" sz="1400" dirty="0"/>
          </a:p>
        </p:txBody>
      </p:sp>
      <p:cxnSp>
        <p:nvCxnSpPr>
          <p:cNvPr id="30" name="Gerade Verbindung 29"/>
          <p:cNvCxnSpPr/>
          <p:nvPr/>
        </p:nvCxnSpPr>
        <p:spPr>
          <a:xfrm>
            <a:off x="8487327" y="1899580"/>
            <a:ext cx="4675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6" name="Picture 6"/>
          <p:cNvPicPr>
            <a:picLocks noChangeAspect="1" noChangeArrowheads="1"/>
          </p:cNvPicPr>
          <p:nvPr/>
        </p:nvPicPr>
        <p:blipFill>
          <a:blip r:embed="rId3" cstate="print"/>
          <a:srcRect/>
          <a:stretch>
            <a:fillRect/>
          </a:stretch>
        </p:blipFill>
        <p:spPr bwMode="auto">
          <a:xfrm>
            <a:off x="3635896" y="1010592"/>
            <a:ext cx="3478660" cy="834231"/>
          </a:xfrm>
          <a:prstGeom prst="rect">
            <a:avLst/>
          </a:prstGeom>
          <a:noFill/>
          <a:ln w="9525">
            <a:noFill/>
            <a:miter lim="800000"/>
            <a:headEnd/>
            <a:tailEnd/>
          </a:ln>
        </p:spPr>
      </p:pic>
      <p:sp>
        <p:nvSpPr>
          <p:cNvPr id="2" name="Titel 1"/>
          <p:cNvSpPr txBox="1">
            <a:spLocks/>
          </p:cNvSpPr>
          <p:nvPr/>
        </p:nvSpPr>
        <p:spPr>
          <a:xfrm>
            <a:off x="3635896" y="116632"/>
            <a:ext cx="5328592" cy="893961"/>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Correction of neutron</a:t>
            </a:r>
            <a:r>
              <a:rPr kumimoji="0" lang="en-US" sz="3200" b="0" i="0" u="none" strike="noStrike" kern="1200" cap="none" spc="0" normalizeH="0" noProof="0" dirty="0" smtClean="0">
                <a:ln>
                  <a:noFill/>
                </a:ln>
                <a:solidFill>
                  <a:schemeClr val="tx1"/>
                </a:solidFill>
                <a:effectLst/>
                <a:uLnTx/>
                <a:uFillTx/>
                <a:latin typeface="+mj-lt"/>
                <a:ea typeface="+mj-ea"/>
                <a:cs typeface="+mj-cs"/>
              </a:rPr>
              <a:t> damage </a:t>
            </a:r>
            <a:endParaRPr kumimoji="0" lang="de-DE" sz="32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074" name="Picture 2"/>
          <p:cNvPicPr>
            <a:picLocks noChangeAspect="1" noChangeArrowheads="1"/>
          </p:cNvPicPr>
          <p:nvPr/>
        </p:nvPicPr>
        <p:blipFill>
          <a:blip r:embed="rId4" cstate="print"/>
          <a:srcRect/>
          <a:stretch>
            <a:fillRect/>
          </a:stretch>
        </p:blipFill>
        <p:spPr bwMode="auto">
          <a:xfrm>
            <a:off x="143692" y="3000600"/>
            <a:ext cx="3060156" cy="1800000"/>
          </a:xfrm>
          <a:prstGeom prst="rect">
            <a:avLst/>
          </a:prstGeom>
          <a:noFill/>
          <a:ln w="9525">
            <a:noFill/>
            <a:miter lim="800000"/>
            <a:headEnd/>
            <a:tailEnd/>
          </a:ln>
          <a:effectLst>
            <a:outerShdw blurRad="50800" dist="50800" dir="5400000" algn="ctr" rotWithShape="0">
              <a:schemeClr val="accent2"/>
            </a:outerShdw>
          </a:effectLst>
        </p:spPr>
      </p:pic>
      <p:pic>
        <p:nvPicPr>
          <p:cNvPr id="3075" name="Picture 3"/>
          <p:cNvPicPr>
            <a:picLocks noChangeAspect="1" noChangeArrowheads="1"/>
          </p:cNvPicPr>
          <p:nvPr/>
        </p:nvPicPr>
        <p:blipFill>
          <a:blip r:embed="rId5" cstate="print"/>
          <a:srcRect/>
          <a:stretch>
            <a:fillRect/>
          </a:stretch>
        </p:blipFill>
        <p:spPr bwMode="auto">
          <a:xfrm>
            <a:off x="143692" y="4953000"/>
            <a:ext cx="3060156" cy="1800000"/>
          </a:xfrm>
          <a:prstGeom prst="rect">
            <a:avLst/>
          </a:prstGeom>
          <a:noFill/>
          <a:ln w="9525">
            <a:noFill/>
            <a:miter lim="800000"/>
            <a:headEnd/>
            <a:tailEnd/>
          </a:ln>
          <a:effectLst>
            <a:outerShdw blurRad="50800" dist="50800" dir="5400000" algn="ctr" rotWithShape="0">
              <a:schemeClr val="tx2"/>
            </a:outerShdw>
          </a:effectLst>
        </p:spPr>
      </p:pic>
      <p:pic>
        <p:nvPicPr>
          <p:cNvPr id="3076" name="Picture 4"/>
          <p:cNvPicPr>
            <a:picLocks noChangeAspect="1" noChangeArrowheads="1"/>
          </p:cNvPicPr>
          <p:nvPr/>
        </p:nvPicPr>
        <p:blipFill>
          <a:blip r:embed="rId6" cstate="print"/>
          <a:srcRect/>
          <a:stretch>
            <a:fillRect/>
          </a:stretch>
        </p:blipFill>
        <p:spPr bwMode="auto">
          <a:xfrm>
            <a:off x="143691" y="943200"/>
            <a:ext cx="3060157" cy="1800000"/>
          </a:xfrm>
          <a:prstGeom prst="rect">
            <a:avLst/>
          </a:prstGeom>
          <a:noFill/>
          <a:ln w="9525">
            <a:noFill/>
            <a:miter lim="800000"/>
            <a:headEnd/>
            <a:tailEnd/>
          </a:ln>
          <a:effectLst>
            <a:outerShdw blurRad="50800" dist="50800" dir="5400000" algn="ctr" rotWithShape="0">
              <a:schemeClr val="accent4"/>
            </a:outerShdw>
          </a:effectLst>
        </p:spPr>
      </p:pic>
    </p:spTree>
    <p:extLst>
      <p:ext uri="{BB962C8B-B14F-4D97-AF65-F5344CB8AC3E}">
        <p14:creationId xmlns:p14="http://schemas.microsoft.com/office/powerpoint/2010/main" val="182408985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p:cNvSpPr/>
          <p:nvPr/>
        </p:nvSpPr>
        <p:spPr>
          <a:xfrm>
            <a:off x="1043608" y="97584"/>
            <a:ext cx="5040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01" name="Picture 5" descr="Z:\bartb\Backup_D\PowerpointDocs\AGATA_22nov2010\figures_Wiens_Undamaged\mat_175_650.png"/>
          <p:cNvPicPr>
            <a:picLocks noChangeAspect="1" noChangeArrowheads="1"/>
          </p:cNvPicPr>
          <p:nvPr/>
        </p:nvPicPr>
        <p:blipFill>
          <a:blip r:embed="rId2" cstate="print"/>
          <a:srcRect/>
          <a:stretch>
            <a:fillRect/>
          </a:stretch>
        </p:blipFill>
        <p:spPr bwMode="auto">
          <a:xfrm>
            <a:off x="3419872" y="1412776"/>
            <a:ext cx="4716016" cy="5455114"/>
          </a:xfrm>
          <a:prstGeom prst="rect">
            <a:avLst/>
          </a:prstGeom>
          <a:noFill/>
        </p:spPr>
      </p:pic>
      <p:sp>
        <p:nvSpPr>
          <p:cNvPr id="7" name="Rechteck 6"/>
          <p:cNvSpPr/>
          <p:nvPr/>
        </p:nvSpPr>
        <p:spPr>
          <a:xfrm>
            <a:off x="4126317" y="4914273"/>
            <a:ext cx="2755134" cy="136815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Core</a:t>
            </a:r>
          </a:p>
          <a:p>
            <a:endParaRPr lang="en-US" dirty="0" smtClean="0"/>
          </a:p>
          <a:p>
            <a:endParaRPr lang="en-US" dirty="0" smtClean="0"/>
          </a:p>
          <a:p>
            <a:endParaRPr lang="de-DE" dirty="0"/>
          </a:p>
        </p:txBody>
      </p:sp>
      <p:sp>
        <p:nvSpPr>
          <p:cNvPr id="8" name="Rechteck 7"/>
          <p:cNvSpPr/>
          <p:nvPr/>
        </p:nvSpPr>
        <p:spPr>
          <a:xfrm>
            <a:off x="4126317" y="3483078"/>
            <a:ext cx="2755134"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t>Seg</a:t>
            </a:r>
            <a:endParaRPr lang="en-US" dirty="0" smtClean="0"/>
          </a:p>
          <a:p>
            <a:endParaRPr lang="en-US" dirty="0" smtClean="0"/>
          </a:p>
          <a:p>
            <a:endParaRPr lang="en-US" dirty="0" smtClean="0"/>
          </a:p>
          <a:p>
            <a:endParaRPr lang="de-DE" dirty="0"/>
          </a:p>
        </p:txBody>
      </p:sp>
      <p:sp>
        <p:nvSpPr>
          <p:cNvPr id="9" name="Rechteck 8"/>
          <p:cNvSpPr/>
          <p:nvPr/>
        </p:nvSpPr>
        <p:spPr>
          <a:xfrm>
            <a:off x="4126317" y="1988840"/>
            <a:ext cx="2755134" cy="144016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C+S</a:t>
            </a:r>
          </a:p>
          <a:p>
            <a:endParaRPr lang="en-US" dirty="0" smtClean="0"/>
          </a:p>
          <a:p>
            <a:endParaRPr lang="en-US" dirty="0" smtClean="0"/>
          </a:p>
          <a:p>
            <a:endParaRPr lang="de-DE" dirty="0"/>
          </a:p>
        </p:txBody>
      </p:sp>
      <p:sp>
        <p:nvSpPr>
          <p:cNvPr id="11" name="Textfeld 10"/>
          <p:cNvSpPr txBox="1"/>
          <p:nvPr/>
        </p:nvSpPr>
        <p:spPr>
          <a:xfrm>
            <a:off x="6175006" y="2186861"/>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2" name="Textfeld 11"/>
          <p:cNvSpPr txBox="1"/>
          <p:nvPr/>
        </p:nvSpPr>
        <p:spPr>
          <a:xfrm>
            <a:off x="6175006" y="3645024"/>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3" name="Textfeld 12"/>
          <p:cNvSpPr txBox="1"/>
          <p:nvPr/>
        </p:nvSpPr>
        <p:spPr>
          <a:xfrm>
            <a:off x="6175006" y="5139189"/>
            <a:ext cx="777089" cy="954107"/>
          </a:xfrm>
          <a:prstGeom prst="rect">
            <a:avLst/>
          </a:prstGeom>
          <a:noFill/>
        </p:spPr>
        <p:txBody>
          <a:bodyPr wrap="square" rtlCol="0">
            <a:spAutoFit/>
          </a:bodyPr>
          <a:lstStyle/>
          <a:p>
            <a:r>
              <a:rPr lang="en-US" sz="1400" dirty="0" smtClean="0">
                <a:solidFill>
                  <a:schemeClr val="bg1"/>
                </a:solidFill>
              </a:rPr>
              <a:t>Corr.</a:t>
            </a:r>
          </a:p>
          <a:p>
            <a:endParaRPr lang="en-US" sz="1400" dirty="0" smtClean="0">
              <a:solidFill>
                <a:schemeClr val="bg1"/>
              </a:solidFill>
            </a:endParaRPr>
          </a:p>
          <a:p>
            <a:endParaRPr lang="en-US" sz="1400" dirty="0" smtClean="0">
              <a:solidFill>
                <a:schemeClr val="bg1"/>
              </a:solidFill>
            </a:endParaRPr>
          </a:p>
          <a:p>
            <a:r>
              <a:rPr lang="en-US" sz="1400" dirty="0" err="1" smtClean="0">
                <a:solidFill>
                  <a:schemeClr val="bg1"/>
                </a:solidFill>
              </a:rPr>
              <a:t>Uncorr</a:t>
            </a:r>
            <a:r>
              <a:rPr lang="en-US" sz="1400" dirty="0" smtClean="0">
                <a:solidFill>
                  <a:schemeClr val="bg1"/>
                </a:solidFill>
              </a:rPr>
              <a:t>.</a:t>
            </a:r>
            <a:endParaRPr lang="de-DE" sz="1400" dirty="0">
              <a:solidFill>
                <a:schemeClr val="bg1"/>
              </a:solidFill>
            </a:endParaRPr>
          </a:p>
        </p:txBody>
      </p:sp>
      <p:sp>
        <p:nvSpPr>
          <p:cNvPr id="14" name="Rechteck 13"/>
          <p:cNvSpPr/>
          <p:nvPr/>
        </p:nvSpPr>
        <p:spPr>
          <a:xfrm>
            <a:off x="4952494" y="1556792"/>
            <a:ext cx="1059667"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3631805" y="1700808"/>
            <a:ext cx="353222"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p:cNvCxnSpPr/>
          <p:nvPr/>
        </p:nvCxnSpPr>
        <p:spPr>
          <a:xfrm>
            <a:off x="3852817" y="6597352"/>
            <a:ext cx="33202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6316295" y="6525344"/>
            <a:ext cx="989022" cy="307777"/>
          </a:xfrm>
          <a:prstGeom prst="rect">
            <a:avLst/>
          </a:prstGeom>
          <a:noFill/>
        </p:spPr>
        <p:txBody>
          <a:bodyPr wrap="square" rtlCol="0">
            <a:spAutoFit/>
          </a:bodyPr>
          <a:lstStyle/>
          <a:p>
            <a:r>
              <a:rPr lang="en-US" sz="1400" dirty="0" smtClean="0"/>
              <a:t>energy</a:t>
            </a:r>
            <a:endParaRPr lang="de-DE" sz="1400" dirty="0"/>
          </a:p>
        </p:txBody>
      </p:sp>
      <p:cxnSp>
        <p:nvCxnSpPr>
          <p:cNvPr id="24" name="Gerade Verbindung mit Pfeil 23"/>
          <p:cNvCxnSpPr/>
          <p:nvPr/>
        </p:nvCxnSpPr>
        <p:spPr>
          <a:xfrm rot="5400000" flipH="1" flipV="1">
            <a:off x="3520879" y="2311700"/>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rot="5400000" flipH="1" flipV="1">
            <a:off x="3519321" y="3032574"/>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rot="16200000">
            <a:off x="3307214" y="2915070"/>
            <a:ext cx="864096" cy="307777"/>
          </a:xfrm>
          <a:prstGeom prst="rect">
            <a:avLst/>
          </a:prstGeom>
          <a:noFill/>
        </p:spPr>
        <p:txBody>
          <a:bodyPr wrap="square" rtlCol="0">
            <a:spAutoFit/>
          </a:bodyPr>
          <a:lstStyle/>
          <a:p>
            <a:r>
              <a:rPr lang="en-US" sz="1400" dirty="0" smtClean="0"/>
              <a:t>Radius </a:t>
            </a:r>
            <a:endParaRPr lang="de-DE" sz="1400" dirty="0"/>
          </a:p>
        </p:txBody>
      </p:sp>
      <p:cxnSp>
        <p:nvCxnSpPr>
          <p:cNvPr id="30" name="Gerade Verbindung mit Pfeil 29"/>
          <p:cNvCxnSpPr/>
          <p:nvPr/>
        </p:nvCxnSpPr>
        <p:spPr>
          <a:xfrm rot="5400000" flipH="1" flipV="1">
            <a:off x="3529995" y="3751860"/>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rot="5400000" flipH="1" flipV="1">
            <a:off x="3529995" y="4471940"/>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rot="16200000">
            <a:off x="3307214" y="5795391"/>
            <a:ext cx="864096" cy="307777"/>
          </a:xfrm>
          <a:prstGeom prst="rect">
            <a:avLst/>
          </a:prstGeom>
          <a:noFill/>
        </p:spPr>
        <p:txBody>
          <a:bodyPr wrap="square" rtlCol="0">
            <a:spAutoFit/>
          </a:bodyPr>
          <a:lstStyle/>
          <a:p>
            <a:r>
              <a:rPr lang="en-US" sz="1400" dirty="0" smtClean="0"/>
              <a:t>Radius </a:t>
            </a:r>
            <a:endParaRPr lang="de-DE" sz="1400" dirty="0"/>
          </a:p>
        </p:txBody>
      </p:sp>
      <p:cxnSp>
        <p:nvCxnSpPr>
          <p:cNvPr id="34" name="Gerade Verbindung mit Pfeil 33"/>
          <p:cNvCxnSpPr/>
          <p:nvPr/>
        </p:nvCxnSpPr>
        <p:spPr>
          <a:xfrm rot="5400000" flipH="1" flipV="1">
            <a:off x="3529995" y="5984108"/>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rot="16200000">
            <a:off x="3307214" y="4324455"/>
            <a:ext cx="864096" cy="369332"/>
          </a:xfrm>
          <a:prstGeom prst="rect">
            <a:avLst/>
          </a:prstGeom>
          <a:noFill/>
        </p:spPr>
        <p:txBody>
          <a:bodyPr wrap="square" rtlCol="0">
            <a:spAutoFit/>
          </a:bodyPr>
          <a:lstStyle/>
          <a:p>
            <a:r>
              <a:rPr lang="en-US" sz="1400" dirty="0" smtClean="0"/>
              <a:t>Radius</a:t>
            </a:r>
            <a:r>
              <a:rPr lang="en-US" dirty="0" smtClean="0"/>
              <a:t> </a:t>
            </a:r>
            <a:endParaRPr lang="de-DE" dirty="0"/>
          </a:p>
        </p:txBody>
      </p:sp>
      <p:cxnSp>
        <p:nvCxnSpPr>
          <p:cNvPr id="36" name="Gerade Verbindung mit Pfeil 35"/>
          <p:cNvCxnSpPr/>
          <p:nvPr/>
        </p:nvCxnSpPr>
        <p:spPr>
          <a:xfrm rot="5400000" flipH="1" flipV="1">
            <a:off x="3529995" y="5192814"/>
            <a:ext cx="647278" cy="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el 1"/>
          <p:cNvSpPr txBox="1">
            <a:spLocks/>
          </p:cNvSpPr>
          <p:nvPr/>
        </p:nvSpPr>
        <p:spPr>
          <a:xfrm>
            <a:off x="1354466" y="97584"/>
            <a:ext cx="5760640" cy="893961"/>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T</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rapping in </a:t>
            </a:r>
            <a:r>
              <a:rPr kumimoji="0" lang="en-US" sz="3600" b="0" i="0" u="sng" strike="noStrike" kern="1200" cap="none" spc="0" normalizeH="0" baseline="0" noProof="0" dirty="0" smtClean="0">
                <a:ln>
                  <a:noFill/>
                </a:ln>
                <a:solidFill>
                  <a:schemeClr val="tx1"/>
                </a:solidFill>
                <a:effectLst/>
                <a:uLnTx/>
                <a:uFillTx/>
                <a:latin typeface="+mj-lt"/>
                <a:ea typeface="+mj-ea"/>
                <a:cs typeface="+mj-cs"/>
              </a:rPr>
              <a:t>new</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 detectors</a:t>
            </a:r>
            <a:endParaRPr kumimoji="0" lang="de-DE" sz="3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0" name="Rechteck 39"/>
          <p:cNvSpPr/>
          <p:nvPr/>
        </p:nvSpPr>
        <p:spPr>
          <a:xfrm>
            <a:off x="7596336" y="1618922"/>
            <a:ext cx="1080120" cy="4616648"/>
          </a:xfrm>
          <a:prstGeom prst="rect">
            <a:avLst/>
          </a:prstGeom>
        </p:spPr>
        <p:txBody>
          <a:bodyPr wrap="square">
            <a:spAutoFit/>
          </a:bodyPr>
          <a:lstStyle/>
          <a:p>
            <a:r>
              <a:rPr lang="de-DE" sz="1400" dirty="0" smtClean="0"/>
              <a:t>FWHM</a:t>
            </a:r>
          </a:p>
          <a:p>
            <a:r>
              <a:rPr lang="de-DE" sz="1400" dirty="0" smtClean="0"/>
              <a:t>1.3MeV </a:t>
            </a:r>
          </a:p>
          <a:p>
            <a:endParaRPr lang="en-US" sz="1400" dirty="0" smtClean="0"/>
          </a:p>
          <a:p>
            <a:r>
              <a:rPr lang="en-US" sz="1400" dirty="0" smtClean="0"/>
              <a:t>1.80</a:t>
            </a:r>
            <a:endParaRPr lang="de-DE" sz="1400" dirty="0" smtClean="0"/>
          </a:p>
          <a:p>
            <a:endParaRPr lang="en-US" sz="1400" dirty="0" smtClean="0"/>
          </a:p>
          <a:p>
            <a:endParaRPr lang="en-US" sz="1400" dirty="0" smtClean="0"/>
          </a:p>
          <a:p>
            <a:r>
              <a:rPr lang="en-US" sz="1400" dirty="0" smtClean="0"/>
              <a:t>1.87</a:t>
            </a:r>
          </a:p>
          <a:p>
            <a:endParaRPr lang="en-US" sz="1400" dirty="0" smtClean="0"/>
          </a:p>
          <a:p>
            <a:endParaRPr lang="en-US" sz="1400" dirty="0" smtClean="0"/>
          </a:p>
          <a:p>
            <a:endParaRPr lang="en-US" sz="1400" dirty="0" smtClean="0"/>
          </a:p>
          <a:p>
            <a:r>
              <a:rPr lang="en-US" sz="1400" dirty="0" smtClean="0"/>
              <a:t>1.93</a:t>
            </a:r>
          </a:p>
          <a:p>
            <a:endParaRPr lang="en-US" sz="1400" dirty="0" smtClean="0"/>
          </a:p>
          <a:p>
            <a:endParaRPr lang="en-US" sz="1400" dirty="0" smtClean="0"/>
          </a:p>
          <a:p>
            <a:r>
              <a:rPr lang="en-US" sz="1400" dirty="0" smtClean="0"/>
              <a:t>1.98</a:t>
            </a:r>
          </a:p>
          <a:p>
            <a:endParaRPr lang="en-US" sz="1400" dirty="0" smtClean="0"/>
          </a:p>
          <a:p>
            <a:endParaRPr lang="en-US" sz="1400" dirty="0" smtClean="0"/>
          </a:p>
          <a:p>
            <a:r>
              <a:rPr lang="en-US" sz="1400" dirty="0" smtClean="0"/>
              <a:t>2.12</a:t>
            </a:r>
          </a:p>
          <a:p>
            <a:endParaRPr lang="en-US" sz="1400" dirty="0" smtClean="0"/>
          </a:p>
          <a:p>
            <a:endParaRPr lang="en-US" sz="1400" dirty="0" smtClean="0"/>
          </a:p>
          <a:p>
            <a:endParaRPr lang="en-US" sz="1400" dirty="0" smtClean="0"/>
          </a:p>
          <a:p>
            <a:r>
              <a:rPr lang="en-US" sz="1400" dirty="0" smtClean="0"/>
              <a:t>2.25</a:t>
            </a:r>
            <a:endParaRPr lang="de-DE" sz="1400" dirty="0" smtClean="0"/>
          </a:p>
        </p:txBody>
      </p:sp>
      <p:sp>
        <p:nvSpPr>
          <p:cNvPr id="41" name="Rechteck 40"/>
          <p:cNvSpPr/>
          <p:nvPr/>
        </p:nvSpPr>
        <p:spPr>
          <a:xfrm>
            <a:off x="8244408" y="1619656"/>
            <a:ext cx="864096" cy="4832092"/>
          </a:xfrm>
          <a:prstGeom prst="rect">
            <a:avLst/>
          </a:prstGeom>
        </p:spPr>
        <p:txBody>
          <a:bodyPr wrap="square">
            <a:spAutoFit/>
          </a:bodyPr>
          <a:lstStyle/>
          <a:p>
            <a:r>
              <a:rPr lang="de-DE" sz="1400" dirty="0" smtClean="0"/>
              <a:t>FWTM FWHM</a:t>
            </a:r>
          </a:p>
          <a:p>
            <a:endParaRPr lang="de-DE" sz="1400" dirty="0" smtClean="0"/>
          </a:p>
          <a:p>
            <a:r>
              <a:rPr lang="de-DE" sz="1400" dirty="0" smtClean="0"/>
              <a:t>1.85</a:t>
            </a:r>
          </a:p>
          <a:p>
            <a:endParaRPr lang="de-DE" sz="1400" dirty="0" smtClean="0"/>
          </a:p>
          <a:p>
            <a:endParaRPr lang="de-DE" sz="1400" dirty="0" smtClean="0"/>
          </a:p>
          <a:p>
            <a:r>
              <a:rPr lang="de-DE" sz="1400" dirty="0" smtClean="0"/>
              <a:t>1.85</a:t>
            </a:r>
          </a:p>
          <a:p>
            <a:endParaRPr lang="de-DE" sz="1400" dirty="0" smtClean="0"/>
          </a:p>
          <a:p>
            <a:endParaRPr lang="en-US" sz="1400" dirty="0" smtClean="0"/>
          </a:p>
          <a:p>
            <a:endParaRPr lang="de-DE" sz="1400" dirty="0" smtClean="0"/>
          </a:p>
          <a:p>
            <a:r>
              <a:rPr lang="de-DE" sz="1400" dirty="0" smtClean="0"/>
              <a:t>1.86</a:t>
            </a:r>
          </a:p>
          <a:p>
            <a:endParaRPr lang="de-DE" sz="1400" dirty="0" smtClean="0"/>
          </a:p>
          <a:p>
            <a:endParaRPr lang="de-DE" sz="1400" dirty="0" smtClean="0"/>
          </a:p>
          <a:p>
            <a:r>
              <a:rPr lang="de-DE" sz="1400" dirty="0" smtClean="0"/>
              <a:t>1.83</a:t>
            </a:r>
          </a:p>
          <a:p>
            <a:endParaRPr lang="de-DE" sz="1400" dirty="0" smtClean="0"/>
          </a:p>
          <a:p>
            <a:endParaRPr lang="de-DE" sz="1400" dirty="0" smtClean="0"/>
          </a:p>
          <a:p>
            <a:r>
              <a:rPr lang="de-DE" sz="1400" dirty="0" smtClean="0"/>
              <a:t>1.81</a:t>
            </a:r>
          </a:p>
          <a:p>
            <a:endParaRPr lang="de-DE" sz="1400" dirty="0" smtClean="0"/>
          </a:p>
          <a:p>
            <a:endParaRPr lang="de-DE" sz="1400" dirty="0" smtClean="0"/>
          </a:p>
          <a:p>
            <a:endParaRPr lang="de-DE" sz="1400" dirty="0" smtClean="0"/>
          </a:p>
          <a:p>
            <a:r>
              <a:rPr lang="de-DE" sz="1400" dirty="0" smtClean="0"/>
              <a:t>1.83</a:t>
            </a:r>
            <a:br>
              <a:rPr lang="de-DE" sz="1400" dirty="0" smtClean="0"/>
            </a:br>
            <a:endParaRPr lang="de-DE" sz="1400" dirty="0"/>
          </a:p>
        </p:txBody>
      </p:sp>
      <p:cxnSp>
        <p:nvCxnSpPr>
          <p:cNvPr id="43" name="Gerade Verbindung 42"/>
          <p:cNvCxnSpPr/>
          <p:nvPr/>
        </p:nvCxnSpPr>
        <p:spPr>
          <a:xfrm>
            <a:off x="8352276" y="1871719"/>
            <a:ext cx="4675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923928" y="953869"/>
            <a:ext cx="4534272" cy="646331"/>
          </a:xfrm>
          <a:prstGeom prst="rect">
            <a:avLst/>
          </a:prstGeom>
          <a:noFill/>
        </p:spPr>
        <p:txBody>
          <a:bodyPr wrap="square" rtlCol="0">
            <a:spAutoFit/>
          </a:bodyPr>
          <a:lstStyle/>
          <a:p>
            <a:pPr>
              <a:buFont typeface="Arial" pitchFamily="34" charset="0"/>
              <a:buChar char="•"/>
            </a:pPr>
            <a:r>
              <a:rPr lang="en-US" dirty="0" smtClean="0"/>
              <a:t>Electron trapping present in any detector</a:t>
            </a:r>
          </a:p>
          <a:p>
            <a:pPr>
              <a:buFont typeface="Arial" pitchFamily="34" charset="0"/>
              <a:buChar char="•"/>
            </a:pPr>
            <a:r>
              <a:rPr lang="en-US" dirty="0" smtClean="0"/>
              <a:t>Source of scattering on </a:t>
            </a:r>
            <a:r>
              <a:rPr lang="en-US" dirty="0" err="1" smtClean="0"/>
              <a:t>Fano</a:t>
            </a:r>
            <a:r>
              <a:rPr lang="en-US" dirty="0" smtClean="0"/>
              <a:t> factors</a:t>
            </a:r>
            <a:endParaRPr lang="de-DE" dirty="0"/>
          </a:p>
        </p:txBody>
      </p:sp>
      <p:pic>
        <p:nvPicPr>
          <p:cNvPr id="1027" name="Picture 3"/>
          <p:cNvPicPr>
            <a:picLocks noChangeAspect="1" noChangeArrowheads="1"/>
          </p:cNvPicPr>
          <p:nvPr/>
        </p:nvPicPr>
        <p:blipFill>
          <a:blip r:embed="rId3" cstate="print"/>
          <a:srcRect/>
          <a:stretch>
            <a:fillRect/>
          </a:stretch>
        </p:blipFill>
        <p:spPr bwMode="auto">
          <a:xfrm>
            <a:off x="107504" y="3028456"/>
            <a:ext cx="3060156" cy="1800000"/>
          </a:xfrm>
          <a:prstGeom prst="rect">
            <a:avLst/>
          </a:prstGeom>
          <a:noFill/>
          <a:ln w="9525">
            <a:noFill/>
            <a:miter lim="800000"/>
            <a:headEnd/>
            <a:tailEnd/>
          </a:ln>
          <a:effectLst>
            <a:outerShdw blurRad="50800" dist="50800" dir="5400000" algn="ctr" rotWithShape="0">
              <a:schemeClr val="accent2"/>
            </a:outerShdw>
          </a:effectLst>
        </p:spPr>
      </p:pic>
      <p:pic>
        <p:nvPicPr>
          <p:cNvPr id="1028" name="Picture 4"/>
          <p:cNvPicPr>
            <a:picLocks noChangeAspect="1" noChangeArrowheads="1"/>
          </p:cNvPicPr>
          <p:nvPr/>
        </p:nvPicPr>
        <p:blipFill>
          <a:blip r:embed="rId4" cstate="print"/>
          <a:srcRect/>
          <a:stretch>
            <a:fillRect/>
          </a:stretch>
        </p:blipFill>
        <p:spPr bwMode="auto">
          <a:xfrm>
            <a:off x="107504" y="4905600"/>
            <a:ext cx="3060156" cy="1800000"/>
          </a:xfrm>
          <a:prstGeom prst="rect">
            <a:avLst/>
          </a:prstGeom>
          <a:noFill/>
          <a:ln w="9525">
            <a:noFill/>
            <a:miter lim="800000"/>
            <a:headEnd/>
            <a:tailEnd/>
          </a:ln>
          <a:effectLst>
            <a:outerShdw blurRad="50800" dist="50800" dir="5400000" algn="ctr" rotWithShape="0">
              <a:schemeClr val="tx2"/>
            </a:outerShdw>
          </a:effectLst>
        </p:spPr>
      </p:pic>
      <p:pic>
        <p:nvPicPr>
          <p:cNvPr id="1029" name="Picture 5"/>
          <p:cNvPicPr>
            <a:picLocks noChangeAspect="1" noChangeArrowheads="1"/>
          </p:cNvPicPr>
          <p:nvPr/>
        </p:nvPicPr>
        <p:blipFill>
          <a:blip r:embed="rId5" cstate="print"/>
          <a:srcRect/>
          <a:stretch>
            <a:fillRect/>
          </a:stretch>
        </p:blipFill>
        <p:spPr bwMode="auto">
          <a:xfrm>
            <a:off x="107505" y="1012232"/>
            <a:ext cx="3060157" cy="1800000"/>
          </a:xfrm>
          <a:prstGeom prst="rect">
            <a:avLst/>
          </a:prstGeom>
          <a:noFill/>
          <a:ln w="9525">
            <a:noFill/>
            <a:miter lim="800000"/>
            <a:headEnd/>
            <a:tailEnd/>
          </a:ln>
          <a:effectLst>
            <a:outerShdw blurRad="50800" dist="50800" dir="5400000" algn="ctr" rotWithShape="0">
              <a:schemeClr val="accent4"/>
            </a:outerShdw>
          </a:effectLst>
        </p:spPr>
      </p:pic>
    </p:spTree>
    <p:extLst>
      <p:ext uri="{BB962C8B-B14F-4D97-AF65-F5344CB8AC3E}">
        <p14:creationId xmlns:p14="http://schemas.microsoft.com/office/powerpoint/2010/main" val="147509767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251520" y="2204864"/>
            <a:ext cx="4320480" cy="3960440"/>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txBox="1">
            <a:spLocks/>
          </p:cNvSpPr>
          <p:nvPr/>
        </p:nvSpPr>
        <p:spPr>
          <a:xfrm>
            <a:off x="467544" y="152400"/>
            <a:ext cx="8208912" cy="893961"/>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Correction of neutron</a:t>
            </a:r>
            <a:r>
              <a:rPr kumimoji="0" lang="en-US" sz="4000" b="0" i="0" u="none" strike="noStrike" kern="1200" cap="none" spc="0" normalizeH="0" noProof="0" dirty="0" smtClean="0">
                <a:ln>
                  <a:noFill/>
                </a:ln>
                <a:solidFill>
                  <a:schemeClr val="tx1"/>
                </a:solidFill>
                <a:effectLst/>
                <a:uLnTx/>
                <a:uFillTx/>
                <a:latin typeface="+mj-lt"/>
                <a:ea typeface="+mj-ea"/>
                <a:cs typeface="+mj-cs"/>
              </a:rPr>
              <a:t> damage </a:t>
            </a:r>
            <a:endParaRPr kumimoji="0" lang="de-DE" sz="40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13" name="Gruppieren 12"/>
          <p:cNvGrpSpPr/>
          <p:nvPr/>
        </p:nvGrpSpPr>
        <p:grpSpPr>
          <a:xfrm>
            <a:off x="2483768" y="1340768"/>
            <a:ext cx="4349352" cy="576064"/>
            <a:chOff x="2483768" y="1268760"/>
            <a:chExt cx="4349352" cy="576064"/>
          </a:xfrm>
        </p:grpSpPr>
        <p:pic>
          <p:nvPicPr>
            <p:cNvPr id="8" name="Picture 5"/>
            <p:cNvPicPr>
              <a:picLocks noChangeAspect="1" noChangeArrowheads="1"/>
            </p:cNvPicPr>
            <p:nvPr/>
          </p:nvPicPr>
          <p:blipFill>
            <a:blip r:embed="rId2" cstate="print"/>
            <a:srcRect/>
            <a:stretch>
              <a:fillRect/>
            </a:stretch>
          </p:blipFill>
          <p:spPr bwMode="auto">
            <a:xfrm>
              <a:off x="2483768" y="1340768"/>
              <a:ext cx="4349352" cy="488614"/>
            </a:xfrm>
            <a:prstGeom prst="rect">
              <a:avLst/>
            </a:prstGeom>
            <a:noFill/>
            <a:ln w="9525">
              <a:noFill/>
              <a:miter lim="800000"/>
              <a:headEnd/>
              <a:tailEnd/>
            </a:ln>
          </p:spPr>
        </p:pic>
        <p:sp>
          <p:nvSpPr>
            <p:cNvPr id="10" name="Rechteck 9"/>
            <p:cNvSpPr/>
            <p:nvPr/>
          </p:nvSpPr>
          <p:spPr>
            <a:xfrm>
              <a:off x="6084168" y="1268760"/>
              <a:ext cx="72008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 name="Gruppieren 15"/>
          <p:cNvGrpSpPr/>
          <p:nvPr/>
        </p:nvGrpSpPr>
        <p:grpSpPr>
          <a:xfrm>
            <a:off x="323528" y="2483604"/>
            <a:ext cx="4135231" cy="3537684"/>
            <a:chOff x="2339754" y="2348880"/>
            <a:chExt cx="4135231" cy="3537684"/>
          </a:xfrm>
        </p:grpSpPr>
        <p:pic>
          <p:nvPicPr>
            <p:cNvPr id="6146" name="Picture 2" descr="Z:\bartb\Backup_D\PowerpointDocs\AGATA_22nov2010\figures_FWHMvsMeanFreePath\le_fwhm_all_1B.png"/>
            <p:cNvPicPr>
              <a:picLocks noChangeAspect="1" noChangeArrowheads="1"/>
            </p:cNvPicPr>
            <p:nvPr/>
          </p:nvPicPr>
          <p:blipFill>
            <a:blip r:embed="rId3" cstate="print"/>
            <a:srcRect/>
            <a:stretch>
              <a:fillRect/>
            </a:stretch>
          </p:blipFill>
          <p:spPr bwMode="auto">
            <a:xfrm>
              <a:off x="2399371" y="2564904"/>
              <a:ext cx="4075614" cy="3056712"/>
            </a:xfrm>
            <a:prstGeom prst="rect">
              <a:avLst/>
            </a:prstGeom>
            <a:noFill/>
          </p:spPr>
        </p:pic>
        <p:sp>
          <p:nvSpPr>
            <p:cNvPr id="5" name="Textfeld 4"/>
            <p:cNvSpPr txBox="1"/>
            <p:nvPr/>
          </p:nvSpPr>
          <p:spPr>
            <a:xfrm>
              <a:off x="5148064" y="2996952"/>
              <a:ext cx="1152128" cy="1661993"/>
            </a:xfrm>
            <a:prstGeom prst="rect">
              <a:avLst/>
            </a:prstGeom>
            <a:noFill/>
          </p:spPr>
          <p:txBody>
            <a:bodyPr wrap="square" rtlCol="0">
              <a:spAutoFit/>
            </a:bodyPr>
            <a:lstStyle/>
            <a:p>
              <a:r>
                <a:rPr lang="en-US" sz="1400" dirty="0" smtClean="0">
                  <a:solidFill>
                    <a:srgbClr val="FF0000"/>
                  </a:solidFill>
                </a:rPr>
                <a:t>Segments</a:t>
              </a:r>
            </a:p>
            <a:p>
              <a:endParaRPr lang="en-US" sz="1200" dirty="0" smtClean="0">
                <a:solidFill>
                  <a:srgbClr val="FF0000"/>
                </a:solidFill>
              </a:endParaRPr>
            </a:p>
            <a:p>
              <a:endParaRPr lang="en-US" sz="1200" dirty="0" smtClean="0"/>
            </a:p>
            <a:p>
              <a:endParaRPr lang="en-US" sz="1000" dirty="0" smtClean="0"/>
            </a:p>
            <a:p>
              <a:endParaRPr lang="en-US" sz="1400" dirty="0" smtClean="0">
                <a:solidFill>
                  <a:srgbClr val="00B050"/>
                </a:solidFill>
              </a:endParaRPr>
            </a:p>
            <a:p>
              <a:r>
                <a:rPr lang="en-US" sz="1400" dirty="0" err="1" smtClean="0">
                  <a:solidFill>
                    <a:srgbClr val="00B050"/>
                  </a:solidFill>
                </a:rPr>
                <a:t>Core+Seg</a:t>
              </a:r>
              <a:endParaRPr lang="en-US" sz="1400" dirty="0" smtClean="0">
                <a:solidFill>
                  <a:srgbClr val="00B050"/>
                </a:solidFill>
              </a:endParaRPr>
            </a:p>
            <a:p>
              <a:endParaRPr lang="en-US" sz="1200" dirty="0" smtClean="0">
                <a:solidFill>
                  <a:srgbClr val="00B050"/>
                </a:solidFill>
              </a:endParaRPr>
            </a:p>
            <a:p>
              <a:r>
                <a:rPr lang="en-US" sz="1400" dirty="0" smtClean="0">
                  <a:solidFill>
                    <a:srgbClr val="0070C0"/>
                  </a:solidFill>
                </a:rPr>
                <a:t>Core</a:t>
              </a:r>
              <a:endParaRPr lang="de-DE" sz="1400" dirty="0">
                <a:solidFill>
                  <a:srgbClr val="0070C0"/>
                </a:solidFill>
              </a:endParaRPr>
            </a:p>
          </p:txBody>
        </p:sp>
        <p:sp>
          <p:nvSpPr>
            <p:cNvPr id="6" name="Textfeld 5"/>
            <p:cNvSpPr txBox="1"/>
            <p:nvPr/>
          </p:nvSpPr>
          <p:spPr>
            <a:xfrm>
              <a:off x="3059832" y="5517232"/>
              <a:ext cx="3168352" cy="369332"/>
            </a:xfrm>
            <a:prstGeom prst="rect">
              <a:avLst/>
            </a:prstGeom>
            <a:solidFill>
              <a:schemeClr val="bg1"/>
            </a:solidFill>
          </p:spPr>
          <p:txBody>
            <a:bodyPr wrap="square" rtlCol="0">
              <a:spAutoFit/>
            </a:bodyPr>
            <a:lstStyle/>
            <a:p>
              <a:r>
                <a:rPr lang="en-US" dirty="0" smtClean="0"/>
                <a:t>Mean free path ( </a:t>
              </a:r>
              <a:r>
                <a:rPr lang="en-US" dirty="0" smtClean="0">
                  <a:sym typeface="Symbol"/>
                </a:rPr>
                <a:t></a:t>
              </a:r>
              <a:r>
                <a:rPr lang="en-US" dirty="0" smtClean="0"/>
                <a:t>1/</a:t>
              </a:r>
              <a:r>
                <a:rPr lang="en-US" dirty="0" err="1" smtClean="0"/>
                <a:t>N</a:t>
              </a:r>
              <a:r>
                <a:rPr lang="en-US" baseline="-25000" dirty="0" err="1" smtClean="0"/>
                <a:t>h</a:t>
              </a:r>
              <a:r>
                <a:rPr lang="en-US" baseline="-25000" dirty="0" smtClean="0"/>
                <a:t> </a:t>
              </a:r>
              <a:r>
                <a:rPr lang="en-US" dirty="0" smtClean="0"/>
                <a:t>)</a:t>
              </a:r>
              <a:endParaRPr lang="de-DE" dirty="0"/>
            </a:p>
          </p:txBody>
        </p:sp>
        <p:sp>
          <p:nvSpPr>
            <p:cNvPr id="9" name="Textfeld 8"/>
            <p:cNvSpPr txBox="1"/>
            <p:nvPr/>
          </p:nvSpPr>
          <p:spPr>
            <a:xfrm>
              <a:off x="2627784" y="2348880"/>
              <a:ext cx="3384376" cy="369332"/>
            </a:xfrm>
            <a:prstGeom prst="rect">
              <a:avLst/>
            </a:prstGeom>
            <a:noFill/>
          </p:spPr>
          <p:txBody>
            <a:bodyPr wrap="square" rtlCol="0">
              <a:spAutoFit/>
            </a:bodyPr>
            <a:lstStyle/>
            <a:p>
              <a:pPr>
                <a:buFont typeface="Arial" pitchFamily="34" charset="0"/>
                <a:buChar char="•"/>
              </a:pPr>
              <a:r>
                <a:rPr lang="en-US" dirty="0" smtClean="0"/>
                <a:t>N</a:t>
              </a:r>
              <a:r>
                <a:rPr lang="en-US" baseline="-25000" dirty="0" smtClean="0"/>
                <a:t>e</a:t>
              </a:r>
              <a:r>
                <a:rPr lang="en-US" dirty="0" smtClean="0"/>
                <a:t> fixed, Scan for </a:t>
              </a:r>
              <a:r>
                <a:rPr lang="en-US" dirty="0" err="1" smtClean="0"/>
                <a:t>N</a:t>
              </a:r>
              <a:r>
                <a:rPr lang="en-US" baseline="-25000" dirty="0" err="1" smtClean="0"/>
                <a:t>h</a:t>
              </a:r>
              <a:r>
                <a:rPr lang="en-US" baseline="-25000" dirty="0" smtClean="0"/>
                <a:t> </a:t>
              </a:r>
              <a:r>
                <a:rPr lang="en-US" dirty="0" smtClean="0"/>
                <a:t> :</a:t>
              </a:r>
              <a:endParaRPr lang="de-DE" baseline="-25000" dirty="0"/>
            </a:p>
          </p:txBody>
        </p:sp>
        <p:sp>
          <p:nvSpPr>
            <p:cNvPr id="11" name="Textfeld 10"/>
            <p:cNvSpPr txBox="1"/>
            <p:nvPr/>
          </p:nvSpPr>
          <p:spPr>
            <a:xfrm rot="16200000">
              <a:off x="1732331" y="3748391"/>
              <a:ext cx="1584177" cy="369332"/>
            </a:xfrm>
            <a:prstGeom prst="rect">
              <a:avLst/>
            </a:prstGeom>
            <a:solidFill>
              <a:schemeClr val="bg1"/>
            </a:solidFill>
          </p:spPr>
          <p:txBody>
            <a:bodyPr wrap="square" rtlCol="0">
              <a:spAutoFit/>
            </a:bodyPr>
            <a:lstStyle/>
            <a:p>
              <a:r>
                <a:rPr lang="en-US" dirty="0" smtClean="0"/>
                <a:t>FWHM [</a:t>
              </a:r>
              <a:r>
                <a:rPr lang="en-US" dirty="0" err="1" smtClean="0"/>
                <a:t>keV</a:t>
              </a:r>
              <a:r>
                <a:rPr lang="en-US" dirty="0" smtClean="0"/>
                <a:t>]</a:t>
              </a:r>
              <a:endParaRPr lang="de-DE" dirty="0"/>
            </a:p>
          </p:txBody>
        </p:sp>
      </p:grpSp>
      <p:grpSp>
        <p:nvGrpSpPr>
          <p:cNvPr id="21" name="Gruppieren 20"/>
          <p:cNvGrpSpPr/>
          <p:nvPr/>
        </p:nvGrpSpPr>
        <p:grpSpPr>
          <a:xfrm>
            <a:off x="4716016" y="2204864"/>
            <a:ext cx="4248472" cy="3960440"/>
            <a:chOff x="4572000" y="2276872"/>
            <a:chExt cx="4320480" cy="3960440"/>
          </a:xfrm>
        </p:grpSpPr>
        <p:sp>
          <p:nvSpPr>
            <p:cNvPr id="19" name="Rechteck 18"/>
            <p:cNvSpPr/>
            <p:nvPr/>
          </p:nvSpPr>
          <p:spPr>
            <a:xfrm>
              <a:off x="4572000" y="2276872"/>
              <a:ext cx="4320480" cy="396044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Z:\bartb\Backup_D\PowerpointDocs\AGATA_22nov2010\seg_E_hE.png"/>
            <p:cNvPicPr>
              <a:picLocks noChangeAspect="1" noChangeArrowheads="1"/>
            </p:cNvPicPr>
            <p:nvPr/>
          </p:nvPicPr>
          <p:blipFill>
            <a:blip r:embed="rId4" cstate="print"/>
            <a:srcRect/>
            <a:stretch>
              <a:fillRect/>
            </a:stretch>
          </p:blipFill>
          <p:spPr bwMode="auto">
            <a:xfrm>
              <a:off x="5004048" y="2420888"/>
              <a:ext cx="3672408" cy="3672408"/>
            </a:xfrm>
            <a:prstGeom prst="rect">
              <a:avLst/>
            </a:prstGeom>
            <a:noFill/>
          </p:spPr>
        </p:pic>
        <p:sp>
          <p:nvSpPr>
            <p:cNvPr id="15" name="Textfeld 14"/>
            <p:cNvSpPr txBox="1"/>
            <p:nvPr/>
          </p:nvSpPr>
          <p:spPr>
            <a:xfrm>
              <a:off x="5432933" y="5805264"/>
              <a:ext cx="3184957" cy="369332"/>
            </a:xfrm>
            <a:prstGeom prst="rect">
              <a:avLst/>
            </a:prstGeom>
            <a:noFill/>
          </p:spPr>
          <p:txBody>
            <a:bodyPr wrap="square" rtlCol="0">
              <a:spAutoFit/>
            </a:bodyPr>
            <a:lstStyle/>
            <a:p>
              <a:r>
                <a:rPr lang="en-US" dirty="0" smtClean="0"/>
                <a:t>Energy [</a:t>
              </a:r>
              <a:r>
                <a:rPr lang="en-US" dirty="0" err="1" smtClean="0"/>
                <a:t>keV</a:t>
              </a:r>
              <a:r>
                <a:rPr lang="en-US" dirty="0" smtClean="0"/>
                <a:t>] (1.3MeV line)</a:t>
              </a:r>
              <a:endParaRPr lang="de-DE" baseline="-25000" dirty="0"/>
            </a:p>
          </p:txBody>
        </p:sp>
        <p:sp>
          <p:nvSpPr>
            <p:cNvPr id="18" name="Textfeld 17"/>
            <p:cNvSpPr txBox="1"/>
            <p:nvPr/>
          </p:nvSpPr>
          <p:spPr>
            <a:xfrm>
              <a:off x="4716016" y="3861048"/>
              <a:ext cx="716917" cy="400110"/>
            </a:xfrm>
            <a:prstGeom prst="rect">
              <a:avLst/>
            </a:prstGeom>
            <a:noFill/>
          </p:spPr>
          <p:txBody>
            <a:bodyPr wrap="square" rtlCol="0">
              <a:spAutoFit/>
            </a:bodyPr>
            <a:lstStyle/>
            <a:p>
              <a:r>
                <a:rPr lang="en-US" sz="2000" b="1" dirty="0" smtClean="0"/>
                <a:t>S</a:t>
              </a:r>
              <a:r>
                <a:rPr lang="en-US" sz="2000" b="1" baseline="-25000" dirty="0" smtClean="0"/>
                <a:t>h</a:t>
              </a:r>
              <a:r>
                <a:rPr lang="en-US" sz="2000" b="1" baseline="30000" dirty="0" smtClean="0"/>
                <a:t>i&gt;0</a:t>
              </a:r>
              <a:endParaRPr lang="de-DE" sz="2000" b="1" baseline="30000" dirty="0"/>
            </a:p>
          </p:txBody>
        </p:sp>
        <p:sp>
          <p:nvSpPr>
            <p:cNvPr id="20" name="Textfeld 19"/>
            <p:cNvSpPr txBox="1"/>
            <p:nvPr/>
          </p:nvSpPr>
          <p:spPr>
            <a:xfrm>
              <a:off x="5432933" y="2276872"/>
              <a:ext cx="3019454" cy="369332"/>
            </a:xfrm>
            <a:prstGeom prst="rect">
              <a:avLst/>
            </a:prstGeom>
            <a:solidFill>
              <a:schemeClr val="bg1"/>
            </a:solidFill>
          </p:spPr>
          <p:txBody>
            <a:bodyPr wrap="square" rtlCol="0">
              <a:spAutoFit/>
            </a:bodyPr>
            <a:lstStyle/>
            <a:p>
              <a:r>
                <a:rPr lang="en-US" dirty="0" smtClean="0"/>
                <a:t>Segment </a:t>
              </a:r>
              <a:r>
                <a:rPr lang="en-US" b="1" dirty="0" smtClean="0"/>
                <a:t>S</a:t>
              </a:r>
              <a:r>
                <a:rPr lang="en-US" b="1" baseline="-25000" dirty="0" smtClean="0"/>
                <a:t>h</a:t>
              </a:r>
              <a:r>
                <a:rPr lang="en-US" b="1" baseline="30000" dirty="0" smtClean="0"/>
                <a:t>i</a:t>
              </a:r>
              <a:r>
                <a:rPr lang="en-US" dirty="0" smtClean="0"/>
                <a:t>(x) </a:t>
              </a:r>
              <a:r>
                <a:rPr lang="en-US" dirty="0" err="1" smtClean="0"/>
                <a:t>vs</a:t>
              </a:r>
              <a:r>
                <a:rPr lang="en-US" dirty="0" smtClean="0"/>
                <a:t> energy:</a:t>
              </a:r>
              <a:endParaRPr lang="de-DE" baseline="-25000" dirty="0"/>
            </a:p>
          </p:txBody>
        </p:sp>
      </p:grpSp>
    </p:spTree>
    <p:extLst>
      <p:ext uri="{BB962C8B-B14F-4D97-AF65-F5344CB8AC3E}">
        <p14:creationId xmlns:p14="http://schemas.microsoft.com/office/powerpoint/2010/main" val="199676459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4541157"/>
            <a:ext cx="8001000" cy="18596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2"/>
          <p:cNvSpPr txBox="1">
            <a:spLocks noChangeArrowheads="1"/>
          </p:cNvSpPr>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dirty="0" smtClean="0"/>
              <a:t>AGATA: Digital Electronics</a:t>
            </a:r>
            <a:endParaRPr lang="en-US" dirty="0"/>
          </a:p>
        </p:txBody>
      </p:sp>
      <p:pic>
        <p:nvPicPr>
          <p:cNvPr id="468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3464"/>
            <a:ext cx="8534400" cy="320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colade ouvrante 4"/>
          <p:cNvSpPr/>
          <p:nvPr/>
        </p:nvSpPr>
        <p:spPr>
          <a:xfrm rot="16200000">
            <a:off x="2153557" y="2723243"/>
            <a:ext cx="381000" cy="3468914"/>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838200" y="4735286"/>
            <a:ext cx="7543800" cy="1323439"/>
          </a:xfrm>
          <a:prstGeom prst="rect">
            <a:avLst/>
          </a:prstGeom>
          <a:noFill/>
        </p:spPr>
        <p:txBody>
          <a:bodyPr wrap="square" rtlCol="0">
            <a:spAutoFit/>
          </a:bodyPr>
          <a:lstStyle/>
          <a:p>
            <a:r>
              <a:rPr lang="fr-FR" sz="1600" b="1" dirty="0" err="1" smtClean="0"/>
              <a:t>Digitizers</a:t>
            </a:r>
            <a:r>
              <a:rPr lang="fr-FR" sz="1600" b="1" dirty="0" smtClean="0"/>
              <a:t>:</a:t>
            </a:r>
          </a:p>
          <a:p>
            <a:endParaRPr lang="fr-FR" sz="1600" b="1" dirty="0" smtClean="0"/>
          </a:p>
          <a:p>
            <a:pPr marL="285750" indent="-285750">
              <a:buFont typeface="Arial" pitchFamily="34" charset="0"/>
              <a:buChar char="•"/>
            </a:pPr>
            <a:r>
              <a:rPr lang="fr-FR" sz="1600" dirty="0"/>
              <a:t>One </a:t>
            </a:r>
            <a:r>
              <a:rPr lang="fr-FR" sz="1600" dirty="0" smtClean="0"/>
              <a:t>module </a:t>
            </a:r>
            <a:r>
              <a:rPr lang="fr-FR" sz="1600" dirty="0"/>
              <a:t>per </a:t>
            </a:r>
            <a:r>
              <a:rPr lang="fr-FR" sz="1600" dirty="0" err="1"/>
              <a:t>crystal</a:t>
            </a:r>
            <a:r>
              <a:rPr lang="fr-FR" sz="1600" dirty="0" smtClean="0"/>
              <a:t>: 36 segment </a:t>
            </a:r>
            <a:r>
              <a:rPr lang="fr-FR" sz="1600" dirty="0" err="1" smtClean="0"/>
              <a:t>channels</a:t>
            </a:r>
            <a:r>
              <a:rPr lang="fr-FR" sz="1600" dirty="0" smtClean="0"/>
              <a:t> + dual </a:t>
            </a:r>
            <a:r>
              <a:rPr lang="fr-FR" sz="1600" dirty="0" err="1" smtClean="0"/>
              <a:t>core</a:t>
            </a:r>
            <a:r>
              <a:rPr lang="fr-FR" sz="1600" dirty="0" smtClean="0"/>
              <a:t> (</a:t>
            </a:r>
            <a:r>
              <a:rPr lang="fr-FR" sz="1600" dirty="0" err="1" smtClean="0"/>
              <a:t>high</a:t>
            </a:r>
            <a:r>
              <a:rPr lang="fr-FR" sz="1600" dirty="0" smtClean="0"/>
              <a:t> + </a:t>
            </a:r>
            <a:r>
              <a:rPr lang="fr-FR" sz="1600" dirty="0" err="1" smtClean="0"/>
              <a:t>low</a:t>
            </a:r>
            <a:r>
              <a:rPr lang="fr-FR" sz="1600" dirty="0" smtClean="0"/>
              <a:t> gain)</a:t>
            </a:r>
            <a:endParaRPr lang="fr-FR" sz="1600" dirty="0"/>
          </a:p>
          <a:p>
            <a:pPr marL="285750" indent="-285750">
              <a:buFont typeface="Arial" pitchFamily="34" charset="0"/>
              <a:buChar char="•"/>
            </a:pPr>
            <a:r>
              <a:rPr lang="fr-FR" sz="1600" dirty="0" smtClean="0"/>
              <a:t>100Ms/s, 14 bit, all running on the </a:t>
            </a:r>
            <a:r>
              <a:rPr lang="fr-FR" sz="1600" dirty="0" err="1" smtClean="0"/>
              <a:t>same</a:t>
            </a:r>
            <a:r>
              <a:rPr lang="fr-FR" sz="1600" dirty="0" smtClean="0"/>
              <a:t> </a:t>
            </a:r>
            <a:r>
              <a:rPr lang="fr-FR" sz="1600" dirty="0" err="1" smtClean="0"/>
              <a:t>clock</a:t>
            </a:r>
            <a:endParaRPr lang="fr-FR" sz="1600" dirty="0" smtClean="0"/>
          </a:p>
          <a:p>
            <a:pPr marL="285750" indent="-285750">
              <a:buFont typeface="Arial" pitchFamily="34" charset="0"/>
              <a:buChar char="•"/>
            </a:pPr>
            <a:r>
              <a:rPr lang="fr-FR" sz="1600" dirty="0" err="1" smtClean="0"/>
              <a:t>Synchronous</a:t>
            </a:r>
            <a:r>
              <a:rPr lang="fr-FR" sz="1600" dirty="0" smtClean="0"/>
              <a:t> </a:t>
            </a:r>
            <a:r>
              <a:rPr lang="fr-FR" sz="1600" dirty="0" err="1" smtClean="0"/>
              <a:t>readout</a:t>
            </a:r>
            <a:r>
              <a:rPr lang="fr-FR" sz="1600" dirty="0" smtClean="0"/>
              <a:t> to digital </a:t>
            </a:r>
            <a:r>
              <a:rPr lang="fr-FR" sz="1600" dirty="0" err="1" smtClean="0"/>
              <a:t>electronics</a:t>
            </a:r>
            <a:r>
              <a:rPr lang="fr-FR" sz="1600" dirty="0" smtClean="0"/>
              <a:t> of all </a:t>
            </a:r>
            <a:r>
              <a:rPr lang="fr-FR" sz="1600" dirty="0" err="1" smtClean="0"/>
              <a:t>samples</a:t>
            </a:r>
            <a:r>
              <a:rPr lang="fr-FR" sz="1600" dirty="0" smtClean="0"/>
              <a:t> (7.6GB/s/</a:t>
            </a:r>
            <a:r>
              <a:rPr lang="fr-FR" sz="1600" dirty="0" err="1" smtClean="0"/>
              <a:t>crystal</a:t>
            </a:r>
            <a:r>
              <a:rPr lang="fr-FR" sz="1600" dirty="0" smtClean="0"/>
              <a:t>)</a:t>
            </a:r>
            <a:endParaRPr lang="fr-FR" sz="1600" dirty="0"/>
          </a:p>
        </p:txBody>
      </p:sp>
    </p:spTree>
    <p:extLst>
      <p:ext uri="{BB962C8B-B14F-4D97-AF65-F5344CB8AC3E}">
        <p14:creationId xmlns:p14="http://schemas.microsoft.com/office/powerpoint/2010/main" val="28318563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pPr eaLnBrk="1" hangingPunct="1"/>
            <a:r>
              <a:rPr lang="en-US" sz="3600" dirty="0">
                <a:solidFill>
                  <a:schemeClr val="tx2"/>
                </a:solidFill>
                <a:latin typeface="Microsoft Sans Serif" pitchFamily="34" charset="0"/>
              </a:rPr>
              <a:t>Ingredients of Gamma–Ray Tracking</a:t>
            </a:r>
          </a:p>
        </p:txBody>
      </p:sp>
      <p:sp>
        <p:nvSpPr>
          <p:cNvPr id="28" name="Freeform 2"/>
          <p:cNvSpPr>
            <a:spLocks/>
          </p:cNvSpPr>
          <p:nvPr/>
        </p:nvSpPr>
        <p:spPr bwMode="auto">
          <a:xfrm>
            <a:off x="1295400" y="1176338"/>
            <a:ext cx="6324600" cy="4538662"/>
          </a:xfrm>
          <a:custGeom>
            <a:avLst/>
            <a:gdLst/>
            <a:ahLst/>
            <a:cxnLst>
              <a:cxn ang="0">
                <a:pos x="0" y="0"/>
              </a:cxn>
              <a:cxn ang="0">
                <a:pos x="0" y="3264"/>
              </a:cxn>
              <a:cxn ang="0">
                <a:pos x="2016" y="3264"/>
              </a:cxn>
              <a:cxn ang="0">
                <a:pos x="2016" y="96"/>
              </a:cxn>
              <a:cxn ang="0">
                <a:pos x="3984" y="96"/>
              </a:cxn>
              <a:cxn ang="0">
                <a:pos x="3984" y="2640"/>
              </a:cxn>
            </a:cxnLst>
            <a:rect l="0" t="0" r="r" b="b"/>
            <a:pathLst>
              <a:path w="3984" h="3264">
                <a:moveTo>
                  <a:pt x="0" y="0"/>
                </a:moveTo>
                <a:lnTo>
                  <a:pt x="0" y="3264"/>
                </a:lnTo>
                <a:lnTo>
                  <a:pt x="2016" y="3264"/>
                </a:lnTo>
                <a:lnTo>
                  <a:pt x="2016" y="96"/>
                </a:lnTo>
                <a:lnTo>
                  <a:pt x="3984" y="96"/>
                </a:lnTo>
                <a:lnTo>
                  <a:pt x="3984" y="2640"/>
                </a:lnTo>
              </a:path>
            </a:pathLst>
          </a:custGeom>
          <a:noFill/>
          <a:ln w="635000">
            <a:solidFill>
              <a:srgbClr val="00B050"/>
            </a:solidFill>
            <a:round/>
            <a:headEnd/>
            <a:tailEnd/>
          </a:ln>
          <a:effectLst/>
        </p:spPr>
        <p:txBody>
          <a:bodyPr/>
          <a:lstStyle/>
          <a:p>
            <a:pPr fontAlgn="auto">
              <a:spcBef>
                <a:spcPts val="0"/>
              </a:spcBef>
              <a:spcAft>
                <a:spcPts val="0"/>
              </a:spcAft>
              <a:defRPr/>
            </a:pPr>
            <a:endParaRPr lang="en-GB">
              <a:latin typeface="+mn-lt"/>
            </a:endParaRPr>
          </a:p>
        </p:txBody>
      </p:sp>
      <p:sp>
        <p:nvSpPr>
          <p:cNvPr id="29" name="Text Box 3"/>
          <p:cNvSpPr txBox="1">
            <a:spLocks noChangeArrowheads="1"/>
          </p:cNvSpPr>
          <p:nvPr/>
        </p:nvSpPr>
        <p:spPr bwMode="auto">
          <a:xfrm>
            <a:off x="3422650" y="2959096"/>
            <a:ext cx="2162772" cy="830996"/>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wrap="none">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Pulse Shape Analysis</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to decompose</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recorded waves </a:t>
            </a:r>
          </a:p>
        </p:txBody>
      </p:sp>
      <p:sp>
        <p:nvSpPr>
          <p:cNvPr id="80909" name="Text Box 5"/>
          <p:cNvSpPr txBox="1">
            <a:spLocks noChangeAspect="1" noChangeArrowheads="1"/>
          </p:cNvSpPr>
          <p:nvPr/>
        </p:nvSpPr>
        <p:spPr bwMode="auto">
          <a:xfrm rot="5400000">
            <a:off x="1282700" y="2971801"/>
            <a:ext cx="28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b="1">
                <a:solidFill>
                  <a:srgbClr val="669900"/>
                </a:solidFill>
                <a:latin typeface="Calibri" pitchFamily="34" charset="0"/>
                <a:cs typeface="Arial" charset="0"/>
              </a:rPr>
              <a:t>·</a:t>
            </a:r>
          </a:p>
        </p:txBody>
      </p:sp>
      <p:sp>
        <p:nvSpPr>
          <p:cNvPr id="80910" name="Text Box 6"/>
          <p:cNvSpPr txBox="1">
            <a:spLocks noChangeAspect="1" noChangeArrowheads="1"/>
          </p:cNvSpPr>
          <p:nvPr/>
        </p:nvSpPr>
        <p:spPr bwMode="auto">
          <a:xfrm rot="5400000">
            <a:off x="930275" y="3435351"/>
            <a:ext cx="28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b="1">
                <a:solidFill>
                  <a:srgbClr val="669900"/>
                </a:solidFill>
                <a:latin typeface="Calibri" pitchFamily="34" charset="0"/>
                <a:cs typeface="Arial" charset="0"/>
              </a:rPr>
              <a:t>·</a:t>
            </a:r>
          </a:p>
        </p:txBody>
      </p:sp>
      <p:grpSp>
        <p:nvGrpSpPr>
          <p:cNvPr id="2" name="Group 7"/>
          <p:cNvGrpSpPr>
            <a:grpSpLocks/>
          </p:cNvGrpSpPr>
          <p:nvPr/>
        </p:nvGrpSpPr>
        <p:grpSpPr bwMode="auto">
          <a:xfrm>
            <a:off x="3549650" y="1782756"/>
            <a:ext cx="1890713" cy="1069975"/>
            <a:chOff x="2236" y="864"/>
            <a:chExt cx="1191" cy="674"/>
          </a:xfrm>
          <a:solidFill>
            <a:srgbClr val="C00000"/>
          </a:solidFill>
        </p:grpSpPr>
        <p:sp>
          <p:nvSpPr>
            <p:cNvPr id="34" name="Text Box 8"/>
            <p:cNvSpPr txBox="1">
              <a:spLocks noChangeArrowheads="1"/>
            </p:cNvSpPr>
            <p:nvPr/>
          </p:nvSpPr>
          <p:spPr bwMode="auto">
            <a:xfrm>
              <a:off x="2236" y="864"/>
              <a:ext cx="1191" cy="674"/>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Identified </a:t>
              </a:r>
            </a:p>
            <a:p>
              <a:pPr algn="ctr" fontAlgn="auto">
                <a:spcBef>
                  <a:spcPts val="0"/>
                </a:spcBef>
                <a:spcAft>
                  <a:spcPts val="0"/>
                </a:spcAft>
                <a:defRPr/>
              </a:pPr>
              <a:r>
                <a:rPr lang="en-GB" sz="1600" dirty="0">
                  <a:latin typeface="Microsoft Sans Serif" pitchFamily="34" charset="0"/>
                  <a:cs typeface="Microsoft Sans Serif" pitchFamily="34" charset="0"/>
                </a:rPr>
                <a:t>interaction points</a:t>
              </a:r>
            </a:p>
            <a:p>
              <a:pPr algn="ctr" fontAlgn="auto">
                <a:spcBef>
                  <a:spcPts val="0"/>
                </a:spcBef>
                <a:spcAft>
                  <a:spcPts val="0"/>
                </a:spcAft>
                <a:defRPr/>
              </a:pPr>
              <a:endParaRPr lang="en-GB" sz="1600" dirty="0">
                <a:latin typeface="Microsoft Sans Serif" pitchFamily="34" charset="0"/>
                <a:cs typeface="Microsoft Sans Serif" pitchFamily="34" charset="0"/>
              </a:endParaRPr>
            </a:p>
            <a:p>
              <a:pPr algn="ctr" fontAlgn="auto">
                <a:spcBef>
                  <a:spcPts val="0"/>
                </a:spcBef>
                <a:spcAft>
                  <a:spcPts val="0"/>
                </a:spcAft>
                <a:defRPr/>
              </a:pPr>
              <a:endParaRPr lang="en-GB" sz="1600" dirty="0">
                <a:latin typeface="Microsoft Sans Serif" pitchFamily="34" charset="0"/>
                <a:cs typeface="Microsoft Sans Serif" pitchFamily="34" charset="0"/>
              </a:endParaRPr>
            </a:p>
          </p:txBody>
        </p:sp>
        <p:sp>
          <p:nvSpPr>
            <p:cNvPr id="35" name="Text Box 9"/>
            <p:cNvSpPr txBox="1">
              <a:spLocks noChangeArrowheads="1"/>
            </p:cNvSpPr>
            <p:nvPr/>
          </p:nvSpPr>
          <p:spPr bwMode="auto">
            <a:xfrm>
              <a:off x="2388" y="1230"/>
              <a:ext cx="820" cy="252"/>
            </a:xfrm>
            <a:prstGeom prst="rect">
              <a:avLst/>
            </a:prstGeom>
            <a:solidFill>
              <a:schemeClr val="tx2">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000" dirty="0">
                  <a:solidFill>
                    <a:srgbClr val="FFFF00"/>
                  </a:solidFill>
                  <a:latin typeface="Microsoft Sans Serif" pitchFamily="34" charset="0"/>
                  <a:cs typeface="Microsoft Sans Serif" pitchFamily="34" charset="0"/>
                </a:rPr>
                <a:t>(</a:t>
              </a:r>
              <a:r>
                <a:rPr lang="en-US" sz="2000" dirty="0" err="1">
                  <a:solidFill>
                    <a:srgbClr val="FFFF00"/>
                  </a:solidFill>
                  <a:latin typeface="Microsoft Sans Serif" pitchFamily="34" charset="0"/>
                  <a:cs typeface="Microsoft Sans Serif" pitchFamily="34" charset="0"/>
                </a:rPr>
                <a:t>x,y,z,E,t</a:t>
              </a:r>
              <a:r>
                <a:rPr lang="en-US" sz="2000" dirty="0">
                  <a:solidFill>
                    <a:srgbClr val="FFFF00"/>
                  </a:solidFill>
                  <a:latin typeface="Microsoft Sans Serif" pitchFamily="34" charset="0"/>
                  <a:cs typeface="Microsoft Sans Serif" pitchFamily="34" charset="0"/>
                </a:rPr>
                <a:t>)</a:t>
              </a:r>
              <a:r>
                <a:rPr lang="en-US" sz="2000" baseline="-25000" dirty="0" err="1">
                  <a:solidFill>
                    <a:srgbClr val="FFFF00"/>
                  </a:solidFill>
                  <a:latin typeface="Microsoft Sans Serif" pitchFamily="34" charset="0"/>
                  <a:cs typeface="Microsoft Sans Serif" pitchFamily="34" charset="0"/>
                </a:rPr>
                <a:t>i</a:t>
              </a:r>
              <a:endParaRPr lang="en-US" sz="2000" baseline="-25000" dirty="0">
                <a:solidFill>
                  <a:srgbClr val="FFFF00"/>
                </a:solidFill>
                <a:latin typeface="Microsoft Sans Serif" pitchFamily="34" charset="0"/>
                <a:cs typeface="Microsoft Sans Serif" pitchFamily="34" charset="0"/>
              </a:endParaRPr>
            </a:p>
          </p:txBody>
        </p:sp>
      </p:grpSp>
      <p:sp>
        <p:nvSpPr>
          <p:cNvPr id="36" name="Text Box 10"/>
          <p:cNvSpPr txBox="1">
            <a:spLocks noChangeArrowheads="1"/>
          </p:cNvSpPr>
          <p:nvPr/>
        </p:nvSpPr>
        <p:spPr bwMode="auto">
          <a:xfrm>
            <a:off x="6172200" y="1887538"/>
            <a:ext cx="2827338" cy="825500"/>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en-GB" sz="1600">
                <a:latin typeface="Microsoft Sans Serif" pitchFamily="34" charset="0"/>
                <a:cs typeface="Microsoft Sans Serif" pitchFamily="34" charset="0"/>
              </a:rPr>
              <a:t>Reconstruction of tracks </a:t>
            </a:r>
          </a:p>
          <a:p>
            <a:pPr algn="ctr" fontAlgn="auto">
              <a:spcBef>
                <a:spcPts val="0"/>
              </a:spcBef>
              <a:spcAft>
                <a:spcPts val="0"/>
              </a:spcAft>
              <a:defRPr/>
            </a:pPr>
            <a:r>
              <a:rPr lang="en-GB" sz="1600">
                <a:latin typeface="Microsoft Sans Serif" pitchFamily="34" charset="0"/>
                <a:cs typeface="Microsoft Sans Serif" pitchFamily="34" charset="0"/>
              </a:rPr>
              <a:t>evaluating permutations </a:t>
            </a:r>
          </a:p>
          <a:p>
            <a:pPr algn="ctr" fontAlgn="auto">
              <a:spcBef>
                <a:spcPts val="0"/>
              </a:spcBef>
              <a:spcAft>
                <a:spcPts val="0"/>
              </a:spcAft>
              <a:defRPr/>
            </a:pPr>
            <a:r>
              <a:rPr lang="en-GB" sz="1600">
                <a:latin typeface="Microsoft Sans Serif" pitchFamily="34" charset="0"/>
                <a:cs typeface="Microsoft Sans Serif" pitchFamily="34" charset="0"/>
              </a:rPr>
              <a:t>of interaction points</a:t>
            </a:r>
          </a:p>
        </p:txBody>
      </p:sp>
      <p:pic>
        <p:nvPicPr>
          <p:cNvPr id="80915" name="Picture 11" descr="TrackingGamm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71813"/>
            <a:ext cx="30194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2"/>
          <p:cNvSpPr txBox="1">
            <a:spLocks noChangeArrowheads="1"/>
          </p:cNvSpPr>
          <p:nvPr/>
        </p:nvSpPr>
        <p:spPr bwMode="auto">
          <a:xfrm>
            <a:off x="152400" y="4807803"/>
            <a:ext cx="2438400" cy="830997"/>
          </a:xfrm>
          <a:prstGeom prst="rect">
            <a:avLst/>
          </a:prstGeom>
          <a:solidFill>
            <a:schemeClr val="accent1"/>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Digital electronics</a:t>
            </a:r>
          </a:p>
          <a:p>
            <a:pPr algn="ctr" fontAlgn="auto">
              <a:spcBef>
                <a:spcPts val="0"/>
              </a:spcBef>
              <a:spcAft>
                <a:spcPts val="0"/>
              </a:spcAft>
              <a:defRPr/>
            </a:pPr>
            <a:r>
              <a:rPr lang="en-GB" sz="1600" dirty="0">
                <a:latin typeface="Microsoft Sans Serif" pitchFamily="34" charset="0"/>
                <a:cs typeface="Microsoft Sans Serif" pitchFamily="34" charset="0"/>
              </a:rPr>
              <a:t>to record and </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process segment signals</a:t>
            </a:r>
          </a:p>
        </p:txBody>
      </p:sp>
      <p:sp>
        <p:nvSpPr>
          <p:cNvPr id="39" name="Text Box 13"/>
          <p:cNvSpPr txBox="1">
            <a:spLocks noChangeArrowheads="1"/>
          </p:cNvSpPr>
          <p:nvPr/>
        </p:nvSpPr>
        <p:spPr bwMode="auto">
          <a:xfrm>
            <a:off x="1115124" y="1262706"/>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1</a:t>
            </a:r>
          </a:p>
        </p:txBody>
      </p:sp>
      <p:sp>
        <p:nvSpPr>
          <p:cNvPr id="40" name="Text Box 14"/>
          <p:cNvSpPr txBox="1">
            <a:spLocks noChangeArrowheads="1"/>
          </p:cNvSpPr>
          <p:nvPr/>
        </p:nvSpPr>
        <p:spPr bwMode="auto">
          <a:xfrm>
            <a:off x="1111250" y="4143380"/>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2</a:t>
            </a:r>
          </a:p>
        </p:txBody>
      </p:sp>
      <p:sp>
        <p:nvSpPr>
          <p:cNvPr id="41" name="Text Box 15"/>
          <p:cNvSpPr txBox="1">
            <a:spLocks noChangeArrowheads="1"/>
          </p:cNvSpPr>
          <p:nvPr/>
        </p:nvSpPr>
        <p:spPr bwMode="auto">
          <a:xfrm>
            <a:off x="4303713" y="3913189"/>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3</a:t>
            </a:r>
          </a:p>
        </p:txBody>
      </p:sp>
      <p:sp>
        <p:nvSpPr>
          <p:cNvPr id="42" name="Text Box 16"/>
          <p:cNvSpPr txBox="1">
            <a:spLocks noChangeArrowheads="1"/>
          </p:cNvSpPr>
          <p:nvPr/>
        </p:nvSpPr>
        <p:spPr bwMode="auto">
          <a:xfrm>
            <a:off x="7429520" y="1266813"/>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4</a:t>
            </a:r>
          </a:p>
        </p:txBody>
      </p:sp>
      <p:sp>
        <p:nvSpPr>
          <p:cNvPr id="46" name="AutoShape 17"/>
          <p:cNvSpPr>
            <a:spLocks noChangeArrowheads="1"/>
          </p:cNvSpPr>
          <p:nvPr/>
        </p:nvSpPr>
        <p:spPr bwMode="auto">
          <a:xfrm flipV="1">
            <a:off x="6972300" y="4714875"/>
            <a:ext cx="1295400" cy="762000"/>
          </a:xfrm>
          <a:prstGeom prst="triangle">
            <a:avLst>
              <a:gd name="adj" fmla="val 50000"/>
            </a:avLst>
          </a:prstGeom>
          <a:solidFill>
            <a:srgbClr val="00B050"/>
          </a:solidFill>
          <a:ln w="9525">
            <a:solidFill>
              <a:srgbClr val="00B050"/>
            </a:solidFill>
            <a:miter lim="800000"/>
            <a:headEnd/>
            <a:tailEnd/>
          </a:ln>
          <a:effectLst/>
        </p:spPr>
        <p:txBody>
          <a:bodyPr wrap="none" anchor="ctr"/>
          <a:lstStyle/>
          <a:p>
            <a:pPr fontAlgn="auto">
              <a:spcBef>
                <a:spcPts val="0"/>
              </a:spcBef>
              <a:spcAft>
                <a:spcPts val="0"/>
              </a:spcAft>
              <a:defRPr/>
            </a:pPr>
            <a:endParaRPr lang="en-GB">
              <a:latin typeface="+mn-lt"/>
            </a:endParaRPr>
          </a:p>
        </p:txBody>
      </p:sp>
      <p:sp>
        <p:nvSpPr>
          <p:cNvPr id="50" name="Text Box 18"/>
          <p:cNvSpPr txBox="1">
            <a:spLocks noChangeArrowheads="1"/>
          </p:cNvSpPr>
          <p:nvPr/>
        </p:nvSpPr>
        <p:spPr bwMode="auto">
          <a:xfrm>
            <a:off x="6400800" y="5334000"/>
            <a:ext cx="2438400" cy="830997"/>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2400" b="1">
                <a:solidFill>
                  <a:schemeClr val="bg1"/>
                </a:solidFill>
                <a:latin typeface="Microsoft Sans Serif" pitchFamily="34" charset="0"/>
              </a:rPr>
              <a:t>Reconstructed</a:t>
            </a:r>
          </a:p>
          <a:p>
            <a:pPr algn="ctr" eaLnBrk="0" hangingPunct="0"/>
            <a:r>
              <a:rPr lang="en-US" sz="2400" b="1">
                <a:solidFill>
                  <a:schemeClr val="bg1"/>
                </a:solidFill>
                <a:latin typeface="Microsoft Sans Serif" pitchFamily="34" charset="0"/>
              </a:rPr>
              <a:t> gamma-rays</a:t>
            </a:r>
          </a:p>
        </p:txBody>
      </p:sp>
      <p:pic>
        <p:nvPicPr>
          <p:cNvPr id="80935" name="Picture 19" descr="crys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59038"/>
            <a:ext cx="1905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36" name="Group 20"/>
          <p:cNvGrpSpPr>
            <a:grpSpLocks/>
          </p:cNvGrpSpPr>
          <p:nvPr/>
        </p:nvGrpSpPr>
        <p:grpSpPr bwMode="auto">
          <a:xfrm>
            <a:off x="3379788" y="4718050"/>
            <a:ext cx="2128837" cy="1447800"/>
            <a:chOff x="3128" y="2622"/>
            <a:chExt cx="2149" cy="1606"/>
          </a:xfrm>
        </p:grpSpPr>
        <p:pic>
          <p:nvPicPr>
            <p:cNvPr id="80937" name="Picture 21" descr="pt6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8" y="2622"/>
              <a:ext cx="2149" cy="160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38" name="Freeform 22"/>
            <p:cNvSpPr>
              <a:spLocks/>
            </p:cNvSpPr>
            <p:nvPr/>
          </p:nvSpPr>
          <p:spPr bwMode="auto">
            <a:xfrm>
              <a:off x="3305" y="3288"/>
              <a:ext cx="1335" cy="378"/>
            </a:xfrm>
            <a:custGeom>
              <a:avLst/>
              <a:gdLst>
                <a:gd name="T0" fmla="*/ 13 w 1335"/>
                <a:gd name="T1" fmla="*/ 29 h 378"/>
                <a:gd name="T2" fmla="*/ 35 w 1335"/>
                <a:gd name="T3" fmla="*/ 30 h 378"/>
                <a:gd name="T4" fmla="*/ 44 w 1335"/>
                <a:gd name="T5" fmla="*/ 18 h 378"/>
                <a:gd name="T6" fmla="*/ 66 w 1335"/>
                <a:gd name="T7" fmla="*/ 18 h 378"/>
                <a:gd name="T8" fmla="*/ 90 w 1335"/>
                <a:gd name="T9" fmla="*/ 12 h 378"/>
                <a:gd name="T10" fmla="*/ 113 w 1335"/>
                <a:gd name="T11" fmla="*/ 16 h 378"/>
                <a:gd name="T12" fmla="*/ 127 w 1335"/>
                <a:gd name="T13" fmla="*/ 14 h 378"/>
                <a:gd name="T14" fmla="*/ 158 w 1335"/>
                <a:gd name="T15" fmla="*/ 20 h 378"/>
                <a:gd name="T16" fmla="*/ 186 w 1335"/>
                <a:gd name="T17" fmla="*/ 30 h 378"/>
                <a:gd name="T18" fmla="*/ 209 w 1335"/>
                <a:gd name="T19" fmla="*/ 25 h 378"/>
                <a:gd name="T20" fmla="*/ 223 w 1335"/>
                <a:gd name="T21" fmla="*/ 19 h 378"/>
                <a:gd name="T22" fmla="*/ 236 w 1335"/>
                <a:gd name="T23" fmla="*/ 18 h 378"/>
                <a:gd name="T24" fmla="*/ 254 w 1335"/>
                <a:gd name="T25" fmla="*/ 12 h 378"/>
                <a:gd name="T26" fmla="*/ 276 w 1335"/>
                <a:gd name="T27" fmla="*/ 20 h 378"/>
                <a:gd name="T28" fmla="*/ 294 w 1335"/>
                <a:gd name="T29" fmla="*/ 31 h 378"/>
                <a:gd name="T30" fmla="*/ 317 w 1335"/>
                <a:gd name="T31" fmla="*/ 24 h 378"/>
                <a:gd name="T32" fmla="*/ 332 w 1335"/>
                <a:gd name="T33" fmla="*/ 13 h 378"/>
                <a:gd name="T34" fmla="*/ 356 w 1335"/>
                <a:gd name="T35" fmla="*/ 4 h 378"/>
                <a:gd name="T36" fmla="*/ 377 w 1335"/>
                <a:gd name="T37" fmla="*/ 5 h 378"/>
                <a:gd name="T38" fmla="*/ 393 w 1335"/>
                <a:gd name="T39" fmla="*/ 8 h 378"/>
                <a:gd name="T40" fmla="*/ 419 w 1335"/>
                <a:gd name="T41" fmla="*/ 8 h 378"/>
                <a:gd name="T42" fmla="*/ 443 w 1335"/>
                <a:gd name="T43" fmla="*/ 24 h 378"/>
                <a:gd name="T44" fmla="*/ 473 w 1335"/>
                <a:gd name="T45" fmla="*/ 25 h 378"/>
                <a:gd name="T46" fmla="*/ 482 w 1335"/>
                <a:gd name="T47" fmla="*/ 22 h 378"/>
                <a:gd name="T48" fmla="*/ 509 w 1335"/>
                <a:gd name="T49" fmla="*/ 7 h 378"/>
                <a:gd name="T50" fmla="*/ 552 w 1335"/>
                <a:gd name="T51" fmla="*/ 12 h 378"/>
                <a:gd name="T52" fmla="*/ 571 w 1335"/>
                <a:gd name="T53" fmla="*/ 19 h 378"/>
                <a:gd name="T54" fmla="*/ 591 w 1335"/>
                <a:gd name="T55" fmla="*/ 36 h 378"/>
                <a:gd name="T56" fmla="*/ 612 w 1335"/>
                <a:gd name="T57" fmla="*/ 54 h 378"/>
                <a:gd name="T58" fmla="*/ 624 w 1335"/>
                <a:gd name="T59" fmla="*/ 71 h 378"/>
                <a:gd name="T60" fmla="*/ 641 w 1335"/>
                <a:gd name="T61" fmla="*/ 103 h 378"/>
                <a:gd name="T62" fmla="*/ 654 w 1335"/>
                <a:gd name="T63" fmla="*/ 118 h 378"/>
                <a:gd name="T64" fmla="*/ 693 w 1335"/>
                <a:gd name="T65" fmla="*/ 157 h 378"/>
                <a:gd name="T66" fmla="*/ 719 w 1335"/>
                <a:gd name="T67" fmla="*/ 182 h 378"/>
                <a:gd name="T68" fmla="*/ 744 w 1335"/>
                <a:gd name="T69" fmla="*/ 204 h 378"/>
                <a:gd name="T70" fmla="*/ 762 w 1335"/>
                <a:gd name="T71" fmla="*/ 223 h 378"/>
                <a:gd name="T72" fmla="*/ 795 w 1335"/>
                <a:gd name="T73" fmla="*/ 253 h 378"/>
                <a:gd name="T74" fmla="*/ 810 w 1335"/>
                <a:gd name="T75" fmla="*/ 271 h 378"/>
                <a:gd name="T76" fmla="*/ 827 w 1335"/>
                <a:gd name="T77" fmla="*/ 292 h 378"/>
                <a:gd name="T78" fmla="*/ 869 w 1335"/>
                <a:gd name="T79" fmla="*/ 335 h 378"/>
                <a:gd name="T80" fmla="*/ 896 w 1335"/>
                <a:gd name="T81" fmla="*/ 354 h 378"/>
                <a:gd name="T82" fmla="*/ 911 w 1335"/>
                <a:gd name="T83" fmla="*/ 365 h 378"/>
                <a:gd name="T84" fmla="*/ 947 w 1335"/>
                <a:gd name="T85" fmla="*/ 371 h 378"/>
                <a:gd name="T86" fmla="*/ 965 w 1335"/>
                <a:gd name="T87" fmla="*/ 340 h 378"/>
                <a:gd name="T88" fmla="*/ 995 w 1335"/>
                <a:gd name="T89" fmla="*/ 246 h 378"/>
                <a:gd name="T90" fmla="*/ 1007 w 1335"/>
                <a:gd name="T91" fmla="*/ 179 h 378"/>
                <a:gd name="T92" fmla="*/ 1019 w 1335"/>
                <a:gd name="T93" fmla="*/ 140 h 378"/>
                <a:gd name="T94" fmla="*/ 1026 w 1335"/>
                <a:gd name="T95" fmla="*/ 106 h 378"/>
                <a:gd name="T96" fmla="*/ 1062 w 1335"/>
                <a:gd name="T97" fmla="*/ 17 h 378"/>
                <a:gd name="T98" fmla="*/ 1082 w 1335"/>
                <a:gd name="T99" fmla="*/ 19 h 378"/>
                <a:gd name="T100" fmla="*/ 1123 w 1335"/>
                <a:gd name="T101" fmla="*/ 8 h 378"/>
                <a:gd name="T102" fmla="*/ 1170 w 1335"/>
                <a:gd name="T103" fmla="*/ 20 h 378"/>
                <a:gd name="T104" fmla="*/ 1209 w 1335"/>
                <a:gd name="T105" fmla="*/ 23 h 378"/>
                <a:gd name="T106" fmla="*/ 1275 w 1335"/>
                <a:gd name="T107" fmla="*/ 25 h 378"/>
                <a:gd name="T108" fmla="*/ 1314 w 1335"/>
                <a:gd name="T109" fmla="*/ 29 h 378"/>
                <a:gd name="T110" fmla="*/ 1335 w 1335"/>
                <a:gd name="T111" fmla="*/ 16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35"/>
                <a:gd name="T169" fmla="*/ 0 h 378"/>
                <a:gd name="T170" fmla="*/ 1335 w 1335"/>
                <a:gd name="T171" fmla="*/ 378 h 3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35" h="378">
                  <a:moveTo>
                    <a:pt x="0" y="35"/>
                  </a:moveTo>
                  <a:cubicBezTo>
                    <a:pt x="7" y="34"/>
                    <a:pt x="9" y="35"/>
                    <a:pt x="13" y="29"/>
                  </a:cubicBezTo>
                  <a:cubicBezTo>
                    <a:pt x="24" y="30"/>
                    <a:pt x="18" y="32"/>
                    <a:pt x="26" y="35"/>
                  </a:cubicBezTo>
                  <a:cubicBezTo>
                    <a:pt x="30" y="34"/>
                    <a:pt x="30" y="31"/>
                    <a:pt x="35" y="30"/>
                  </a:cubicBezTo>
                  <a:cubicBezTo>
                    <a:pt x="37" y="24"/>
                    <a:pt x="36" y="27"/>
                    <a:pt x="38" y="20"/>
                  </a:cubicBezTo>
                  <a:cubicBezTo>
                    <a:pt x="39" y="18"/>
                    <a:pt x="44" y="18"/>
                    <a:pt x="44" y="18"/>
                  </a:cubicBezTo>
                  <a:cubicBezTo>
                    <a:pt x="48" y="19"/>
                    <a:pt x="51" y="20"/>
                    <a:pt x="54" y="22"/>
                  </a:cubicBezTo>
                  <a:cubicBezTo>
                    <a:pt x="58" y="20"/>
                    <a:pt x="62" y="19"/>
                    <a:pt x="66" y="18"/>
                  </a:cubicBezTo>
                  <a:cubicBezTo>
                    <a:pt x="71" y="9"/>
                    <a:pt x="71" y="17"/>
                    <a:pt x="78" y="19"/>
                  </a:cubicBezTo>
                  <a:cubicBezTo>
                    <a:pt x="86" y="17"/>
                    <a:pt x="84" y="16"/>
                    <a:pt x="90" y="12"/>
                  </a:cubicBezTo>
                  <a:cubicBezTo>
                    <a:pt x="98" y="13"/>
                    <a:pt x="94" y="15"/>
                    <a:pt x="101" y="17"/>
                  </a:cubicBezTo>
                  <a:cubicBezTo>
                    <a:pt x="106" y="20"/>
                    <a:pt x="108" y="18"/>
                    <a:pt x="113" y="16"/>
                  </a:cubicBezTo>
                  <a:cubicBezTo>
                    <a:pt x="114" y="13"/>
                    <a:pt x="120" y="11"/>
                    <a:pt x="120" y="11"/>
                  </a:cubicBezTo>
                  <a:cubicBezTo>
                    <a:pt x="122" y="5"/>
                    <a:pt x="125" y="11"/>
                    <a:pt x="127" y="14"/>
                  </a:cubicBezTo>
                  <a:cubicBezTo>
                    <a:pt x="135" y="13"/>
                    <a:pt x="139" y="12"/>
                    <a:pt x="147" y="13"/>
                  </a:cubicBezTo>
                  <a:cubicBezTo>
                    <a:pt x="151" y="17"/>
                    <a:pt x="153" y="18"/>
                    <a:pt x="158" y="20"/>
                  </a:cubicBezTo>
                  <a:cubicBezTo>
                    <a:pt x="160" y="26"/>
                    <a:pt x="164" y="20"/>
                    <a:pt x="168" y="19"/>
                  </a:cubicBezTo>
                  <a:cubicBezTo>
                    <a:pt x="178" y="20"/>
                    <a:pt x="178" y="25"/>
                    <a:pt x="186" y="30"/>
                  </a:cubicBezTo>
                  <a:cubicBezTo>
                    <a:pt x="190" y="28"/>
                    <a:pt x="192" y="26"/>
                    <a:pt x="193" y="22"/>
                  </a:cubicBezTo>
                  <a:cubicBezTo>
                    <a:pt x="199" y="23"/>
                    <a:pt x="204" y="23"/>
                    <a:pt x="209" y="25"/>
                  </a:cubicBezTo>
                  <a:cubicBezTo>
                    <a:pt x="212" y="29"/>
                    <a:pt x="213" y="30"/>
                    <a:pt x="218" y="28"/>
                  </a:cubicBezTo>
                  <a:cubicBezTo>
                    <a:pt x="222" y="24"/>
                    <a:pt x="221" y="26"/>
                    <a:pt x="223" y="19"/>
                  </a:cubicBezTo>
                  <a:cubicBezTo>
                    <a:pt x="224" y="17"/>
                    <a:pt x="225" y="13"/>
                    <a:pt x="225" y="13"/>
                  </a:cubicBezTo>
                  <a:cubicBezTo>
                    <a:pt x="229" y="14"/>
                    <a:pt x="232" y="17"/>
                    <a:pt x="236" y="18"/>
                  </a:cubicBezTo>
                  <a:cubicBezTo>
                    <a:pt x="240" y="17"/>
                    <a:pt x="244" y="16"/>
                    <a:pt x="248" y="14"/>
                  </a:cubicBezTo>
                  <a:cubicBezTo>
                    <a:pt x="250" y="13"/>
                    <a:pt x="254" y="12"/>
                    <a:pt x="254" y="12"/>
                  </a:cubicBezTo>
                  <a:cubicBezTo>
                    <a:pt x="258" y="13"/>
                    <a:pt x="260" y="22"/>
                    <a:pt x="260" y="22"/>
                  </a:cubicBezTo>
                  <a:cubicBezTo>
                    <a:pt x="265" y="21"/>
                    <a:pt x="271" y="18"/>
                    <a:pt x="276" y="20"/>
                  </a:cubicBezTo>
                  <a:cubicBezTo>
                    <a:pt x="277" y="24"/>
                    <a:pt x="279" y="26"/>
                    <a:pt x="282" y="28"/>
                  </a:cubicBezTo>
                  <a:cubicBezTo>
                    <a:pt x="285" y="37"/>
                    <a:pt x="285" y="34"/>
                    <a:pt x="294" y="31"/>
                  </a:cubicBezTo>
                  <a:cubicBezTo>
                    <a:pt x="296" y="24"/>
                    <a:pt x="294" y="26"/>
                    <a:pt x="299" y="24"/>
                  </a:cubicBezTo>
                  <a:cubicBezTo>
                    <a:pt x="307" y="25"/>
                    <a:pt x="308" y="26"/>
                    <a:pt x="317" y="24"/>
                  </a:cubicBezTo>
                  <a:cubicBezTo>
                    <a:pt x="319" y="24"/>
                    <a:pt x="323" y="22"/>
                    <a:pt x="323" y="22"/>
                  </a:cubicBezTo>
                  <a:cubicBezTo>
                    <a:pt x="324" y="18"/>
                    <a:pt x="328" y="14"/>
                    <a:pt x="332" y="13"/>
                  </a:cubicBezTo>
                  <a:cubicBezTo>
                    <a:pt x="338" y="14"/>
                    <a:pt x="342" y="14"/>
                    <a:pt x="348" y="12"/>
                  </a:cubicBezTo>
                  <a:cubicBezTo>
                    <a:pt x="351" y="8"/>
                    <a:pt x="352" y="5"/>
                    <a:pt x="356" y="4"/>
                  </a:cubicBezTo>
                  <a:cubicBezTo>
                    <a:pt x="362" y="6"/>
                    <a:pt x="363" y="9"/>
                    <a:pt x="368" y="12"/>
                  </a:cubicBezTo>
                  <a:cubicBezTo>
                    <a:pt x="371" y="10"/>
                    <a:pt x="374" y="7"/>
                    <a:pt x="377" y="5"/>
                  </a:cubicBezTo>
                  <a:cubicBezTo>
                    <a:pt x="378" y="1"/>
                    <a:pt x="380" y="1"/>
                    <a:pt x="384" y="2"/>
                  </a:cubicBezTo>
                  <a:cubicBezTo>
                    <a:pt x="387" y="5"/>
                    <a:pt x="390" y="6"/>
                    <a:pt x="393" y="8"/>
                  </a:cubicBezTo>
                  <a:cubicBezTo>
                    <a:pt x="397" y="7"/>
                    <a:pt x="400" y="5"/>
                    <a:pt x="404" y="4"/>
                  </a:cubicBezTo>
                  <a:cubicBezTo>
                    <a:pt x="409" y="5"/>
                    <a:pt x="414" y="7"/>
                    <a:pt x="419" y="8"/>
                  </a:cubicBezTo>
                  <a:cubicBezTo>
                    <a:pt x="422" y="8"/>
                    <a:pt x="428" y="6"/>
                    <a:pt x="431" y="8"/>
                  </a:cubicBezTo>
                  <a:cubicBezTo>
                    <a:pt x="438" y="12"/>
                    <a:pt x="433" y="22"/>
                    <a:pt x="443" y="24"/>
                  </a:cubicBezTo>
                  <a:cubicBezTo>
                    <a:pt x="447" y="29"/>
                    <a:pt x="449" y="29"/>
                    <a:pt x="450" y="35"/>
                  </a:cubicBezTo>
                  <a:cubicBezTo>
                    <a:pt x="466" y="30"/>
                    <a:pt x="447" y="27"/>
                    <a:pt x="473" y="25"/>
                  </a:cubicBezTo>
                  <a:cubicBezTo>
                    <a:pt x="475" y="26"/>
                    <a:pt x="477" y="29"/>
                    <a:pt x="479" y="28"/>
                  </a:cubicBezTo>
                  <a:cubicBezTo>
                    <a:pt x="481" y="27"/>
                    <a:pt x="480" y="23"/>
                    <a:pt x="482" y="22"/>
                  </a:cubicBezTo>
                  <a:cubicBezTo>
                    <a:pt x="487" y="18"/>
                    <a:pt x="491" y="17"/>
                    <a:pt x="497" y="16"/>
                  </a:cubicBezTo>
                  <a:cubicBezTo>
                    <a:pt x="500" y="12"/>
                    <a:pt x="504" y="8"/>
                    <a:pt x="509" y="7"/>
                  </a:cubicBezTo>
                  <a:cubicBezTo>
                    <a:pt x="516" y="0"/>
                    <a:pt x="515" y="10"/>
                    <a:pt x="522" y="12"/>
                  </a:cubicBezTo>
                  <a:cubicBezTo>
                    <a:pt x="531" y="6"/>
                    <a:pt x="541" y="11"/>
                    <a:pt x="552" y="12"/>
                  </a:cubicBezTo>
                  <a:cubicBezTo>
                    <a:pt x="560" y="13"/>
                    <a:pt x="557" y="12"/>
                    <a:pt x="563" y="8"/>
                  </a:cubicBezTo>
                  <a:cubicBezTo>
                    <a:pt x="570" y="13"/>
                    <a:pt x="569" y="12"/>
                    <a:pt x="571" y="19"/>
                  </a:cubicBezTo>
                  <a:cubicBezTo>
                    <a:pt x="561" y="22"/>
                    <a:pt x="579" y="26"/>
                    <a:pt x="582" y="28"/>
                  </a:cubicBezTo>
                  <a:cubicBezTo>
                    <a:pt x="584" y="31"/>
                    <a:pt x="588" y="35"/>
                    <a:pt x="591" y="36"/>
                  </a:cubicBezTo>
                  <a:cubicBezTo>
                    <a:pt x="595" y="40"/>
                    <a:pt x="605" y="46"/>
                    <a:pt x="605" y="46"/>
                  </a:cubicBezTo>
                  <a:cubicBezTo>
                    <a:pt x="610" y="53"/>
                    <a:pt x="607" y="51"/>
                    <a:pt x="612" y="54"/>
                  </a:cubicBezTo>
                  <a:cubicBezTo>
                    <a:pt x="613" y="59"/>
                    <a:pt x="613" y="60"/>
                    <a:pt x="618" y="62"/>
                  </a:cubicBezTo>
                  <a:cubicBezTo>
                    <a:pt x="619" y="66"/>
                    <a:pt x="621" y="68"/>
                    <a:pt x="624" y="71"/>
                  </a:cubicBezTo>
                  <a:cubicBezTo>
                    <a:pt x="626" y="77"/>
                    <a:pt x="630" y="93"/>
                    <a:pt x="635" y="95"/>
                  </a:cubicBezTo>
                  <a:cubicBezTo>
                    <a:pt x="636" y="99"/>
                    <a:pt x="638" y="101"/>
                    <a:pt x="641" y="103"/>
                  </a:cubicBezTo>
                  <a:cubicBezTo>
                    <a:pt x="642" y="107"/>
                    <a:pt x="643" y="109"/>
                    <a:pt x="647" y="110"/>
                  </a:cubicBezTo>
                  <a:cubicBezTo>
                    <a:pt x="648" y="114"/>
                    <a:pt x="650" y="116"/>
                    <a:pt x="654" y="118"/>
                  </a:cubicBezTo>
                  <a:cubicBezTo>
                    <a:pt x="656" y="127"/>
                    <a:pt x="658" y="134"/>
                    <a:pt x="668" y="137"/>
                  </a:cubicBezTo>
                  <a:cubicBezTo>
                    <a:pt x="672" y="150"/>
                    <a:pt x="683" y="150"/>
                    <a:pt x="693" y="157"/>
                  </a:cubicBezTo>
                  <a:cubicBezTo>
                    <a:pt x="698" y="165"/>
                    <a:pt x="701" y="172"/>
                    <a:pt x="710" y="175"/>
                  </a:cubicBezTo>
                  <a:cubicBezTo>
                    <a:pt x="713" y="178"/>
                    <a:pt x="719" y="182"/>
                    <a:pt x="719" y="182"/>
                  </a:cubicBezTo>
                  <a:cubicBezTo>
                    <a:pt x="724" y="189"/>
                    <a:pt x="730" y="191"/>
                    <a:pt x="737" y="196"/>
                  </a:cubicBezTo>
                  <a:cubicBezTo>
                    <a:pt x="742" y="203"/>
                    <a:pt x="739" y="201"/>
                    <a:pt x="744" y="204"/>
                  </a:cubicBezTo>
                  <a:cubicBezTo>
                    <a:pt x="745" y="210"/>
                    <a:pt x="750" y="214"/>
                    <a:pt x="755" y="217"/>
                  </a:cubicBezTo>
                  <a:cubicBezTo>
                    <a:pt x="756" y="221"/>
                    <a:pt x="758" y="222"/>
                    <a:pt x="762" y="223"/>
                  </a:cubicBezTo>
                  <a:cubicBezTo>
                    <a:pt x="763" y="227"/>
                    <a:pt x="769" y="231"/>
                    <a:pt x="773" y="234"/>
                  </a:cubicBezTo>
                  <a:cubicBezTo>
                    <a:pt x="778" y="243"/>
                    <a:pt x="787" y="248"/>
                    <a:pt x="795" y="253"/>
                  </a:cubicBezTo>
                  <a:cubicBezTo>
                    <a:pt x="797" y="256"/>
                    <a:pt x="803" y="260"/>
                    <a:pt x="803" y="260"/>
                  </a:cubicBezTo>
                  <a:cubicBezTo>
                    <a:pt x="804" y="264"/>
                    <a:pt x="806" y="269"/>
                    <a:pt x="810" y="271"/>
                  </a:cubicBezTo>
                  <a:cubicBezTo>
                    <a:pt x="812" y="276"/>
                    <a:pt x="817" y="281"/>
                    <a:pt x="822" y="283"/>
                  </a:cubicBezTo>
                  <a:cubicBezTo>
                    <a:pt x="824" y="286"/>
                    <a:pt x="825" y="289"/>
                    <a:pt x="827" y="292"/>
                  </a:cubicBezTo>
                  <a:cubicBezTo>
                    <a:pt x="829" y="299"/>
                    <a:pt x="836" y="309"/>
                    <a:pt x="843" y="311"/>
                  </a:cubicBezTo>
                  <a:cubicBezTo>
                    <a:pt x="849" y="320"/>
                    <a:pt x="859" y="332"/>
                    <a:pt x="869" y="335"/>
                  </a:cubicBezTo>
                  <a:cubicBezTo>
                    <a:pt x="874" y="340"/>
                    <a:pt x="881" y="344"/>
                    <a:pt x="887" y="348"/>
                  </a:cubicBezTo>
                  <a:cubicBezTo>
                    <a:pt x="887" y="348"/>
                    <a:pt x="894" y="353"/>
                    <a:pt x="896" y="354"/>
                  </a:cubicBezTo>
                  <a:cubicBezTo>
                    <a:pt x="897" y="355"/>
                    <a:pt x="899" y="356"/>
                    <a:pt x="899" y="356"/>
                  </a:cubicBezTo>
                  <a:cubicBezTo>
                    <a:pt x="901" y="361"/>
                    <a:pt x="906" y="364"/>
                    <a:pt x="911" y="365"/>
                  </a:cubicBezTo>
                  <a:cubicBezTo>
                    <a:pt x="918" y="369"/>
                    <a:pt x="928" y="375"/>
                    <a:pt x="936" y="378"/>
                  </a:cubicBezTo>
                  <a:cubicBezTo>
                    <a:pt x="944" y="375"/>
                    <a:pt x="940" y="374"/>
                    <a:pt x="947" y="371"/>
                  </a:cubicBezTo>
                  <a:cubicBezTo>
                    <a:pt x="949" y="366"/>
                    <a:pt x="955" y="357"/>
                    <a:pt x="960" y="355"/>
                  </a:cubicBezTo>
                  <a:cubicBezTo>
                    <a:pt x="962" y="340"/>
                    <a:pt x="958" y="342"/>
                    <a:pt x="965" y="340"/>
                  </a:cubicBezTo>
                  <a:cubicBezTo>
                    <a:pt x="970" y="332"/>
                    <a:pt x="965" y="322"/>
                    <a:pt x="969" y="314"/>
                  </a:cubicBezTo>
                  <a:cubicBezTo>
                    <a:pt x="979" y="292"/>
                    <a:pt x="988" y="269"/>
                    <a:pt x="995" y="246"/>
                  </a:cubicBezTo>
                  <a:cubicBezTo>
                    <a:pt x="996" y="231"/>
                    <a:pt x="1000" y="217"/>
                    <a:pt x="1003" y="203"/>
                  </a:cubicBezTo>
                  <a:cubicBezTo>
                    <a:pt x="1004" y="194"/>
                    <a:pt x="1004" y="187"/>
                    <a:pt x="1007" y="179"/>
                  </a:cubicBezTo>
                  <a:cubicBezTo>
                    <a:pt x="1008" y="171"/>
                    <a:pt x="1009" y="163"/>
                    <a:pt x="1013" y="157"/>
                  </a:cubicBezTo>
                  <a:cubicBezTo>
                    <a:pt x="1014" y="150"/>
                    <a:pt x="1016" y="146"/>
                    <a:pt x="1019" y="140"/>
                  </a:cubicBezTo>
                  <a:cubicBezTo>
                    <a:pt x="1020" y="136"/>
                    <a:pt x="1021" y="132"/>
                    <a:pt x="1022" y="128"/>
                  </a:cubicBezTo>
                  <a:cubicBezTo>
                    <a:pt x="1023" y="118"/>
                    <a:pt x="1024" y="114"/>
                    <a:pt x="1026" y="106"/>
                  </a:cubicBezTo>
                  <a:cubicBezTo>
                    <a:pt x="1027" y="93"/>
                    <a:pt x="1029" y="80"/>
                    <a:pt x="1038" y="71"/>
                  </a:cubicBezTo>
                  <a:cubicBezTo>
                    <a:pt x="1043" y="56"/>
                    <a:pt x="1051" y="28"/>
                    <a:pt x="1062" y="17"/>
                  </a:cubicBezTo>
                  <a:cubicBezTo>
                    <a:pt x="1064" y="10"/>
                    <a:pt x="1069" y="12"/>
                    <a:pt x="1074" y="14"/>
                  </a:cubicBezTo>
                  <a:cubicBezTo>
                    <a:pt x="1076" y="17"/>
                    <a:pt x="1082" y="19"/>
                    <a:pt x="1082" y="19"/>
                  </a:cubicBezTo>
                  <a:cubicBezTo>
                    <a:pt x="1103" y="12"/>
                    <a:pt x="1093" y="12"/>
                    <a:pt x="1125" y="11"/>
                  </a:cubicBezTo>
                  <a:cubicBezTo>
                    <a:pt x="1124" y="10"/>
                    <a:pt x="1122" y="8"/>
                    <a:pt x="1123" y="8"/>
                  </a:cubicBezTo>
                  <a:cubicBezTo>
                    <a:pt x="1137" y="7"/>
                    <a:pt x="1146" y="14"/>
                    <a:pt x="1158" y="17"/>
                  </a:cubicBezTo>
                  <a:cubicBezTo>
                    <a:pt x="1162" y="18"/>
                    <a:pt x="1170" y="20"/>
                    <a:pt x="1170" y="20"/>
                  </a:cubicBezTo>
                  <a:cubicBezTo>
                    <a:pt x="1173" y="24"/>
                    <a:pt x="1183" y="27"/>
                    <a:pt x="1188" y="29"/>
                  </a:cubicBezTo>
                  <a:cubicBezTo>
                    <a:pt x="1196" y="28"/>
                    <a:pt x="1201" y="26"/>
                    <a:pt x="1209" y="23"/>
                  </a:cubicBezTo>
                  <a:cubicBezTo>
                    <a:pt x="1212" y="22"/>
                    <a:pt x="1218" y="20"/>
                    <a:pt x="1218" y="20"/>
                  </a:cubicBezTo>
                  <a:cubicBezTo>
                    <a:pt x="1237" y="23"/>
                    <a:pt x="1275" y="25"/>
                    <a:pt x="1275" y="25"/>
                  </a:cubicBezTo>
                  <a:cubicBezTo>
                    <a:pt x="1282" y="26"/>
                    <a:pt x="1288" y="29"/>
                    <a:pt x="1295" y="30"/>
                  </a:cubicBezTo>
                  <a:cubicBezTo>
                    <a:pt x="1301" y="30"/>
                    <a:pt x="1308" y="30"/>
                    <a:pt x="1314" y="29"/>
                  </a:cubicBezTo>
                  <a:cubicBezTo>
                    <a:pt x="1318" y="29"/>
                    <a:pt x="1326" y="24"/>
                    <a:pt x="1326" y="24"/>
                  </a:cubicBezTo>
                  <a:cubicBezTo>
                    <a:pt x="1329" y="21"/>
                    <a:pt x="1332" y="19"/>
                    <a:pt x="1335" y="16"/>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39" name="Freeform 23"/>
            <p:cNvSpPr>
              <a:spLocks/>
            </p:cNvSpPr>
            <p:nvPr/>
          </p:nvSpPr>
          <p:spPr bwMode="auto">
            <a:xfrm>
              <a:off x="4616" y="3295"/>
              <a:ext cx="532" cy="22"/>
            </a:xfrm>
            <a:custGeom>
              <a:avLst/>
              <a:gdLst>
                <a:gd name="T0" fmla="*/ 0 w 532"/>
                <a:gd name="T1" fmla="*/ 22 h 22"/>
                <a:gd name="T2" fmla="*/ 29 w 532"/>
                <a:gd name="T3" fmla="*/ 15 h 22"/>
                <a:gd name="T4" fmla="*/ 69 w 532"/>
                <a:gd name="T5" fmla="*/ 18 h 22"/>
                <a:gd name="T6" fmla="*/ 104 w 532"/>
                <a:gd name="T7" fmla="*/ 3 h 22"/>
                <a:gd name="T8" fmla="*/ 122 w 532"/>
                <a:gd name="T9" fmla="*/ 6 h 22"/>
                <a:gd name="T10" fmla="*/ 131 w 532"/>
                <a:gd name="T11" fmla="*/ 9 h 22"/>
                <a:gd name="T12" fmla="*/ 170 w 532"/>
                <a:gd name="T13" fmla="*/ 4 h 22"/>
                <a:gd name="T14" fmla="*/ 226 w 532"/>
                <a:gd name="T15" fmla="*/ 7 h 22"/>
                <a:gd name="T16" fmla="*/ 236 w 532"/>
                <a:gd name="T17" fmla="*/ 11 h 22"/>
                <a:gd name="T18" fmla="*/ 242 w 532"/>
                <a:gd name="T19" fmla="*/ 13 h 22"/>
                <a:gd name="T20" fmla="*/ 281 w 532"/>
                <a:gd name="T21" fmla="*/ 12 h 22"/>
                <a:gd name="T22" fmla="*/ 299 w 532"/>
                <a:gd name="T23" fmla="*/ 15 h 22"/>
                <a:gd name="T24" fmla="*/ 320 w 532"/>
                <a:gd name="T25" fmla="*/ 7 h 22"/>
                <a:gd name="T26" fmla="*/ 356 w 532"/>
                <a:gd name="T27" fmla="*/ 16 h 22"/>
                <a:gd name="T28" fmla="*/ 399 w 532"/>
                <a:gd name="T29" fmla="*/ 15 h 22"/>
                <a:gd name="T30" fmla="*/ 413 w 532"/>
                <a:gd name="T31" fmla="*/ 6 h 22"/>
                <a:gd name="T32" fmla="*/ 446 w 532"/>
                <a:gd name="T33" fmla="*/ 5 h 22"/>
                <a:gd name="T34" fmla="*/ 479 w 532"/>
                <a:gd name="T35" fmla="*/ 10 h 22"/>
                <a:gd name="T36" fmla="*/ 519 w 532"/>
                <a:gd name="T37" fmla="*/ 6 h 22"/>
                <a:gd name="T38" fmla="*/ 530 w 532"/>
                <a:gd name="T39" fmla="*/ 0 h 22"/>
                <a:gd name="T40" fmla="*/ 532 w 532"/>
                <a:gd name="T41" fmla="*/ 4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2"/>
                <a:gd name="T64" fmla="*/ 0 h 22"/>
                <a:gd name="T65" fmla="*/ 532 w 532"/>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2" h="22">
                  <a:moveTo>
                    <a:pt x="0" y="22"/>
                  </a:moveTo>
                  <a:cubicBezTo>
                    <a:pt x="6" y="14"/>
                    <a:pt x="29" y="15"/>
                    <a:pt x="29" y="15"/>
                  </a:cubicBezTo>
                  <a:cubicBezTo>
                    <a:pt x="47" y="16"/>
                    <a:pt x="55" y="13"/>
                    <a:pt x="69" y="18"/>
                  </a:cubicBezTo>
                  <a:cubicBezTo>
                    <a:pt x="80" y="11"/>
                    <a:pt x="90" y="5"/>
                    <a:pt x="104" y="3"/>
                  </a:cubicBezTo>
                  <a:cubicBezTo>
                    <a:pt x="110" y="0"/>
                    <a:pt x="116" y="4"/>
                    <a:pt x="122" y="6"/>
                  </a:cubicBezTo>
                  <a:cubicBezTo>
                    <a:pt x="125" y="7"/>
                    <a:pt x="131" y="9"/>
                    <a:pt x="131" y="9"/>
                  </a:cubicBezTo>
                  <a:cubicBezTo>
                    <a:pt x="145" y="5"/>
                    <a:pt x="155" y="5"/>
                    <a:pt x="170" y="4"/>
                  </a:cubicBezTo>
                  <a:cubicBezTo>
                    <a:pt x="189" y="5"/>
                    <a:pt x="207" y="6"/>
                    <a:pt x="226" y="7"/>
                  </a:cubicBezTo>
                  <a:cubicBezTo>
                    <a:pt x="232" y="10"/>
                    <a:pt x="229" y="9"/>
                    <a:pt x="236" y="11"/>
                  </a:cubicBezTo>
                  <a:cubicBezTo>
                    <a:pt x="238" y="12"/>
                    <a:pt x="242" y="13"/>
                    <a:pt x="242" y="13"/>
                  </a:cubicBezTo>
                  <a:cubicBezTo>
                    <a:pt x="257" y="12"/>
                    <a:pt x="267" y="11"/>
                    <a:pt x="281" y="12"/>
                  </a:cubicBezTo>
                  <a:cubicBezTo>
                    <a:pt x="289" y="17"/>
                    <a:pt x="290" y="17"/>
                    <a:pt x="299" y="15"/>
                  </a:cubicBezTo>
                  <a:cubicBezTo>
                    <a:pt x="305" y="11"/>
                    <a:pt x="313" y="11"/>
                    <a:pt x="320" y="7"/>
                  </a:cubicBezTo>
                  <a:cubicBezTo>
                    <a:pt x="333" y="9"/>
                    <a:pt x="344" y="12"/>
                    <a:pt x="356" y="16"/>
                  </a:cubicBezTo>
                  <a:cubicBezTo>
                    <a:pt x="370" y="16"/>
                    <a:pt x="385" y="16"/>
                    <a:pt x="399" y="15"/>
                  </a:cubicBezTo>
                  <a:cubicBezTo>
                    <a:pt x="402" y="15"/>
                    <a:pt x="408" y="6"/>
                    <a:pt x="413" y="6"/>
                  </a:cubicBezTo>
                  <a:cubicBezTo>
                    <a:pt x="424" y="5"/>
                    <a:pt x="435" y="5"/>
                    <a:pt x="446" y="5"/>
                  </a:cubicBezTo>
                  <a:cubicBezTo>
                    <a:pt x="471" y="6"/>
                    <a:pt x="464" y="5"/>
                    <a:pt x="479" y="10"/>
                  </a:cubicBezTo>
                  <a:cubicBezTo>
                    <a:pt x="495" y="9"/>
                    <a:pt x="504" y="7"/>
                    <a:pt x="519" y="6"/>
                  </a:cubicBezTo>
                  <a:cubicBezTo>
                    <a:pt x="526" y="4"/>
                    <a:pt x="524" y="1"/>
                    <a:pt x="530" y="0"/>
                  </a:cubicBezTo>
                  <a:cubicBezTo>
                    <a:pt x="532" y="3"/>
                    <a:pt x="532" y="2"/>
                    <a:pt x="532" y="4"/>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40" name="Freeform 24"/>
            <p:cNvSpPr>
              <a:spLocks/>
            </p:cNvSpPr>
            <p:nvPr/>
          </p:nvSpPr>
          <p:spPr bwMode="auto">
            <a:xfrm>
              <a:off x="3306" y="3168"/>
              <a:ext cx="1856" cy="480"/>
            </a:xfrm>
            <a:custGeom>
              <a:avLst/>
              <a:gdLst>
                <a:gd name="T0" fmla="*/ 0 w 1856"/>
                <a:gd name="T1" fmla="*/ 13 h 480"/>
                <a:gd name="T2" fmla="*/ 22 w 1856"/>
                <a:gd name="T3" fmla="*/ 10 h 480"/>
                <a:gd name="T4" fmla="*/ 35 w 1856"/>
                <a:gd name="T5" fmla="*/ 6 h 480"/>
                <a:gd name="T6" fmla="*/ 80 w 1856"/>
                <a:gd name="T7" fmla="*/ 0 h 480"/>
                <a:gd name="T8" fmla="*/ 454 w 1856"/>
                <a:gd name="T9" fmla="*/ 3 h 480"/>
                <a:gd name="T10" fmla="*/ 579 w 1856"/>
                <a:gd name="T11" fmla="*/ 6 h 480"/>
                <a:gd name="T12" fmla="*/ 665 w 1856"/>
                <a:gd name="T13" fmla="*/ 45 h 480"/>
                <a:gd name="T14" fmla="*/ 688 w 1856"/>
                <a:gd name="T15" fmla="*/ 64 h 480"/>
                <a:gd name="T16" fmla="*/ 707 w 1856"/>
                <a:gd name="T17" fmla="*/ 70 h 480"/>
                <a:gd name="T18" fmla="*/ 732 w 1856"/>
                <a:gd name="T19" fmla="*/ 83 h 480"/>
                <a:gd name="T20" fmla="*/ 764 w 1856"/>
                <a:gd name="T21" fmla="*/ 102 h 480"/>
                <a:gd name="T22" fmla="*/ 806 w 1856"/>
                <a:gd name="T23" fmla="*/ 125 h 480"/>
                <a:gd name="T24" fmla="*/ 844 w 1856"/>
                <a:gd name="T25" fmla="*/ 147 h 480"/>
                <a:gd name="T26" fmla="*/ 860 w 1856"/>
                <a:gd name="T27" fmla="*/ 163 h 480"/>
                <a:gd name="T28" fmla="*/ 867 w 1856"/>
                <a:gd name="T29" fmla="*/ 170 h 480"/>
                <a:gd name="T30" fmla="*/ 896 w 1856"/>
                <a:gd name="T31" fmla="*/ 208 h 480"/>
                <a:gd name="T32" fmla="*/ 915 w 1856"/>
                <a:gd name="T33" fmla="*/ 214 h 480"/>
                <a:gd name="T34" fmla="*/ 928 w 1856"/>
                <a:gd name="T35" fmla="*/ 227 h 480"/>
                <a:gd name="T36" fmla="*/ 944 w 1856"/>
                <a:gd name="T37" fmla="*/ 256 h 480"/>
                <a:gd name="T38" fmla="*/ 966 w 1856"/>
                <a:gd name="T39" fmla="*/ 298 h 480"/>
                <a:gd name="T40" fmla="*/ 976 w 1856"/>
                <a:gd name="T41" fmla="*/ 314 h 480"/>
                <a:gd name="T42" fmla="*/ 1001 w 1856"/>
                <a:gd name="T43" fmla="*/ 378 h 480"/>
                <a:gd name="T44" fmla="*/ 1030 w 1856"/>
                <a:gd name="T45" fmla="*/ 442 h 480"/>
                <a:gd name="T46" fmla="*/ 1056 w 1856"/>
                <a:gd name="T47" fmla="*/ 470 h 480"/>
                <a:gd name="T48" fmla="*/ 1209 w 1856"/>
                <a:gd name="T49" fmla="*/ 458 h 480"/>
                <a:gd name="T50" fmla="*/ 1856 w 1856"/>
                <a:gd name="T51" fmla="*/ 458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6"/>
                <a:gd name="T79" fmla="*/ 0 h 480"/>
                <a:gd name="T80" fmla="*/ 1856 w 1856"/>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6" h="480">
                  <a:moveTo>
                    <a:pt x="0" y="13"/>
                  </a:moveTo>
                  <a:cubicBezTo>
                    <a:pt x="7" y="12"/>
                    <a:pt x="15" y="11"/>
                    <a:pt x="22" y="10"/>
                  </a:cubicBezTo>
                  <a:cubicBezTo>
                    <a:pt x="26" y="9"/>
                    <a:pt x="31" y="7"/>
                    <a:pt x="35" y="6"/>
                  </a:cubicBezTo>
                  <a:cubicBezTo>
                    <a:pt x="50" y="3"/>
                    <a:pt x="80" y="0"/>
                    <a:pt x="80" y="0"/>
                  </a:cubicBezTo>
                  <a:cubicBezTo>
                    <a:pt x="205" y="3"/>
                    <a:pt x="329" y="1"/>
                    <a:pt x="454" y="3"/>
                  </a:cubicBezTo>
                  <a:cubicBezTo>
                    <a:pt x="491" y="10"/>
                    <a:pt x="545" y="5"/>
                    <a:pt x="579" y="6"/>
                  </a:cubicBezTo>
                  <a:cubicBezTo>
                    <a:pt x="608" y="19"/>
                    <a:pt x="634" y="35"/>
                    <a:pt x="665" y="45"/>
                  </a:cubicBezTo>
                  <a:cubicBezTo>
                    <a:pt x="669" y="56"/>
                    <a:pt x="677" y="59"/>
                    <a:pt x="688" y="64"/>
                  </a:cubicBezTo>
                  <a:cubicBezTo>
                    <a:pt x="694" y="67"/>
                    <a:pt x="707" y="70"/>
                    <a:pt x="707" y="70"/>
                  </a:cubicBezTo>
                  <a:cubicBezTo>
                    <a:pt x="715" y="79"/>
                    <a:pt x="721" y="79"/>
                    <a:pt x="732" y="83"/>
                  </a:cubicBezTo>
                  <a:cubicBezTo>
                    <a:pt x="740" y="91"/>
                    <a:pt x="753" y="98"/>
                    <a:pt x="764" y="102"/>
                  </a:cubicBezTo>
                  <a:cubicBezTo>
                    <a:pt x="776" y="114"/>
                    <a:pt x="791" y="118"/>
                    <a:pt x="806" y="125"/>
                  </a:cubicBezTo>
                  <a:cubicBezTo>
                    <a:pt x="819" y="132"/>
                    <a:pt x="830" y="142"/>
                    <a:pt x="844" y="147"/>
                  </a:cubicBezTo>
                  <a:cubicBezTo>
                    <a:pt x="849" y="152"/>
                    <a:pt x="855" y="158"/>
                    <a:pt x="860" y="163"/>
                  </a:cubicBezTo>
                  <a:cubicBezTo>
                    <a:pt x="862" y="165"/>
                    <a:pt x="867" y="170"/>
                    <a:pt x="867" y="170"/>
                  </a:cubicBezTo>
                  <a:cubicBezTo>
                    <a:pt x="870" y="179"/>
                    <a:pt x="888" y="204"/>
                    <a:pt x="896" y="208"/>
                  </a:cubicBezTo>
                  <a:cubicBezTo>
                    <a:pt x="902" y="211"/>
                    <a:pt x="915" y="214"/>
                    <a:pt x="915" y="214"/>
                  </a:cubicBezTo>
                  <a:cubicBezTo>
                    <a:pt x="919" y="219"/>
                    <a:pt x="925" y="222"/>
                    <a:pt x="928" y="227"/>
                  </a:cubicBezTo>
                  <a:cubicBezTo>
                    <a:pt x="934" y="239"/>
                    <a:pt x="933" y="246"/>
                    <a:pt x="944" y="256"/>
                  </a:cubicBezTo>
                  <a:cubicBezTo>
                    <a:pt x="949" y="273"/>
                    <a:pt x="955" y="285"/>
                    <a:pt x="966" y="298"/>
                  </a:cubicBezTo>
                  <a:cubicBezTo>
                    <a:pt x="974" y="322"/>
                    <a:pt x="963" y="293"/>
                    <a:pt x="976" y="314"/>
                  </a:cubicBezTo>
                  <a:cubicBezTo>
                    <a:pt x="988" y="334"/>
                    <a:pt x="985" y="360"/>
                    <a:pt x="1001" y="378"/>
                  </a:cubicBezTo>
                  <a:cubicBezTo>
                    <a:pt x="1008" y="398"/>
                    <a:pt x="1010" y="434"/>
                    <a:pt x="1030" y="442"/>
                  </a:cubicBezTo>
                  <a:cubicBezTo>
                    <a:pt x="1034" y="455"/>
                    <a:pt x="1043" y="466"/>
                    <a:pt x="1056" y="470"/>
                  </a:cubicBezTo>
                  <a:cubicBezTo>
                    <a:pt x="1107" y="468"/>
                    <a:pt x="1158" y="466"/>
                    <a:pt x="1209" y="458"/>
                  </a:cubicBezTo>
                  <a:cubicBezTo>
                    <a:pt x="1419" y="480"/>
                    <a:pt x="1644" y="458"/>
                    <a:pt x="1856" y="458"/>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30" name="Text Box 4"/>
          <p:cNvSpPr txBox="1">
            <a:spLocks noChangeArrowheads="1"/>
          </p:cNvSpPr>
          <p:nvPr/>
        </p:nvSpPr>
        <p:spPr bwMode="auto">
          <a:xfrm>
            <a:off x="374634" y="1863718"/>
            <a:ext cx="1982788" cy="581025"/>
          </a:xfrm>
          <a:prstGeom prst="rect">
            <a:avLst/>
          </a:prstGeom>
          <a:solidFill>
            <a:schemeClr val="accent1"/>
          </a:solidFill>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Highly segmented </a:t>
            </a:r>
          </a:p>
          <a:p>
            <a:pPr algn="ctr" fontAlgn="auto">
              <a:spcBef>
                <a:spcPts val="0"/>
              </a:spcBef>
              <a:spcAft>
                <a:spcPts val="0"/>
              </a:spcAft>
              <a:defRPr/>
            </a:pPr>
            <a:r>
              <a:rPr lang="en-GB" sz="1600" dirty="0" err="1">
                <a:latin typeface="Microsoft Sans Serif" pitchFamily="34" charset="0"/>
                <a:cs typeface="Microsoft Sans Serif" pitchFamily="34" charset="0"/>
              </a:rPr>
              <a:t>HPGe</a:t>
            </a:r>
            <a:r>
              <a:rPr lang="en-GB" sz="1600" dirty="0">
                <a:latin typeface="Microsoft Sans Serif" pitchFamily="34" charset="0"/>
                <a:cs typeface="Microsoft Sans Serif" pitchFamily="34" charset="0"/>
              </a:rPr>
              <a:t> detectors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4541157"/>
            <a:ext cx="8001000" cy="18596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2"/>
          <p:cNvSpPr txBox="1">
            <a:spLocks noChangeArrowheads="1"/>
          </p:cNvSpPr>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dirty="0" smtClean="0"/>
              <a:t>AGATA: Digital Electronics</a:t>
            </a:r>
            <a:endParaRPr lang="en-US" dirty="0"/>
          </a:p>
        </p:txBody>
      </p:sp>
      <p:pic>
        <p:nvPicPr>
          <p:cNvPr id="468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3464"/>
            <a:ext cx="8534400" cy="320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838200" y="4735286"/>
            <a:ext cx="7543800" cy="1569660"/>
          </a:xfrm>
          <a:prstGeom prst="rect">
            <a:avLst/>
          </a:prstGeom>
          <a:noFill/>
        </p:spPr>
        <p:txBody>
          <a:bodyPr wrap="square" rtlCol="0">
            <a:spAutoFit/>
          </a:bodyPr>
          <a:lstStyle/>
          <a:p>
            <a:r>
              <a:rPr lang="fr-FR" sz="1600" b="1" dirty="0" smtClean="0"/>
              <a:t>Digital </a:t>
            </a:r>
            <a:r>
              <a:rPr lang="fr-FR" sz="1600" b="1" dirty="0" err="1" smtClean="0"/>
              <a:t>processing</a:t>
            </a:r>
            <a:r>
              <a:rPr lang="fr-FR" sz="1600" b="1" dirty="0" smtClean="0"/>
              <a:t> </a:t>
            </a:r>
            <a:r>
              <a:rPr lang="fr-FR" sz="1600" b="1" dirty="0" err="1" smtClean="0"/>
              <a:t>electronics</a:t>
            </a:r>
            <a:r>
              <a:rPr lang="fr-FR" sz="1600" b="1" dirty="0" smtClean="0"/>
              <a:t>:</a:t>
            </a:r>
          </a:p>
          <a:p>
            <a:endParaRPr lang="fr-FR" sz="1600" b="1" dirty="0" smtClean="0"/>
          </a:p>
          <a:p>
            <a:pPr marL="285750" indent="-285750">
              <a:buFont typeface="Arial" pitchFamily="34" charset="0"/>
              <a:buChar char="•"/>
            </a:pPr>
            <a:r>
              <a:rPr lang="it-IT" sz="1600" dirty="0" smtClean="0"/>
              <a:t>2 </a:t>
            </a:r>
            <a:r>
              <a:rPr lang="it-IT" sz="1600" dirty="0"/>
              <a:t>ATCA carriers per </a:t>
            </a:r>
            <a:r>
              <a:rPr lang="it-IT" sz="1600" dirty="0" smtClean="0"/>
              <a:t>crystal: </a:t>
            </a:r>
            <a:r>
              <a:rPr lang="en-US" sz="1600" dirty="0" smtClean="0"/>
              <a:t>4-slot </a:t>
            </a:r>
            <a:r>
              <a:rPr lang="en-US" sz="1600" dirty="0"/>
              <a:t>carrier boards and processing mezzanines</a:t>
            </a:r>
          </a:p>
          <a:p>
            <a:pPr marL="285750" indent="-285750">
              <a:buFont typeface="Arial" pitchFamily="34" charset="0"/>
              <a:buChar char="•"/>
            </a:pPr>
            <a:r>
              <a:rPr lang="en-US" sz="1600" dirty="0" smtClean="0"/>
              <a:t>Local </a:t>
            </a:r>
            <a:r>
              <a:rPr lang="en-US" sz="1600" dirty="0"/>
              <a:t>trigger on the core signal</a:t>
            </a:r>
          </a:p>
          <a:p>
            <a:pPr marL="285750" indent="-285750">
              <a:buFont typeface="Arial" pitchFamily="34" charset="0"/>
              <a:buChar char="•"/>
            </a:pPr>
            <a:r>
              <a:rPr lang="en-US" sz="1600" dirty="0" smtClean="0"/>
              <a:t>Trapezoidal </a:t>
            </a:r>
            <a:r>
              <a:rPr lang="en-US" sz="1600" dirty="0"/>
              <a:t>shaping with baseline restoration</a:t>
            </a:r>
          </a:p>
          <a:p>
            <a:pPr marL="285750" indent="-285750">
              <a:buFont typeface="Arial" pitchFamily="34" charset="0"/>
              <a:buChar char="•"/>
            </a:pPr>
            <a:r>
              <a:rPr lang="fr-FR" sz="1600" dirty="0" smtClean="0"/>
              <a:t>Trace </a:t>
            </a:r>
            <a:r>
              <a:rPr lang="fr-FR" sz="1600" dirty="0"/>
              <a:t>capture (100 </a:t>
            </a:r>
            <a:r>
              <a:rPr lang="fr-FR" sz="1600" dirty="0" err="1"/>
              <a:t>samples</a:t>
            </a:r>
            <a:r>
              <a:rPr lang="fr-FR" sz="1600" dirty="0"/>
              <a:t>/</a:t>
            </a:r>
            <a:r>
              <a:rPr lang="fr-FR" sz="1600" dirty="0" err="1"/>
              <a:t>channel</a:t>
            </a:r>
            <a:r>
              <a:rPr lang="fr-FR" sz="1600" dirty="0"/>
              <a:t>  </a:t>
            </a:r>
            <a:r>
              <a:rPr lang="fr-FR" sz="1600" dirty="0" smtClean="0"/>
              <a:t>= 10 </a:t>
            </a:r>
            <a:r>
              <a:rPr lang="fr-FR" sz="1600" dirty="0" err="1" smtClean="0"/>
              <a:t>kB</a:t>
            </a:r>
            <a:r>
              <a:rPr lang="fr-FR" sz="1600" dirty="0" smtClean="0"/>
              <a:t>/</a:t>
            </a:r>
            <a:r>
              <a:rPr lang="fr-FR" sz="1600" dirty="0" err="1" smtClean="0"/>
              <a:t>event</a:t>
            </a:r>
            <a:r>
              <a:rPr lang="fr-FR" sz="1600" dirty="0" smtClean="0"/>
              <a:t>/</a:t>
            </a:r>
            <a:r>
              <a:rPr lang="fr-FR" sz="1600" dirty="0" err="1" smtClean="0"/>
              <a:t>crystal</a:t>
            </a:r>
            <a:r>
              <a:rPr lang="fr-FR" sz="1600" dirty="0" smtClean="0"/>
              <a:t>)</a:t>
            </a:r>
            <a:endParaRPr lang="fr-FR" sz="1600" b="1" dirty="0" smtClean="0"/>
          </a:p>
        </p:txBody>
      </p:sp>
      <p:sp>
        <p:nvSpPr>
          <p:cNvPr id="13" name="Accolade ouvrante 12"/>
          <p:cNvSpPr/>
          <p:nvPr/>
        </p:nvSpPr>
        <p:spPr>
          <a:xfrm rot="16200000">
            <a:off x="4953000" y="3200400"/>
            <a:ext cx="381000" cy="251460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61602238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4541157"/>
            <a:ext cx="8001000" cy="18596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2"/>
          <p:cNvSpPr txBox="1">
            <a:spLocks noChangeArrowheads="1"/>
          </p:cNvSpPr>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dirty="0" smtClean="0"/>
              <a:t>AGATA: Digital Electronics</a:t>
            </a:r>
            <a:endParaRPr lang="en-US" dirty="0"/>
          </a:p>
        </p:txBody>
      </p:sp>
      <p:pic>
        <p:nvPicPr>
          <p:cNvPr id="468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3464"/>
            <a:ext cx="8534400" cy="320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838200" y="4735286"/>
            <a:ext cx="7543800" cy="1569660"/>
          </a:xfrm>
          <a:prstGeom prst="rect">
            <a:avLst/>
          </a:prstGeom>
          <a:noFill/>
        </p:spPr>
        <p:txBody>
          <a:bodyPr wrap="square" rtlCol="0">
            <a:spAutoFit/>
          </a:bodyPr>
          <a:lstStyle/>
          <a:p>
            <a:r>
              <a:rPr lang="fr-FR" sz="1600" b="1" dirty="0" smtClean="0"/>
              <a:t>Data </a:t>
            </a:r>
            <a:r>
              <a:rPr lang="fr-FR" sz="1600" b="1" dirty="0" err="1" smtClean="0"/>
              <a:t>processing</a:t>
            </a:r>
            <a:r>
              <a:rPr lang="fr-FR" sz="1600" b="1" dirty="0" smtClean="0"/>
              <a:t> </a:t>
            </a:r>
            <a:r>
              <a:rPr lang="fr-FR" sz="1600" b="1" dirty="0" err="1" smtClean="0"/>
              <a:t>farm</a:t>
            </a:r>
            <a:r>
              <a:rPr lang="fr-FR" sz="1600" b="1" dirty="0" smtClean="0"/>
              <a:t>:</a:t>
            </a:r>
          </a:p>
          <a:p>
            <a:endParaRPr lang="en-US" sz="1600" dirty="0" smtClean="0"/>
          </a:p>
          <a:p>
            <a:pPr marL="285750" indent="-285750">
              <a:buFont typeface="Arial" pitchFamily="34" charset="0"/>
              <a:buChar char="•"/>
            </a:pPr>
            <a:r>
              <a:rPr lang="fr-FR" sz="1600" dirty="0"/>
              <a:t>1 pizza-box per </a:t>
            </a:r>
            <a:r>
              <a:rPr lang="fr-FR" sz="1600" dirty="0" err="1" smtClean="0"/>
              <a:t>crystal</a:t>
            </a:r>
            <a:r>
              <a:rPr lang="fr-FR" sz="1600" dirty="0" smtClean="0"/>
              <a:t>: </a:t>
            </a:r>
            <a:r>
              <a:rPr lang="en-US" sz="1600" dirty="0" smtClean="0"/>
              <a:t>Readout</a:t>
            </a:r>
            <a:r>
              <a:rPr lang="en-US" sz="1600" dirty="0"/>
              <a:t> </a:t>
            </a:r>
            <a:r>
              <a:rPr lang="en-US" sz="1600" dirty="0" smtClean="0"/>
              <a:t>/ </a:t>
            </a:r>
            <a:r>
              <a:rPr lang="fr-FR" sz="1600" dirty="0" err="1" smtClean="0"/>
              <a:t>Pre-processing</a:t>
            </a:r>
            <a:r>
              <a:rPr lang="fr-FR" sz="1600" dirty="0" smtClean="0"/>
              <a:t> </a:t>
            </a:r>
            <a:r>
              <a:rPr lang="en-US" sz="1600" dirty="0" smtClean="0"/>
              <a:t>/</a:t>
            </a:r>
            <a:r>
              <a:rPr lang="fr-FR" sz="1600" dirty="0" smtClean="0"/>
              <a:t> PSA </a:t>
            </a:r>
            <a:r>
              <a:rPr lang="en-US" sz="1600" dirty="0" smtClean="0"/>
              <a:t>(&lt; 4.5 </a:t>
            </a:r>
            <a:r>
              <a:rPr lang="en-US" sz="1600" dirty="0" err="1" smtClean="0"/>
              <a:t>kEvt</a:t>
            </a:r>
            <a:r>
              <a:rPr lang="en-US" sz="1600" dirty="0" smtClean="0"/>
              <a:t>/s)</a:t>
            </a:r>
          </a:p>
          <a:p>
            <a:r>
              <a:rPr lang="en-US" sz="1600" dirty="0" smtClean="0"/>
              <a:t>     (Pre-processing</a:t>
            </a:r>
            <a:r>
              <a:rPr lang="en-US" sz="1600" dirty="0"/>
              <a:t> </a:t>
            </a:r>
            <a:r>
              <a:rPr lang="en-US" sz="1600" dirty="0" smtClean="0"/>
              <a:t>= gain matching, time alignment, </a:t>
            </a:r>
            <a:r>
              <a:rPr lang="en-US" sz="1600" dirty="0" err="1" smtClean="0"/>
              <a:t>Xtalk</a:t>
            </a:r>
            <a:r>
              <a:rPr lang="en-US" sz="1600" dirty="0" smtClean="0"/>
              <a:t> correction,…)</a:t>
            </a:r>
            <a:endParaRPr lang="fr-FR" sz="1600" dirty="0"/>
          </a:p>
          <a:p>
            <a:pPr marL="285750" indent="-285750">
              <a:buFont typeface="Arial" pitchFamily="34" charset="0"/>
              <a:buChar char="•"/>
            </a:pPr>
            <a:r>
              <a:rPr lang="fr-FR" sz="1600" dirty="0"/>
              <a:t>10 </a:t>
            </a:r>
            <a:r>
              <a:rPr lang="fr-FR" sz="1600" dirty="0" smtClean="0"/>
              <a:t>pizza-boxes: Event </a:t>
            </a:r>
            <a:r>
              <a:rPr lang="fr-FR" sz="1600" dirty="0" err="1" smtClean="0"/>
              <a:t>Builder</a:t>
            </a:r>
            <a:r>
              <a:rPr lang="fr-FR" sz="1600" dirty="0"/>
              <a:t> </a:t>
            </a:r>
            <a:r>
              <a:rPr lang="fr-FR" sz="1600" dirty="0" smtClean="0"/>
              <a:t>/  </a:t>
            </a:r>
            <a:r>
              <a:rPr lang="en-US" sz="1600" dirty="0" smtClean="0"/>
              <a:t>Online tracking, analysis &amp; storage</a:t>
            </a:r>
          </a:p>
          <a:p>
            <a:pPr marL="285750" indent="-285750">
              <a:buFont typeface="Arial" pitchFamily="34" charset="0"/>
              <a:buChar char="•"/>
            </a:pPr>
            <a:r>
              <a:rPr lang="fr-FR" sz="1600" dirty="0" smtClean="0"/>
              <a:t>120 </a:t>
            </a:r>
            <a:r>
              <a:rPr lang="fr-FR" sz="1600" dirty="0"/>
              <a:t>TB of </a:t>
            </a:r>
            <a:r>
              <a:rPr lang="fr-FR" sz="1600" dirty="0" err="1"/>
              <a:t>storage</a:t>
            </a:r>
            <a:r>
              <a:rPr lang="fr-FR" sz="1600" dirty="0"/>
              <a:t> </a:t>
            </a:r>
            <a:r>
              <a:rPr lang="fr-FR" sz="1600" dirty="0" smtClean="0"/>
              <a:t>+ </a:t>
            </a:r>
            <a:r>
              <a:rPr lang="fr-FR" sz="1600" dirty="0" err="1" smtClean="0"/>
              <a:t>Archiving</a:t>
            </a:r>
            <a:r>
              <a:rPr lang="fr-FR" sz="1600" dirty="0" smtClean="0"/>
              <a:t> </a:t>
            </a:r>
            <a:r>
              <a:rPr lang="fr-FR" sz="1600" dirty="0"/>
              <a:t>on </a:t>
            </a:r>
            <a:r>
              <a:rPr lang="fr-FR" sz="1600" dirty="0" err="1"/>
              <a:t>Grid</a:t>
            </a:r>
            <a:r>
              <a:rPr lang="fr-FR" sz="1600" dirty="0"/>
              <a:t> T1</a:t>
            </a:r>
          </a:p>
        </p:txBody>
      </p:sp>
      <p:sp>
        <p:nvSpPr>
          <p:cNvPr id="14" name="Accolade ouvrante 13"/>
          <p:cNvSpPr/>
          <p:nvPr/>
        </p:nvSpPr>
        <p:spPr>
          <a:xfrm rot="16200000">
            <a:off x="7391400" y="3200401"/>
            <a:ext cx="381000" cy="251460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12480554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4541157"/>
            <a:ext cx="8001000" cy="18596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Picture 5" descr="CIMG13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387" y="4583566"/>
            <a:ext cx="2462357" cy="177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dirty="0" smtClean="0"/>
              <a:t>AGATA: Digital Electronics</a:t>
            </a:r>
            <a:endParaRPr lang="en-US" dirty="0"/>
          </a:p>
        </p:txBody>
      </p:sp>
      <p:pic>
        <p:nvPicPr>
          <p:cNvPr id="468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33464"/>
            <a:ext cx="8534400" cy="320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838200" y="4735286"/>
            <a:ext cx="7696200" cy="1323439"/>
          </a:xfrm>
          <a:prstGeom prst="rect">
            <a:avLst/>
          </a:prstGeom>
          <a:noFill/>
        </p:spPr>
        <p:txBody>
          <a:bodyPr wrap="square" rtlCol="0">
            <a:spAutoFit/>
          </a:bodyPr>
          <a:lstStyle/>
          <a:p>
            <a:r>
              <a:rPr lang="fr-FR" sz="1600" b="1" dirty="0" smtClean="0"/>
              <a:t>Global </a:t>
            </a:r>
            <a:r>
              <a:rPr lang="fr-FR" sz="1600" b="1" dirty="0" err="1" smtClean="0"/>
              <a:t>Triggering</a:t>
            </a:r>
            <a:r>
              <a:rPr lang="fr-FR" sz="1600" b="1" dirty="0" smtClean="0"/>
              <a:t> System (GTS):</a:t>
            </a:r>
          </a:p>
          <a:p>
            <a:endParaRPr lang="fr-FR" sz="1600" b="1" dirty="0" smtClean="0"/>
          </a:p>
          <a:p>
            <a:pPr marL="285750" indent="-285750">
              <a:buFont typeface="Arial" pitchFamily="34" charset="0"/>
              <a:buChar char="•"/>
            </a:pPr>
            <a:r>
              <a:rPr lang="en-US" sz="1600" dirty="0" smtClean="0"/>
              <a:t>Provides </a:t>
            </a:r>
            <a:r>
              <a:rPr lang="en-US" sz="1600" dirty="0"/>
              <a:t>a </a:t>
            </a:r>
            <a:r>
              <a:rPr lang="en-US" sz="1600" dirty="0" smtClean="0"/>
              <a:t>100 </a:t>
            </a:r>
            <a:r>
              <a:rPr lang="en-US" sz="1600" dirty="0"/>
              <a:t>MHz clock and a 48 bit </a:t>
            </a:r>
            <a:r>
              <a:rPr lang="en-US" sz="1600" dirty="0" smtClean="0"/>
              <a:t>timestamp</a:t>
            </a:r>
            <a:endParaRPr lang="en-US" sz="1600" dirty="0"/>
          </a:p>
          <a:p>
            <a:pPr marL="285750" indent="-285750">
              <a:buFont typeface="Arial" pitchFamily="34" charset="0"/>
              <a:buChar char="•"/>
            </a:pPr>
            <a:r>
              <a:rPr lang="en-US" sz="1600" dirty="0" smtClean="0"/>
              <a:t>Collects </a:t>
            </a:r>
            <a:r>
              <a:rPr lang="en-US" sz="1600" dirty="0"/>
              <a:t>local triggers, determines global </a:t>
            </a:r>
            <a:r>
              <a:rPr lang="en-US" sz="1600" dirty="0" smtClean="0"/>
              <a:t>trigger</a:t>
            </a:r>
          </a:p>
          <a:p>
            <a:pPr marL="285750" indent="-285750">
              <a:buFont typeface="Arial" pitchFamily="34" charset="0"/>
              <a:buChar char="•"/>
            </a:pPr>
            <a:r>
              <a:rPr lang="en-US" sz="1600" dirty="0"/>
              <a:t>R</a:t>
            </a:r>
            <a:r>
              <a:rPr lang="en-US" sz="1600" dirty="0" smtClean="0"/>
              <a:t>eturns validation/rejection</a:t>
            </a:r>
          </a:p>
        </p:txBody>
      </p:sp>
      <p:cxnSp>
        <p:nvCxnSpPr>
          <p:cNvPr id="10" name="Connecteur droit avec flèche 9"/>
          <p:cNvCxnSpPr/>
          <p:nvPr/>
        </p:nvCxnSpPr>
        <p:spPr>
          <a:xfrm>
            <a:off x="5334000" y="4234660"/>
            <a:ext cx="832387" cy="500626"/>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3200400" y="4234660"/>
            <a:ext cx="2965987" cy="718340"/>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25209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3276600" y="1177925"/>
            <a:ext cx="2649538" cy="5467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03" name="Rectangle 3"/>
          <p:cNvSpPr>
            <a:spLocks noChangeArrowheads="1"/>
          </p:cNvSpPr>
          <p:nvPr/>
        </p:nvSpPr>
        <p:spPr bwMode="auto">
          <a:xfrm>
            <a:off x="6018213" y="1176338"/>
            <a:ext cx="2649537" cy="5467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04" name="Rectangle 4"/>
          <p:cNvSpPr>
            <a:spLocks noChangeArrowheads="1"/>
          </p:cNvSpPr>
          <p:nvPr/>
        </p:nvSpPr>
        <p:spPr bwMode="auto">
          <a:xfrm>
            <a:off x="460375" y="1181100"/>
            <a:ext cx="2724150" cy="5467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000">
                <a:latin typeface="Tahoma" pitchFamily="34" charset="0"/>
              </a:rPr>
              <a:t>                  </a:t>
            </a:r>
          </a:p>
        </p:txBody>
      </p:sp>
      <p:sp>
        <p:nvSpPr>
          <p:cNvPr id="256005" name="Rectangle 5"/>
          <p:cNvSpPr>
            <a:spLocks noChangeArrowheads="1"/>
          </p:cNvSpPr>
          <p:nvPr/>
        </p:nvSpPr>
        <p:spPr bwMode="auto">
          <a:xfrm>
            <a:off x="457200" y="381000"/>
            <a:ext cx="8229600" cy="550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effectLst>
                  <a:outerShdw blurRad="38100" dist="38100" dir="2700000" algn="tl">
                    <a:srgbClr val="000000"/>
                  </a:outerShdw>
                </a:effectLst>
                <a:latin typeface="Tahoma" pitchFamily="34" charset="0"/>
              </a:rPr>
              <a:t>Mobilities : Intro</a:t>
            </a:r>
          </a:p>
        </p:txBody>
      </p:sp>
      <p:grpSp>
        <p:nvGrpSpPr>
          <p:cNvPr id="256006" name="Group 6"/>
          <p:cNvGrpSpPr>
            <a:grpSpLocks/>
          </p:cNvGrpSpPr>
          <p:nvPr/>
        </p:nvGrpSpPr>
        <p:grpSpPr bwMode="auto">
          <a:xfrm>
            <a:off x="534988" y="1160463"/>
            <a:ext cx="2581275" cy="2344737"/>
            <a:chOff x="297" y="746"/>
            <a:chExt cx="1690" cy="1492"/>
          </a:xfrm>
        </p:grpSpPr>
        <p:pic>
          <p:nvPicPr>
            <p:cNvPr id="2560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 y="791"/>
              <a:ext cx="1690" cy="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08" name="Line 8"/>
            <p:cNvSpPr>
              <a:spLocks noChangeShapeType="1"/>
            </p:cNvSpPr>
            <p:nvPr/>
          </p:nvSpPr>
          <p:spPr bwMode="auto">
            <a:xfrm flipV="1">
              <a:off x="460" y="1722"/>
              <a:ext cx="800" cy="42"/>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09" name="Line 9"/>
            <p:cNvSpPr>
              <a:spLocks noChangeShapeType="1"/>
            </p:cNvSpPr>
            <p:nvPr/>
          </p:nvSpPr>
          <p:spPr bwMode="auto">
            <a:xfrm>
              <a:off x="423" y="1796"/>
              <a:ext cx="267" cy="234"/>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10" name="Line 10"/>
            <p:cNvSpPr>
              <a:spLocks noChangeShapeType="1"/>
            </p:cNvSpPr>
            <p:nvPr/>
          </p:nvSpPr>
          <p:spPr bwMode="auto">
            <a:xfrm flipV="1">
              <a:off x="403" y="954"/>
              <a:ext cx="9" cy="746"/>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11" name="Text Box 11"/>
            <p:cNvSpPr txBox="1">
              <a:spLocks noChangeArrowheads="1"/>
            </p:cNvSpPr>
            <p:nvPr/>
          </p:nvSpPr>
          <p:spPr bwMode="auto">
            <a:xfrm>
              <a:off x="778" y="2044"/>
              <a:ext cx="49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[100]</a:t>
              </a:r>
            </a:p>
          </p:txBody>
        </p:sp>
        <p:sp>
          <p:nvSpPr>
            <p:cNvPr id="256012" name="Text Box 12"/>
            <p:cNvSpPr txBox="1">
              <a:spLocks noChangeArrowheads="1"/>
            </p:cNvSpPr>
            <p:nvPr/>
          </p:nvSpPr>
          <p:spPr bwMode="auto">
            <a:xfrm>
              <a:off x="1458" y="1575"/>
              <a:ext cx="49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[010]</a:t>
              </a:r>
            </a:p>
          </p:txBody>
        </p:sp>
        <p:sp>
          <p:nvSpPr>
            <p:cNvPr id="256013" name="Text Box 13"/>
            <p:cNvSpPr txBox="1">
              <a:spLocks noChangeArrowheads="1"/>
            </p:cNvSpPr>
            <p:nvPr/>
          </p:nvSpPr>
          <p:spPr bwMode="auto">
            <a:xfrm>
              <a:off x="458" y="746"/>
              <a:ext cx="49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[001]</a:t>
              </a:r>
            </a:p>
          </p:txBody>
        </p:sp>
      </p:grpSp>
      <p:sp>
        <p:nvSpPr>
          <p:cNvPr id="256014" name="Rectangle 14"/>
          <p:cNvSpPr>
            <a:spLocks noChangeArrowheads="1"/>
          </p:cNvSpPr>
          <p:nvPr/>
        </p:nvSpPr>
        <p:spPr bwMode="auto">
          <a:xfrm>
            <a:off x="6064250" y="1220788"/>
            <a:ext cx="2524125" cy="5362575"/>
          </a:xfrm>
          <a:prstGeom prst="rect">
            <a:avLst/>
          </a:prstGeom>
          <a:solidFill>
            <a:srgbClr val="EBF0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256015" name="Group 15"/>
          <p:cNvGrpSpPr>
            <a:grpSpLocks/>
          </p:cNvGrpSpPr>
          <p:nvPr/>
        </p:nvGrpSpPr>
        <p:grpSpPr bwMode="auto">
          <a:xfrm>
            <a:off x="6088063" y="2979738"/>
            <a:ext cx="2744787" cy="2070100"/>
            <a:chOff x="3835" y="1913"/>
            <a:chExt cx="1729" cy="1304"/>
          </a:xfrm>
        </p:grpSpPr>
        <p:grpSp>
          <p:nvGrpSpPr>
            <p:cNvPr id="256016" name="Group 16"/>
            <p:cNvGrpSpPr>
              <a:grpSpLocks/>
            </p:cNvGrpSpPr>
            <p:nvPr/>
          </p:nvGrpSpPr>
          <p:grpSpPr bwMode="auto">
            <a:xfrm>
              <a:off x="4108" y="1913"/>
              <a:ext cx="900" cy="900"/>
              <a:chOff x="2352" y="816"/>
              <a:chExt cx="1308" cy="1308"/>
            </a:xfrm>
          </p:grpSpPr>
          <p:sp>
            <p:nvSpPr>
              <p:cNvPr id="256017" name="Oval 17"/>
              <p:cNvSpPr>
                <a:spLocks noChangeArrowheads="1"/>
              </p:cNvSpPr>
              <p:nvPr/>
            </p:nvSpPr>
            <p:spPr bwMode="auto">
              <a:xfrm flipH="1" flipV="1">
                <a:off x="2352"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18" name="Oval 18"/>
              <p:cNvSpPr>
                <a:spLocks noChangeArrowheads="1"/>
              </p:cNvSpPr>
              <p:nvPr/>
            </p:nvSpPr>
            <p:spPr bwMode="auto">
              <a:xfrm flipH="1" flipV="1">
                <a:off x="2928"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19" name="Oval 19"/>
              <p:cNvSpPr>
                <a:spLocks noChangeArrowheads="1"/>
              </p:cNvSpPr>
              <p:nvPr/>
            </p:nvSpPr>
            <p:spPr bwMode="auto">
              <a:xfrm flipH="1" flipV="1">
                <a:off x="3504"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0" name="Oval 20"/>
              <p:cNvSpPr>
                <a:spLocks noChangeArrowheads="1"/>
              </p:cNvSpPr>
              <p:nvPr/>
            </p:nvSpPr>
            <p:spPr bwMode="auto">
              <a:xfrm flipH="1" flipV="1">
                <a:off x="2640" y="1104"/>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21" name="Oval 21"/>
              <p:cNvSpPr>
                <a:spLocks noChangeArrowheads="1"/>
              </p:cNvSpPr>
              <p:nvPr/>
            </p:nvSpPr>
            <p:spPr bwMode="auto">
              <a:xfrm flipH="1" flipV="1">
                <a:off x="3216" y="1104"/>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22" name="Oval 22"/>
              <p:cNvSpPr>
                <a:spLocks noChangeArrowheads="1"/>
              </p:cNvSpPr>
              <p:nvPr/>
            </p:nvSpPr>
            <p:spPr bwMode="auto">
              <a:xfrm flipH="1" flipV="1">
                <a:off x="2352"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3" name="Oval 23"/>
              <p:cNvSpPr>
                <a:spLocks noChangeArrowheads="1"/>
              </p:cNvSpPr>
              <p:nvPr/>
            </p:nvSpPr>
            <p:spPr bwMode="auto">
              <a:xfrm flipH="1" flipV="1">
                <a:off x="2928"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4" name="Oval 24"/>
              <p:cNvSpPr>
                <a:spLocks noChangeArrowheads="1"/>
              </p:cNvSpPr>
              <p:nvPr/>
            </p:nvSpPr>
            <p:spPr bwMode="auto">
              <a:xfrm flipH="1" flipV="1">
                <a:off x="3504"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5" name="Oval 25"/>
              <p:cNvSpPr>
                <a:spLocks noChangeArrowheads="1"/>
              </p:cNvSpPr>
              <p:nvPr/>
            </p:nvSpPr>
            <p:spPr bwMode="auto">
              <a:xfrm flipH="1" flipV="1">
                <a:off x="2640" y="1680"/>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26" name="Oval 26"/>
              <p:cNvSpPr>
                <a:spLocks noChangeArrowheads="1"/>
              </p:cNvSpPr>
              <p:nvPr/>
            </p:nvSpPr>
            <p:spPr bwMode="auto">
              <a:xfrm flipH="1" flipV="1">
                <a:off x="3216" y="1680"/>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27" name="Oval 27"/>
              <p:cNvSpPr>
                <a:spLocks noChangeArrowheads="1"/>
              </p:cNvSpPr>
              <p:nvPr/>
            </p:nvSpPr>
            <p:spPr bwMode="auto">
              <a:xfrm flipH="1" flipV="1">
                <a:off x="2352"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8" name="Oval 28"/>
              <p:cNvSpPr>
                <a:spLocks noChangeArrowheads="1"/>
              </p:cNvSpPr>
              <p:nvPr/>
            </p:nvSpPr>
            <p:spPr bwMode="auto">
              <a:xfrm flipH="1" flipV="1">
                <a:off x="2928"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29" name="Oval 29"/>
              <p:cNvSpPr>
                <a:spLocks noChangeArrowheads="1"/>
              </p:cNvSpPr>
              <p:nvPr/>
            </p:nvSpPr>
            <p:spPr bwMode="auto">
              <a:xfrm flipH="1" flipV="1">
                <a:off x="3504"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56030" name="Line 30"/>
            <p:cNvSpPr>
              <a:spLocks noChangeShapeType="1"/>
            </p:cNvSpPr>
            <p:nvPr/>
          </p:nvSpPr>
          <p:spPr bwMode="auto">
            <a:xfrm>
              <a:off x="4156" y="2759"/>
              <a:ext cx="564" cy="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31" name="Line 31"/>
            <p:cNvSpPr>
              <a:spLocks noChangeShapeType="1"/>
            </p:cNvSpPr>
            <p:nvPr/>
          </p:nvSpPr>
          <p:spPr bwMode="auto">
            <a:xfrm flipH="1" flipV="1">
              <a:off x="4156" y="2147"/>
              <a:ext cx="0" cy="618"/>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32" name="Text Box 32"/>
            <p:cNvSpPr txBox="1">
              <a:spLocks noChangeArrowheads="1"/>
            </p:cNvSpPr>
            <p:nvPr/>
          </p:nvSpPr>
          <p:spPr bwMode="auto">
            <a:xfrm>
              <a:off x="4599" y="2741"/>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[010]</a:t>
              </a:r>
            </a:p>
          </p:txBody>
        </p:sp>
        <p:sp>
          <p:nvSpPr>
            <p:cNvPr id="256033" name="Text Box 33"/>
            <p:cNvSpPr txBox="1">
              <a:spLocks noChangeArrowheads="1"/>
            </p:cNvSpPr>
            <p:nvPr/>
          </p:nvSpPr>
          <p:spPr bwMode="auto">
            <a:xfrm>
              <a:off x="3964" y="1985"/>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[001]</a:t>
              </a:r>
            </a:p>
          </p:txBody>
        </p:sp>
        <p:sp>
          <p:nvSpPr>
            <p:cNvPr id="256034" name="Line 34"/>
            <p:cNvSpPr>
              <a:spLocks noChangeShapeType="1"/>
            </p:cNvSpPr>
            <p:nvPr/>
          </p:nvSpPr>
          <p:spPr bwMode="auto">
            <a:xfrm flipV="1">
              <a:off x="4156" y="2018"/>
              <a:ext cx="754" cy="74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35" name="Line 35"/>
            <p:cNvSpPr>
              <a:spLocks noChangeShapeType="1"/>
            </p:cNvSpPr>
            <p:nvPr/>
          </p:nvSpPr>
          <p:spPr bwMode="auto">
            <a:xfrm flipH="1">
              <a:off x="3862" y="2777"/>
              <a:ext cx="270" cy="27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36" name="AutoShape 36"/>
            <p:cNvSpPr>
              <a:spLocks noChangeArrowheads="1"/>
            </p:cNvSpPr>
            <p:nvPr/>
          </p:nvSpPr>
          <p:spPr bwMode="auto">
            <a:xfrm>
              <a:off x="3922" y="2855"/>
              <a:ext cx="144" cy="162"/>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37" name="Line 37"/>
            <p:cNvSpPr>
              <a:spLocks noChangeShapeType="1"/>
            </p:cNvSpPr>
            <p:nvPr/>
          </p:nvSpPr>
          <p:spPr bwMode="auto">
            <a:xfrm flipV="1">
              <a:off x="4162" y="2210"/>
              <a:ext cx="555" cy="54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38" name="Text Box 38"/>
            <p:cNvSpPr txBox="1">
              <a:spLocks noChangeArrowheads="1"/>
            </p:cNvSpPr>
            <p:nvPr/>
          </p:nvSpPr>
          <p:spPr bwMode="auto">
            <a:xfrm>
              <a:off x="4622" y="2114"/>
              <a:ext cx="942" cy="474"/>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spcBef>
                  <a:spcPct val="50000"/>
                </a:spcBef>
              </a:pPr>
              <a:r>
                <a:rPr lang="en-US" sz="1400" b="1">
                  <a:solidFill>
                    <a:srgbClr val="FF0000"/>
                  </a:solidFill>
                  <a:latin typeface="Tahoma" pitchFamily="34" charset="0"/>
                </a:rPr>
                <a:t>  E//[sym]</a:t>
              </a:r>
            </a:p>
            <a:p>
              <a:pPr algn="ctr" eaLnBrk="0" hangingPunct="0">
                <a:lnSpc>
                  <a:spcPct val="70000"/>
                </a:lnSpc>
                <a:spcBef>
                  <a:spcPct val="50000"/>
                </a:spcBef>
              </a:pPr>
              <a:r>
                <a:rPr lang="en-US" sz="1400" b="1">
                  <a:solidFill>
                    <a:srgbClr val="FF0000"/>
                  </a:solidFill>
                  <a:latin typeface="Tahoma" pitchFamily="34" charset="0"/>
                  <a:sym typeface="Symbol" pitchFamily="18" charset="2"/>
                </a:rPr>
                <a:t></a:t>
              </a:r>
            </a:p>
            <a:p>
              <a:pPr algn="ctr" eaLnBrk="0" hangingPunct="0">
                <a:lnSpc>
                  <a:spcPct val="70000"/>
                </a:lnSpc>
                <a:spcBef>
                  <a:spcPct val="50000"/>
                </a:spcBef>
              </a:pPr>
              <a:r>
                <a:rPr lang="en-US" sz="1400" b="1">
                  <a:solidFill>
                    <a:schemeClr val="bg1"/>
                  </a:solidFill>
                  <a:latin typeface="Tahoma" pitchFamily="34" charset="0"/>
                  <a:sym typeface="Symbol" pitchFamily="18" charset="2"/>
                </a:rPr>
                <a:t>Vd//[sym]</a:t>
              </a:r>
              <a:endParaRPr lang="en-US" sz="1400" b="1" baseline="-25000">
                <a:solidFill>
                  <a:schemeClr val="bg1"/>
                </a:solidFill>
                <a:latin typeface="Tahoma" pitchFamily="34" charset="0"/>
                <a:sym typeface="Symbol" pitchFamily="18" charset="2"/>
              </a:endParaRPr>
            </a:p>
          </p:txBody>
        </p:sp>
        <p:sp>
          <p:nvSpPr>
            <p:cNvPr id="256039" name="Text Box 39"/>
            <p:cNvSpPr txBox="1">
              <a:spLocks noChangeArrowheads="1"/>
            </p:cNvSpPr>
            <p:nvPr/>
          </p:nvSpPr>
          <p:spPr bwMode="auto">
            <a:xfrm>
              <a:off x="3835" y="2928"/>
              <a:ext cx="160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50000"/>
                </a:lnSpc>
                <a:spcBef>
                  <a:spcPct val="50000"/>
                </a:spcBef>
              </a:pPr>
              <a:r>
                <a:rPr lang="en-US" sz="1600" b="1">
                  <a:solidFill>
                    <a:srgbClr val="FF0000"/>
                  </a:solidFill>
                  <a:latin typeface="Tahoma" pitchFamily="34" charset="0"/>
                </a:rPr>
                <a:t>crystal symmetry:</a:t>
              </a:r>
            </a:p>
            <a:p>
              <a:pPr algn="r" eaLnBrk="0" hangingPunct="0">
                <a:lnSpc>
                  <a:spcPct val="50000"/>
                </a:lnSpc>
                <a:spcBef>
                  <a:spcPct val="50000"/>
                </a:spcBef>
              </a:pPr>
              <a:r>
                <a:rPr lang="en-US" sz="1600" b="1">
                  <a:solidFill>
                    <a:srgbClr val="FF0000"/>
                  </a:solidFill>
                  <a:latin typeface="Tahoma" pitchFamily="34" charset="0"/>
                </a:rPr>
                <a:t>[100], [110], [111]</a:t>
              </a:r>
            </a:p>
          </p:txBody>
        </p:sp>
      </p:grpSp>
      <p:sp>
        <p:nvSpPr>
          <p:cNvPr id="256040" name="Text Box 40"/>
          <p:cNvSpPr txBox="1">
            <a:spLocks noChangeArrowheads="1"/>
          </p:cNvSpPr>
          <p:nvPr/>
        </p:nvSpPr>
        <p:spPr bwMode="auto">
          <a:xfrm>
            <a:off x="558800" y="3789363"/>
            <a:ext cx="2573338"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sz="1600">
                <a:latin typeface="Tahoma" pitchFamily="34" charset="0"/>
              </a:rPr>
              <a:t>Monocrystalline Ge  </a:t>
            </a:r>
          </a:p>
          <a:p>
            <a:pPr eaLnBrk="0" hangingPunct="0">
              <a:spcBef>
                <a:spcPct val="50000"/>
              </a:spcBef>
              <a:buFontTx/>
              <a:buChar char="•"/>
            </a:pPr>
            <a:r>
              <a:rPr lang="en-US" sz="1600">
                <a:latin typeface="Tahoma" pitchFamily="34" charset="0"/>
              </a:rPr>
              <a:t>Periodic potential</a:t>
            </a:r>
          </a:p>
          <a:p>
            <a:pPr algn="ctr" eaLnBrk="0" hangingPunct="0">
              <a:lnSpc>
                <a:spcPct val="70000"/>
              </a:lnSpc>
              <a:spcBef>
                <a:spcPct val="50000"/>
              </a:spcBef>
            </a:pPr>
            <a:r>
              <a:rPr lang="en-US" sz="1600">
                <a:latin typeface="Tahoma" pitchFamily="34" charset="0"/>
                <a:sym typeface="Symbol" pitchFamily="18" charset="2"/>
              </a:rPr>
              <a:t></a:t>
            </a:r>
          </a:p>
          <a:p>
            <a:pPr algn="ctr" eaLnBrk="0" hangingPunct="0">
              <a:lnSpc>
                <a:spcPct val="40000"/>
              </a:lnSpc>
              <a:spcBef>
                <a:spcPct val="50000"/>
              </a:spcBef>
            </a:pPr>
            <a:r>
              <a:rPr lang="en-US" sz="1600">
                <a:latin typeface="Tahoma" pitchFamily="34" charset="0"/>
                <a:sym typeface="Symbol" pitchFamily="18" charset="2"/>
              </a:rPr>
              <a:t>Bloch electrons:</a:t>
            </a:r>
          </a:p>
          <a:p>
            <a:pPr eaLnBrk="0" hangingPunct="0">
              <a:spcBef>
                <a:spcPct val="50000"/>
              </a:spcBef>
              <a:buFontTx/>
              <a:buChar char="•"/>
            </a:pPr>
            <a:endParaRPr lang="en-US" sz="1600">
              <a:latin typeface="Tahoma" pitchFamily="34" charset="0"/>
              <a:sym typeface="Symbol" pitchFamily="18" charset="2"/>
            </a:endParaRPr>
          </a:p>
          <a:p>
            <a:pPr eaLnBrk="0" hangingPunct="0">
              <a:lnSpc>
                <a:spcPct val="130000"/>
              </a:lnSpc>
              <a:spcBef>
                <a:spcPct val="50000"/>
              </a:spcBef>
              <a:buFontTx/>
              <a:buChar char="•"/>
            </a:pPr>
            <a:r>
              <a:rPr lang="en-US" sz="1600">
                <a:latin typeface="Tahoma" pitchFamily="34" charset="0"/>
                <a:sym typeface="Symbol" pitchFamily="18" charset="2"/>
              </a:rPr>
              <a:t>Wave vector k in </a:t>
            </a:r>
          </a:p>
          <a:p>
            <a:pPr eaLnBrk="0" hangingPunct="0">
              <a:lnSpc>
                <a:spcPct val="60000"/>
              </a:lnSpc>
              <a:spcBef>
                <a:spcPct val="50000"/>
              </a:spcBef>
            </a:pPr>
            <a:r>
              <a:rPr lang="en-US" sz="1600">
                <a:latin typeface="Tahoma" pitchFamily="34" charset="0"/>
                <a:sym typeface="Symbol" pitchFamily="18" charset="2"/>
              </a:rPr>
              <a:t> first Brillouin zone</a:t>
            </a:r>
          </a:p>
          <a:p>
            <a:pPr eaLnBrk="0" hangingPunct="0">
              <a:lnSpc>
                <a:spcPct val="60000"/>
              </a:lnSpc>
              <a:spcBef>
                <a:spcPct val="50000"/>
              </a:spcBef>
              <a:buFontTx/>
              <a:buChar char="•"/>
            </a:pPr>
            <a:r>
              <a:rPr lang="en-US" sz="1600">
                <a:latin typeface="Tahoma" pitchFamily="34" charset="0"/>
                <a:sym typeface="Symbol" pitchFamily="18" charset="2"/>
              </a:rPr>
              <a:t>Band index n</a:t>
            </a:r>
          </a:p>
          <a:p>
            <a:pPr eaLnBrk="0" hangingPunct="0">
              <a:lnSpc>
                <a:spcPct val="60000"/>
              </a:lnSpc>
              <a:spcBef>
                <a:spcPct val="50000"/>
              </a:spcBef>
            </a:pPr>
            <a:endParaRPr lang="en-US" sz="1600">
              <a:latin typeface="Tahoma" pitchFamily="34" charset="0"/>
              <a:sym typeface="Symbol" pitchFamily="18" charset="2"/>
            </a:endParaRPr>
          </a:p>
        </p:txBody>
      </p:sp>
      <p:sp>
        <p:nvSpPr>
          <p:cNvPr id="256041" name="Text Box 41"/>
          <p:cNvSpPr txBox="1">
            <a:spLocks noChangeArrowheads="1"/>
          </p:cNvSpPr>
          <p:nvPr/>
        </p:nvSpPr>
        <p:spPr bwMode="auto">
          <a:xfrm>
            <a:off x="3328988" y="3802063"/>
            <a:ext cx="2557462"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sz="1600">
                <a:latin typeface="Tahoma" pitchFamily="34" charset="0"/>
              </a:rPr>
              <a:t>Velocity:</a:t>
            </a:r>
          </a:p>
          <a:p>
            <a:pPr eaLnBrk="0" hangingPunct="0">
              <a:spcBef>
                <a:spcPct val="50000"/>
              </a:spcBef>
              <a:buFontTx/>
              <a:buChar char="•"/>
            </a:pPr>
            <a:endParaRPr lang="en-US" sz="1600">
              <a:latin typeface="Tahoma" pitchFamily="34" charset="0"/>
            </a:endParaRPr>
          </a:p>
          <a:p>
            <a:pPr eaLnBrk="0" hangingPunct="0">
              <a:spcBef>
                <a:spcPct val="50000"/>
              </a:spcBef>
              <a:buFontTx/>
              <a:buChar char="•"/>
            </a:pPr>
            <a:endParaRPr lang="en-US" sz="1600">
              <a:latin typeface="Tahoma" pitchFamily="34" charset="0"/>
            </a:endParaRPr>
          </a:p>
          <a:p>
            <a:pPr eaLnBrk="0" hangingPunct="0">
              <a:spcBef>
                <a:spcPct val="50000"/>
              </a:spcBef>
              <a:buFontTx/>
              <a:buChar char="•"/>
            </a:pPr>
            <a:endParaRPr lang="en-US" sz="1600">
              <a:latin typeface="Tahoma" pitchFamily="34" charset="0"/>
            </a:endParaRPr>
          </a:p>
          <a:p>
            <a:pPr eaLnBrk="0" hangingPunct="0">
              <a:spcBef>
                <a:spcPct val="50000"/>
              </a:spcBef>
              <a:buFontTx/>
              <a:buChar char="•"/>
            </a:pPr>
            <a:r>
              <a:rPr lang="en-US" sz="1600">
                <a:latin typeface="Tahoma" pitchFamily="34" charset="0"/>
              </a:rPr>
              <a:t>Longitudinal anisotropy</a:t>
            </a:r>
          </a:p>
          <a:p>
            <a:pPr eaLnBrk="0" hangingPunct="0">
              <a:spcBef>
                <a:spcPct val="50000"/>
              </a:spcBef>
            </a:pPr>
            <a:r>
              <a:rPr lang="en-US" sz="1600">
                <a:latin typeface="Tahoma" pitchFamily="34" charset="0"/>
              </a:rPr>
              <a:t> |v</a:t>
            </a:r>
            <a:r>
              <a:rPr lang="en-US" sz="1600" baseline="-25000">
                <a:latin typeface="Tahoma" pitchFamily="34" charset="0"/>
              </a:rPr>
              <a:t>r</a:t>
            </a:r>
            <a:r>
              <a:rPr lang="en-US" sz="1600">
                <a:latin typeface="Tahoma" pitchFamily="34" charset="0"/>
              </a:rPr>
              <a:t>| angle dependent </a:t>
            </a:r>
          </a:p>
          <a:p>
            <a:pPr eaLnBrk="0" hangingPunct="0">
              <a:spcBef>
                <a:spcPct val="50000"/>
              </a:spcBef>
              <a:buFontTx/>
              <a:buChar char="•"/>
            </a:pPr>
            <a:r>
              <a:rPr lang="en-US" sz="1600">
                <a:latin typeface="Tahoma" pitchFamily="34" charset="0"/>
              </a:rPr>
              <a:t>Tangential anisotropy</a:t>
            </a:r>
            <a:endParaRPr lang="en-US" sz="2000">
              <a:latin typeface="Tahoma" pitchFamily="34" charset="0"/>
            </a:endParaRPr>
          </a:p>
        </p:txBody>
      </p:sp>
      <p:graphicFrame>
        <p:nvGraphicFramePr>
          <p:cNvPr id="256042" name="Object 42"/>
          <p:cNvGraphicFramePr>
            <a:graphicFrameLocks noChangeAspect="1"/>
          </p:cNvGraphicFramePr>
          <p:nvPr/>
        </p:nvGraphicFramePr>
        <p:xfrm>
          <a:off x="1065213" y="5018088"/>
          <a:ext cx="1503362" cy="469900"/>
        </p:xfrm>
        <a:graphic>
          <a:graphicData uri="http://schemas.openxmlformats.org/presentationml/2006/ole">
            <mc:AlternateContent xmlns:mc="http://schemas.openxmlformats.org/markup-compatibility/2006">
              <mc:Choice xmlns:v="urn:schemas-microsoft-com:vml" Requires="v">
                <p:oleObj spid="_x0000_s256173" name="Equation" r:id="rId5" imgW="812520" imgH="253800" progId="Equation.3">
                  <p:embed/>
                </p:oleObj>
              </mc:Choice>
              <mc:Fallback>
                <p:oleObj name="Equation" r:id="rId5" imgW="812520" imgH="253800" progId="Equation.3">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13" y="5018088"/>
                        <a:ext cx="1503362" cy="4699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43" name="Line 43"/>
          <p:cNvSpPr>
            <a:spLocks noChangeShapeType="1"/>
          </p:cNvSpPr>
          <p:nvPr/>
        </p:nvSpPr>
        <p:spPr bwMode="auto">
          <a:xfrm flipV="1">
            <a:off x="1908175" y="5545138"/>
            <a:ext cx="134938" cy="4762"/>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aphicFrame>
        <p:nvGraphicFramePr>
          <p:cNvPr id="256044" name="Object 44"/>
          <p:cNvGraphicFramePr>
            <a:graphicFrameLocks noChangeAspect="1"/>
          </p:cNvGraphicFramePr>
          <p:nvPr/>
        </p:nvGraphicFramePr>
        <p:xfrm>
          <a:off x="3452813" y="4330700"/>
          <a:ext cx="2090737" cy="728663"/>
        </p:xfrm>
        <a:graphic>
          <a:graphicData uri="http://schemas.openxmlformats.org/presentationml/2006/ole">
            <mc:AlternateContent xmlns:mc="http://schemas.openxmlformats.org/markup-compatibility/2006">
              <mc:Choice xmlns:v="urn:schemas-microsoft-com:vml" Requires="v">
                <p:oleObj spid="_x0000_s256174" name="Equation" r:id="rId7" imgW="1130040" imgH="393480" progId="Equation.3">
                  <p:embed/>
                </p:oleObj>
              </mc:Choice>
              <mc:Fallback>
                <p:oleObj name="Equation" r:id="rId7" imgW="1130040" imgH="393480" progId="Equation.3">
                  <p:embed/>
                  <p:pic>
                    <p:nvPicPr>
                      <p:cNvPr id="0" name="Object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2813" y="4330700"/>
                        <a:ext cx="2090737" cy="72866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56045" name="Group 45"/>
          <p:cNvGrpSpPr>
            <a:grpSpLocks/>
          </p:cNvGrpSpPr>
          <p:nvPr/>
        </p:nvGrpSpPr>
        <p:grpSpPr bwMode="auto">
          <a:xfrm>
            <a:off x="3343275" y="1223963"/>
            <a:ext cx="2671763" cy="2254250"/>
            <a:chOff x="2106" y="771"/>
            <a:chExt cx="1683" cy="1420"/>
          </a:xfrm>
        </p:grpSpPr>
        <p:sp>
          <p:nvSpPr>
            <p:cNvPr id="256046" name="Rectangle 46"/>
            <p:cNvSpPr>
              <a:spLocks noChangeArrowheads="1"/>
            </p:cNvSpPr>
            <p:nvPr/>
          </p:nvSpPr>
          <p:spPr bwMode="auto">
            <a:xfrm>
              <a:off x="2106" y="775"/>
              <a:ext cx="1590" cy="1416"/>
            </a:xfrm>
            <a:prstGeom prst="rect">
              <a:avLst/>
            </a:prstGeom>
            <a:solidFill>
              <a:srgbClr val="EBF0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256047" name="Group 47"/>
            <p:cNvGrpSpPr>
              <a:grpSpLocks/>
            </p:cNvGrpSpPr>
            <p:nvPr/>
          </p:nvGrpSpPr>
          <p:grpSpPr bwMode="auto">
            <a:xfrm>
              <a:off x="2331" y="1093"/>
              <a:ext cx="900" cy="900"/>
              <a:chOff x="2352" y="816"/>
              <a:chExt cx="1308" cy="1308"/>
            </a:xfrm>
          </p:grpSpPr>
          <p:sp>
            <p:nvSpPr>
              <p:cNvPr id="256048" name="Oval 48"/>
              <p:cNvSpPr>
                <a:spLocks noChangeArrowheads="1"/>
              </p:cNvSpPr>
              <p:nvPr/>
            </p:nvSpPr>
            <p:spPr bwMode="auto">
              <a:xfrm flipH="1" flipV="1">
                <a:off x="2352"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49" name="Oval 49"/>
              <p:cNvSpPr>
                <a:spLocks noChangeArrowheads="1"/>
              </p:cNvSpPr>
              <p:nvPr/>
            </p:nvSpPr>
            <p:spPr bwMode="auto">
              <a:xfrm flipH="1" flipV="1">
                <a:off x="2928"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0" name="Oval 50"/>
              <p:cNvSpPr>
                <a:spLocks noChangeArrowheads="1"/>
              </p:cNvSpPr>
              <p:nvPr/>
            </p:nvSpPr>
            <p:spPr bwMode="auto">
              <a:xfrm flipH="1" flipV="1">
                <a:off x="3504" y="816"/>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1" name="Oval 51"/>
              <p:cNvSpPr>
                <a:spLocks noChangeArrowheads="1"/>
              </p:cNvSpPr>
              <p:nvPr/>
            </p:nvSpPr>
            <p:spPr bwMode="auto">
              <a:xfrm flipH="1" flipV="1">
                <a:off x="2640" y="1104"/>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52" name="Oval 52"/>
              <p:cNvSpPr>
                <a:spLocks noChangeArrowheads="1"/>
              </p:cNvSpPr>
              <p:nvPr/>
            </p:nvSpPr>
            <p:spPr bwMode="auto">
              <a:xfrm flipH="1" flipV="1">
                <a:off x="3216" y="1104"/>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53" name="Oval 53"/>
              <p:cNvSpPr>
                <a:spLocks noChangeArrowheads="1"/>
              </p:cNvSpPr>
              <p:nvPr/>
            </p:nvSpPr>
            <p:spPr bwMode="auto">
              <a:xfrm flipH="1" flipV="1">
                <a:off x="2352"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4" name="Oval 54"/>
              <p:cNvSpPr>
                <a:spLocks noChangeArrowheads="1"/>
              </p:cNvSpPr>
              <p:nvPr/>
            </p:nvSpPr>
            <p:spPr bwMode="auto">
              <a:xfrm flipH="1" flipV="1">
                <a:off x="2928"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5" name="Oval 55"/>
              <p:cNvSpPr>
                <a:spLocks noChangeArrowheads="1"/>
              </p:cNvSpPr>
              <p:nvPr/>
            </p:nvSpPr>
            <p:spPr bwMode="auto">
              <a:xfrm flipH="1" flipV="1">
                <a:off x="3504" y="1392"/>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6" name="Oval 56"/>
              <p:cNvSpPr>
                <a:spLocks noChangeArrowheads="1"/>
              </p:cNvSpPr>
              <p:nvPr/>
            </p:nvSpPr>
            <p:spPr bwMode="auto">
              <a:xfrm flipH="1" flipV="1">
                <a:off x="2640" y="1680"/>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57" name="Oval 57"/>
              <p:cNvSpPr>
                <a:spLocks noChangeArrowheads="1"/>
              </p:cNvSpPr>
              <p:nvPr/>
            </p:nvSpPr>
            <p:spPr bwMode="auto">
              <a:xfrm flipH="1" flipV="1">
                <a:off x="3216" y="1680"/>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58" name="Oval 58"/>
              <p:cNvSpPr>
                <a:spLocks noChangeArrowheads="1"/>
              </p:cNvSpPr>
              <p:nvPr/>
            </p:nvSpPr>
            <p:spPr bwMode="auto">
              <a:xfrm flipH="1" flipV="1">
                <a:off x="2352"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59" name="Oval 59"/>
              <p:cNvSpPr>
                <a:spLocks noChangeArrowheads="1"/>
              </p:cNvSpPr>
              <p:nvPr/>
            </p:nvSpPr>
            <p:spPr bwMode="auto">
              <a:xfrm flipH="1" flipV="1">
                <a:off x="2928"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60" name="Oval 60"/>
              <p:cNvSpPr>
                <a:spLocks noChangeArrowheads="1"/>
              </p:cNvSpPr>
              <p:nvPr/>
            </p:nvSpPr>
            <p:spPr bwMode="auto">
              <a:xfrm flipH="1" flipV="1">
                <a:off x="3504" y="1968"/>
                <a:ext cx="156" cy="1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56061" name="Line 61"/>
            <p:cNvSpPr>
              <a:spLocks noChangeShapeType="1"/>
            </p:cNvSpPr>
            <p:nvPr/>
          </p:nvSpPr>
          <p:spPr bwMode="auto">
            <a:xfrm flipV="1">
              <a:off x="2778" y="1322"/>
              <a:ext cx="498" cy="22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62" name="Text Box 62"/>
            <p:cNvSpPr txBox="1">
              <a:spLocks noChangeArrowheads="1"/>
            </p:cNvSpPr>
            <p:nvPr/>
          </p:nvSpPr>
          <p:spPr bwMode="auto">
            <a:xfrm>
              <a:off x="3292" y="1160"/>
              <a:ext cx="204"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FF0000"/>
                  </a:solidFill>
                  <a:latin typeface="Tahoma" pitchFamily="34" charset="0"/>
                </a:rPr>
                <a:t>E</a:t>
              </a:r>
            </a:p>
          </p:txBody>
        </p:sp>
        <p:sp>
          <p:nvSpPr>
            <p:cNvPr id="256063" name="Line 63"/>
            <p:cNvSpPr>
              <a:spLocks noChangeShapeType="1"/>
            </p:cNvSpPr>
            <p:nvPr/>
          </p:nvSpPr>
          <p:spPr bwMode="auto">
            <a:xfrm flipV="1">
              <a:off x="2780" y="1436"/>
              <a:ext cx="247" cy="10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64" name="Text Box 64"/>
            <p:cNvSpPr txBox="1">
              <a:spLocks noChangeArrowheads="1"/>
            </p:cNvSpPr>
            <p:nvPr/>
          </p:nvSpPr>
          <p:spPr bwMode="auto">
            <a:xfrm>
              <a:off x="2748" y="1232"/>
              <a:ext cx="255"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chemeClr val="bg1"/>
                  </a:solidFill>
                  <a:latin typeface="Tahoma" pitchFamily="34" charset="0"/>
                </a:rPr>
                <a:t>v</a:t>
              </a:r>
              <a:r>
                <a:rPr lang="en-US" sz="2000" baseline="-25000">
                  <a:solidFill>
                    <a:schemeClr val="bg1"/>
                  </a:solidFill>
                  <a:latin typeface="Tahoma" pitchFamily="34" charset="0"/>
                </a:rPr>
                <a:t>r</a:t>
              </a:r>
              <a:endParaRPr lang="en-US" sz="1600" baseline="-25000">
                <a:solidFill>
                  <a:schemeClr val="bg1"/>
                </a:solidFill>
                <a:latin typeface="Tahoma" pitchFamily="34" charset="0"/>
              </a:endParaRPr>
            </a:p>
          </p:txBody>
        </p:sp>
        <p:sp>
          <p:nvSpPr>
            <p:cNvPr id="256065" name="Text Box 65"/>
            <p:cNvSpPr txBox="1">
              <a:spLocks noChangeArrowheads="1"/>
            </p:cNvSpPr>
            <p:nvPr/>
          </p:nvSpPr>
          <p:spPr bwMode="auto">
            <a:xfrm>
              <a:off x="3290" y="1446"/>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[010]</a:t>
              </a:r>
            </a:p>
          </p:txBody>
        </p:sp>
        <p:sp>
          <p:nvSpPr>
            <p:cNvPr id="256066" name="Text Box 66"/>
            <p:cNvSpPr txBox="1">
              <a:spLocks noChangeArrowheads="1"/>
            </p:cNvSpPr>
            <p:nvPr/>
          </p:nvSpPr>
          <p:spPr bwMode="auto">
            <a:xfrm>
              <a:off x="2592" y="771"/>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[001]</a:t>
              </a:r>
            </a:p>
          </p:txBody>
        </p:sp>
        <p:sp>
          <p:nvSpPr>
            <p:cNvPr id="256067" name="Oval 67"/>
            <p:cNvSpPr>
              <a:spLocks noChangeArrowheads="1"/>
            </p:cNvSpPr>
            <p:nvPr/>
          </p:nvSpPr>
          <p:spPr bwMode="auto">
            <a:xfrm>
              <a:off x="2241" y="1002"/>
              <a:ext cx="1080" cy="1080"/>
            </a:xfrm>
            <a:prstGeom prst="ellipse">
              <a:avLst/>
            </a:prstGeom>
            <a:noFill/>
            <a:ln w="1905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000">
                <a:solidFill>
                  <a:srgbClr val="FF0000"/>
                </a:solidFill>
                <a:latin typeface="Tahoma" pitchFamily="34" charset="0"/>
              </a:endParaRPr>
            </a:p>
          </p:txBody>
        </p:sp>
        <p:sp>
          <p:nvSpPr>
            <p:cNvPr id="256068" name="Freeform 68"/>
            <p:cNvSpPr>
              <a:spLocks/>
            </p:cNvSpPr>
            <p:nvPr/>
          </p:nvSpPr>
          <p:spPr bwMode="auto">
            <a:xfrm>
              <a:off x="2334" y="1097"/>
              <a:ext cx="898" cy="898"/>
            </a:xfrm>
            <a:custGeom>
              <a:avLst/>
              <a:gdLst>
                <a:gd name="T0" fmla="*/ 450 w 898"/>
                <a:gd name="T1" fmla="*/ 1 h 898"/>
                <a:gd name="T2" fmla="*/ 609 w 898"/>
                <a:gd name="T3" fmla="*/ 292 h 898"/>
                <a:gd name="T4" fmla="*/ 897 w 898"/>
                <a:gd name="T5" fmla="*/ 445 h 898"/>
                <a:gd name="T6" fmla="*/ 603 w 898"/>
                <a:gd name="T7" fmla="*/ 607 h 898"/>
                <a:gd name="T8" fmla="*/ 450 w 898"/>
                <a:gd name="T9" fmla="*/ 898 h 898"/>
                <a:gd name="T10" fmla="*/ 288 w 898"/>
                <a:gd name="T11" fmla="*/ 607 h 898"/>
                <a:gd name="T12" fmla="*/ 0 w 898"/>
                <a:gd name="T13" fmla="*/ 445 h 898"/>
                <a:gd name="T14" fmla="*/ 291 w 898"/>
                <a:gd name="T15" fmla="*/ 286 h 898"/>
                <a:gd name="T16" fmla="*/ 450 w 898"/>
                <a:gd name="T17" fmla="*/ 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8" h="898">
                  <a:moveTo>
                    <a:pt x="450" y="1"/>
                  </a:moveTo>
                  <a:cubicBezTo>
                    <a:pt x="503" y="2"/>
                    <a:pt x="534" y="218"/>
                    <a:pt x="609" y="292"/>
                  </a:cubicBezTo>
                  <a:cubicBezTo>
                    <a:pt x="684" y="366"/>
                    <a:pt x="898" y="393"/>
                    <a:pt x="897" y="445"/>
                  </a:cubicBezTo>
                  <a:cubicBezTo>
                    <a:pt x="896" y="497"/>
                    <a:pt x="677" y="532"/>
                    <a:pt x="603" y="607"/>
                  </a:cubicBezTo>
                  <a:cubicBezTo>
                    <a:pt x="529" y="682"/>
                    <a:pt x="502" y="898"/>
                    <a:pt x="450" y="898"/>
                  </a:cubicBezTo>
                  <a:cubicBezTo>
                    <a:pt x="398" y="898"/>
                    <a:pt x="363" y="682"/>
                    <a:pt x="288" y="607"/>
                  </a:cubicBezTo>
                  <a:cubicBezTo>
                    <a:pt x="213" y="532"/>
                    <a:pt x="0" y="498"/>
                    <a:pt x="0" y="445"/>
                  </a:cubicBezTo>
                  <a:cubicBezTo>
                    <a:pt x="0" y="392"/>
                    <a:pt x="218" y="360"/>
                    <a:pt x="291" y="286"/>
                  </a:cubicBezTo>
                  <a:cubicBezTo>
                    <a:pt x="364" y="212"/>
                    <a:pt x="397" y="0"/>
                    <a:pt x="450" y="1"/>
                  </a:cubicBezTo>
                  <a:close/>
                </a:path>
              </a:pathLst>
            </a:custGeom>
            <a:noFill/>
            <a:ln w="28575"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69" name="Line 69"/>
            <p:cNvSpPr>
              <a:spLocks noChangeShapeType="1"/>
            </p:cNvSpPr>
            <p:nvPr/>
          </p:nvSpPr>
          <p:spPr bwMode="auto">
            <a:xfrm>
              <a:off x="2778" y="1545"/>
              <a:ext cx="558" cy="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70" name="Line 70"/>
            <p:cNvSpPr>
              <a:spLocks noChangeShapeType="1"/>
            </p:cNvSpPr>
            <p:nvPr/>
          </p:nvSpPr>
          <p:spPr bwMode="auto">
            <a:xfrm flipH="1" flipV="1">
              <a:off x="2784" y="933"/>
              <a:ext cx="0" cy="618"/>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56071" name="Group 71"/>
          <p:cNvGrpSpPr>
            <a:grpSpLocks/>
          </p:cNvGrpSpPr>
          <p:nvPr/>
        </p:nvGrpSpPr>
        <p:grpSpPr bwMode="auto">
          <a:xfrm>
            <a:off x="6294438" y="1198563"/>
            <a:ext cx="1928812" cy="1628775"/>
            <a:chOff x="3965" y="685"/>
            <a:chExt cx="1215" cy="1026"/>
          </a:xfrm>
        </p:grpSpPr>
        <p:sp>
          <p:nvSpPr>
            <p:cNvPr id="256072" name="Oval 72"/>
            <p:cNvSpPr>
              <a:spLocks noChangeArrowheads="1"/>
            </p:cNvSpPr>
            <p:nvPr/>
          </p:nvSpPr>
          <p:spPr bwMode="auto">
            <a:xfrm flipH="1" flipV="1">
              <a:off x="4301" y="970"/>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73" name="Line 73"/>
            <p:cNvSpPr>
              <a:spLocks noChangeShapeType="1"/>
            </p:cNvSpPr>
            <p:nvPr/>
          </p:nvSpPr>
          <p:spPr bwMode="auto">
            <a:xfrm flipV="1">
              <a:off x="4160" y="781"/>
              <a:ext cx="552" cy="84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74" name="Text Box 74"/>
            <p:cNvSpPr txBox="1">
              <a:spLocks noChangeArrowheads="1"/>
            </p:cNvSpPr>
            <p:nvPr/>
          </p:nvSpPr>
          <p:spPr bwMode="auto">
            <a:xfrm>
              <a:off x="4679" y="685"/>
              <a:ext cx="204"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FF0000"/>
                  </a:solidFill>
                  <a:latin typeface="Tahoma" pitchFamily="34" charset="0"/>
                </a:rPr>
                <a:t>E</a:t>
              </a:r>
            </a:p>
          </p:txBody>
        </p:sp>
        <p:sp>
          <p:nvSpPr>
            <p:cNvPr id="256075" name="Line 75"/>
            <p:cNvSpPr>
              <a:spLocks noChangeShapeType="1"/>
            </p:cNvSpPr>
            <p:nvPr/>
          </p:nvSpPr>
          <p:spPr bwMode="auto">
            <a:xfrm flipV="1">
              <a:off x="4157" y="898"/>
              <a:ext cx="291" cy="726"/>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76" name="Text Box 76"/>
            <p:cNvSpPr txBox="1">
              <a:spLocks noChangeArrowheads="1"/>
            </p:cNvSpPr>
            <p:nvPr/>
          </p:nvSpPr>
          <p:spPr bwMode="auto">
            <a:xfrm>
              <a:off x="4136" y="937"/>
              <a:ext cx="294"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chemeClr val="bg1"/>
                  </a:solidFill>
                  <a:latin typeface="Tahoma" pitchFamily="34" charset="0"/>
                </a:rPr>
                <a:t>v</a:t>
              </a:r>
              <a:r>
                <a:rPr lang="en-US" sz="2000" baseline="-25000">
                  <a:solidFill>
                    <a:schemeClr val="bg1"/>
                  </a:solidFill>
                  <a:latin typeface="Tahoma" pitchFamily="34" charset="0"/>
                </a:rPr>
                <a:t>d</a:t>
              </a:r>
            </a:p>
          </p:txBody>
        </p:sp>
        <p:sp>
          <p:nvSpPr>
            <p:cNvPr id="256077" name="Oval 77"/>
            <p:cNvSpPr>
              <a:spLocks noChangeArrowheads="1"/>
            </p:cNvSpPr>
            <p:nvPr/>
          </p:nvSpPr>
          <p:spPr bwMode="auto">
            <a:xfrm flipH="1" flipV="1">
              <a:off x="4697" y="970"/>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78" name="Oval 78"/>
            <p:cNvSpPr>
              <a:spLocks noChangeArrowheads="1"/>
            </p:cNvSpPr>
            <p:nvPr/>
          </p:nvSpPr>
          <p:spPr bwMode="auto">
            <a:xfrm flipH="1" flipV="1">
              <a:off x="4103" y="1168"/>
              <a:ext cx="107"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79" name="Oval 79"/>
            <p:cNvSpPr>
              <a:spLocks noChangeArrowheads="1"/>
            </p:cNvSpPr>
            <p:nvPr/>
          </p:nvSpPr>
          <p:spPr bwMode="auto">
            <a:xfrm flipH="1" flipV="1">
              <a:off x="4499" y="1168"/>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80" name="Oval 80"/>
            <p:cNvSpPr>
              <a:spLocks noChangeArrowheads="1"/>
            </p:cNvSpPr>
            <p:nvPr/>
          </p:nvSpPr>
          <p:spPr bwMode="auto">
            <a:xfrm flipH="1" flipV="1">
              <a:off x="4896" y="1168"/>
              <a:ext cx="107"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81" name="Oval 81"/>
            <p:cNvSpPr>
              <a:spLocks noChangeArrowheads="1"/>
            </p:cNvSpPr>
            <p:nvPr/>
          </p:nvSpPr>
          <p:spPr bwMode="auto">
            <a:xfrm flipH="1" flipV="1">
              <a:off x="4301" y="1366"/>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82" name="Oval 82"/>
            <p:cNvSpPr>
              <a:spLocks noChangeArrowheads="1"/>
            </p:cNvSpPr>
            <p:nvPr/>
          </p:nvSpPr>
          <p:spPr bwMode="auto">
            <a:xfrm flipH="1" flipV="1">
              <a:off x="4697" y="1366"/>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83" name="Oval 83"/>
            <p:cNvSpPr>
              <a:spLocks noChangeArrowheads="1"/>
            </p:cNvSpPr>
            <p:nvPr/>
          </p:nvSpPr>
          <p:spPr bwMode="auto">
            <a:xfrm flipH="1" flipV="1">
              <a:off x="4103" y="1565"/>
              <a:ext cx="107" cy="10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84" name="Oval 84"/>
            <p:cNvSpPr>
              <a:spLocks noChangeArrowheads="1"/>
            </p:cNvSpPr>
            <p:nvPr/>
          </p:nvSpPr>
          <p:spPr bwMode="auto">
            <a:xfrm flipH="1" flipV="1">
              <a:off x="4499" y="1565"/>
              <a:ext cx="108" cy="10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85" name="Line 85"/>
            <p:cNvSpPr>
              <a:spLocks noChangeShapeType="1"/>
            </p:cNvSpPr>
            <p:nvPr/>
          </p:nvSpPr>
          <p:spPr bwMode="auto">
            <a:xfrm>
              <a:off x="4157" y="1624"/>
              <a:ext cx="564" cy="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86" name="Line 86"/>
            <p:cNvSpPr>
              <a:spLocks noChangeShapeType="1"/>
            </p:cNvSpPr>
            <p:nvPr/>
          </p:nvSpPr>
          <p:spPr bwMode="auto">
            <a:xfrm flipH="1" flipV="1">
              <a:off x="4157" y="1012"/>
              <a:ext cx="0" cy="618"/>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87" name="Text Box 87"/>
            <p:cNvSpPr txBox="1">
              <a:spLocks noChangeArrowheads="1"/>
            </p:cNvSpPr>
            <p:nvPr/>
          </p:nvSpPr>
          <p:spPr bwMode="auto">
            <a:xfrm>
              <a:off x="4681" y="1519"/>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[010]</a:t>
              </a:r>
            </a:p>
          </p:txBody>
        </p:sp>
        <p:sp>
          <p:nvSpPr>
            <p:cNvPr id="256088" name="Text Box 88"/>
            <p:cNvSpPr txBox="1">
              <a:spLocks noChangeArrowheads="1"/>
            </p:cNvSpPr>
            <p:nvPr/>
          </p:nvSpPr>
          <p:spPr bwMode="auto">
            <a:xfrm>
              <a:off x="3965" y="850"/>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[001]</a:t>
              </a:r>
            </a:p>
          </p:txBody>
        </p:sp>
      </p:grpSp>
      <p:grpSp>
        <p:nvGrpSpPr>
          <p:cNvPr id="256089" name="Group 89"/>
          <p:cNvGrpSpPr>
            <a:grpSpLocks/>
          </p:cNvGrpSpPr>
          <p:nvPr/>
        </p:nvGrpSpPr>
        <p:grpSpPr bwMode="auto">
          <a:xfrm>
            <a:off x="6296025" y="5154613"/>
            <a:ext cx="2114550" cy="1366837"/>
            <a:chOff x="3966" y="3247"/>
            <a:chExt cx="1332" cy="861"/>
          </a:xfrm>
        </p:grpSpPr>
        <p:sp>
          <p:nvSpPr>
            <p:cNvPr id="256090" name="Line 90"/>
            <p:cNvSpPr>
              <a:spLocks noChangeShapeType="1"/>
            </p:cNvSpPr>
            <p:nvPr/>
          </p:nvSpPr>
          <p:spPr bwMode="auto">
            <a:xfrm flipV="1">
              <a:off x="4152" y="3631"/>
              <a:ext cx="1095" cy="39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91" name="Text Box 91"/>
            <p:cNvSpPr txBox="1">
              <a:spLocks noChangeArrowheads="1"/>
            </p:cNvSpPr>
            <p:nvPr/>
          </p:nvSpPr>
          <p:spPr bwMode="auto">
            <a:xfrm>
              <a:off x="5094" y="3364"/>
              <a:ext cx="204"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FF0000"/>
                  </a:solidFill>
                  <a:latin typeface="Tahoma" pitchFamily="34" charset="0"/>
                </a:rPr>
                <a:t>E</a:t>
              </a:r>
            </a:p>
          </p:txBody>
        </p:sp>
        <p:sp>
          <p:nvSpPr>
            <p:cNvPr id="256092" name="Text Box 92"/>
            <p:cNvSpPr txBox="1">
              <a:spLocks noChangeArrowheads="1"/>
            </p:cNvSpPr>
            <p:nvPr/>
          </p:nvSpPr>
          <p:spPr bwMode="auto">
            <a:xfrm>
              <a:off x="4962" y="3817"/>
              <a:ext cx="294" cy="250"/>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chemeClr val="bg1"/>
                  </a:solidFill>
                  <a:latin typeface="Tahoma" pitchFamily="34" charset="0"/>
                </a:rPr>
                <a:t>v</a:t>
              </a:r>
              <a:r>
                <a:rPr lang="en-US" sz="2000" baseline="-25000">
                  <a:solidFill>
                    <a:schemeClr val="bg1"/>
                  </a:solidFill>
                  <a:latin typeface="Tahoma" pitchFamily="34" charset="0"/>
                </a:rPr>
                <a:t>d</a:t>
              </a:r>
            </a:p>
          </p:txBody>
        </p:sp>
        <p:sp>
          <p:nvSpPr>
            <p:cNvPr id="256093" name="Oval 93"/>
            <p:cNvSpPr>
              <a:spLocks noChangeArrowheads="1"/>
            </p:cNvSpPr>
            <p:nvPr/>
          </p:nvSpPr>
          <p:spPr bwMode="auto">
            <a:xfrm flipH="1" flipV="1">
              <a:off x="4302" y="3367"/>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94" name="Oval 94"/>
            <p:cNvSpPr>
              <a:spLocks noChangeArrowheads="1"/>
            </p:cNvSpPr>
            <p:nvPr/>
          </p:nvSpPr>
          <p:spPr bwMode="auto">
            <a:xfrm flipH="1" flipV="1">
              <a:off x="4698" y="3367"/>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95" name="Oval 95"/>
            <p:cNvSpPr>
              <a:spLocks noChangeArrowheads="1"/>
            </p:cNvSpPr>
            <p:nvPr/>
          </p:nvSpPr>
          <p:spPr bwMode="auto">
            <a:xfrm flipH="1" flipV="1">
              <a:off x="4104" y="3565"/>
              <a:ext cx="107"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96" name="Oval 96"/>
            <p:cNvSpPr>
              <a:spLocks noChangeArrowheads="1"/>
            </p:cNvSpPr>
            <p:nvPr/>
          </p:nvSpPr>
          <p:spPr bwMode="auto">
            <a:xfrm flipH="1" flipV="1">
              <a:off x="4500" y="3565"/>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97" name="Oval 97"/>
            <p:cNvSpPr>
              <a:spLocks noChangeArrowheads="1"/>
            </p:cNvSpPr>
            <p:nvPr/>
          </p:nvSpPr>
          <p:spPr bwMode="auto">
            <a:xfrm flipH="1" flipV="1">
              <a:off x="4897" y="3565"/>
              <a:ext cx="107"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098" name="Oval 98"/>
            <p:cNvSpPr>
              <a:spLocks noChangeArrowheads="1"/>
            </p:cNvSpPr>
            <p:nvPr/>
          </p:nvSpPr>
          <p:spPr bwMode="auto">
            <a:xfrm flipH="1" flipV="1">
              <a:off x="4302" y="3763"/>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099" name="Oval 99"/>
            <p:cNvSpPr>
              <a:spLocks noChangeArrowheads="1"/>
            </p:cNvSpPr>
            <p:nvPr/>
          </p:nvSpPr>
          <p:spPr bwMode="auto">
            <a:xfrm flipH="1" flipV="1">
              <a:off x="4698" y="3763"/>
              <a:ext cx="108" cy="1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fr-FR" sz="2000">
                <a:latin typeface="Tahoma" pitchFamily="34" charset="0"/>
              </a:endParaRPr>
            </a:p>
          </p:txBody>
        </p:sp>
        <p:sp>
          <p:nvSpPr>
            <p:cNvPr id="256100" name="Oval 100"/>
            <p:cNvSpPr>
              <a:spLocks noChangeArrowheads="1"/>
            </p:cNvSpPr>
            <p:nvPr/>
          </p:nvSpPr>
          <p:spPr bwMode="auto">
            <a:xfrm flipH="1" flipV="1">
              <a:off x="4104" y="3962"/>
              <a:ext cx="107" cy="10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101" name="Oval 101"/>
            <p:cNvSpPr>
              <a:spLocks noChangeArrowheads="1"/>
            </p:cNvSpPr>
            <p:nvPr/>
          </p:nvSpPr>
          <p:spPr bwMode="auto">
            <a:xfrm flipH="1" flipV="1">
              <a:off x="4500" y="3962"/>
              <a:ext cx="108" cy="10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6102" name="Line 102"/>
            <p:cNvSpPr>
              <a:spLocks noChangeShapeType="1"/>
            </p:cNvSpPr>
            <p:nvPr/>
          </p:nvSpPr>
          <p:spPr bwMode="auto">
            <a:xfrm>
              <a:off x="4152" y="4018"/>
              <a:ext cx="564" cy="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03" name="Line 103"/>
            <p:cNvSpPr>
              <a:spLocks noChangeShapeType="1"/>
            </p:cNvSpPr>
            <p:nvPr/>
          </p:nvSpPr>
          <p:spPr bwMode="auto">
            <a:xfrm flipH="1" flipV="1">
              <a:off x="4158" y="3409"/>
              <a:ext cx="0" cy="618"/>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04" name="Text Box 104"/>
            <p:cNvSpPr txBox="1">
              <a:spLocks noChangeArrowheads="1"/>
            </p:cNvSpPr>
            <p:nvPr/>
          </p:nvSpPr>
          <p:spPr bwMode="auto">
            <a:xfrm>
              <a:off x="4667" y="3916"/>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[010]</a:t>
              </a:r>
            </a:p>
          </p:txBody>
        </p:sp>
        <p:sp>
          <p:nvSpPr>
            <p:cNvPr id="256105" name="Text Box 105"/>
            <p:cNvSpPr txBox="1">
              <a:spLocks noChangeArrowheads="1"/>
            </p:cNvSpPr>
            <p:nvPr/>
          </p:nvSpPr>
          <p:spPr bwMode="auto">
            <a:xfrm>
              <a:off x="3966" y="3247"/>
              <a:ext cx="499" cy="192"/>
            </a:xfrm>
            <a:prstGeom prst="rect">
              <a:avLst/>
            </a:prstGeom>
            <a:noFill/>
            <a:ln>
              <a:noFill/>
            </a:ln>
            <a:effectLst/>
            <a:extLst>
              <a:ext uri="{909E8E84-426E-40DD-AFC4-6F175D3DCCD1}">
                <a14:hiddenFill xmlns:a14="http://schemas.microsoft.com/office/drawing/2010/main">
                  <a:solidFill>
                    <a:srgbClr val="EBF0E8"/>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srgbClr val="3333FF"/>
                  </a:solidFill>
                </a:rPr>
                <a:t>[001]</a:t>
              </a:r>
            </a:p>
          </p:txBody>
        </p:sp>
        <p:sp>
          <p:nvSpPr>
            <p:cNvPr id="256106" name="Line 106"/>
            <p:cNvSpPr>
              <a:spLocks noChangeShapeType="1"/>
            </p:cNvSpPr>
            <p:nvPr/>
          </p:nvSpPr>
          <p:spPr bwMode="auto">
            <a:xfrm flipV="1">
              <a:off x="4158" y="3889"/>
              <a:ext cx="822" cy="13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457200" y="381000"/>
            <a:ext cx="8229600" cy="550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effectLst>
                  <a:outerShdw blurRad="38100" dist="38100" dir="2700000" algn="tl">
                    <a:srgbClr val="000000"/>
                  </a:outerShdw>
                </a:effectLst>
                <a:latin typeface="Tahoma" pitchFamily="34" charset="0"/>
              </a:rPr>
              <a:t>Electron and Hole Mobility in Ge</a:t>
            </a:r>
          </a:p>
        </p:txBody>
      </p:sp>
      <p:sp>
        <p:nvSpPr>
          <p:cNvPr id="258051" name="Text Box 3"/>
          <p:cNvSpPr txBox="1">
            <a:spLocks noChangeArrowheads="1"/>
          </p:cNvSpPr>
          <p:nvPr/>
        </p:nvSpPr>
        <p:spPr bwMode="auto">
          <a:xfrm>
            <a:off x="96838" y="3433763"/>
            <a:ext cx="2457450"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dirty="0">
                <a:latin typeface="Tahoma" pitchFamily="34" charset="0"/>
                <a:sym typeface="Symbol" pitchFamily="18" charset="2"/>
              </a:rPr>
              <a:t>-</a:t>
            </a:r>
            <a:r>
              <a:rPr lang="en-US" sz="1600" dirty="0" err="1">
                <a:latin typeface="Tahoma" pitchFamily="34" charset="0"/>
                <a:sym typeface="Symbol" pitchFamily="18" charset="2"/>
              </a:rPr>
              <a:t>Phys.Rev</a:t>
            </a:r>
            <a:r>
              <a:rPr lang="en-US" sz="1600" dirty="0">
                <a:latin typeface="Tahoma" pitchFamily="34" charset="0"/>
                <a:sym typeface="Symbol" pitchFamily="18" charset="2"/>
              </a:rPr>
              <a:t>. 130(6):2201-2204,1963</a:t>
            </a:r>
          </a:p>
          <a:p>
            <a:pPr eaLnBrk="0" hangingPunct="0">
              <a:spcBef>
                <a:spcPct val="50000"/>
              </a:spcBef>
            </a:pPr>
            <a:r>
              <a:rPr lang="en-US" sz="1600" dirty="0">
                <a:latin typeface="Tahoma" pitchFamily="34" charset="0"/>
              </a:rPr>
              <a:t>-distributed over 4 ellipsoidal valleys</a:t>
            </a:r>
          </a:p>
          <a:p>
            <a:pPr eaLnBrk="0" hangingPunct="0">
              <a:spcBef>
                <a:spcPct val="50000"/>
              </a:spcBef>
            </a:pPr>
            <a:r>
              <a:rPr lang="en-US" sz="1600" dirty="0">
                <a:latin typeface="Tahoma" pitchFamily="34" charset="0"/>
              </a:rPr>
              <a:t>-each valley is MB distributed, T(E)</a:t>
            </a:r>
          </a:p>
          <a:p>
            <a:pPr eaLnBrk="0" hangingPunct="0">
              <a:spcBef>
                <a:spcPct val="50000"/>
              </a:spcBef>
            </a:pPr>
            <a:r>
              <a:rPr lang="en-US" sz="1600" dirty="0">
                <a:latin typeface="Tahoma" pitchFamily="34" charset="0"/>
              </a:rPr>
              <a:t>-</a:t>
            </a:r>
            <a:r>
              <a:rPr lang="en-US" sz="1600" dirty="0" err="1">
                <a:latin typeface="Tahoma" pitchFamily="34" charset="0"/>
              </a:rPr>
              <a:t>intervalley</a:t>
            </a:r>
            <a:r>
              <a:rPr lang="en-US" sz="1600" dirty="0">
                <a:latin typeface="Tahoma" pitchFamily="34" charset="0"/>
              </a:rPr>
              <a:t> scattering </a:t>
            </a:r>
            <a:r>
              <a:rPr lang="en-US" sz="1600" dirty="0">
                <a:latin typeface="Tahoma" pitchFamily="34" charset="0"/>
                <a:sym typeface="Symbol" pitchFamily="18" charset="2"/>
              </a:rPr>
              <a:t>(E) </a:t>
            </a:r>
            <a:r>
              <a:rPr lang="en-US" sz="1600" dirty="0">
                <a:latin typeface="Tahoma" pitchFamily="34" charset="0"/>
              </a:rPr>
              <a:t>defines valley population</a:t>
            </a:r>
          </a:p>
          <a:p>
            <a:pPr eaLnBrk="0" hangingPunct="0">
              <a:spcBef>
                <a:spcPct val="50000"/>
              </a:spcBef>
            </a:pPr>
            <a:r>
              <a:rPr lang="en-US" sz="1600" dirty="0">
                <a:latin typeface="Tahoma" pitchFamily="34" charset="0"/>
              </a:rPr>
              <a:t>-v</a:t>
            </a:r>
            <a:r>
              <a:rPr lang="en-US" sz="1600" baseline="-25000" dirty="0">
                <a:latin typeface="Tahoma" pitchFamily="34" charset="0"/>
              </a:rPr>
              <a:t>100</a:t>
            </a:r>
            <a:r>
              <a:rPr lang="en-US" sz="1600" dirty="0">
                <a:latin typeface="Tahoma" pitchFamily="34" charset="0"/>
              </a:rPr>
              <a:t>(E) and </a:t>
            </a:r>
            <a:r>
              <a:rPr lang="en-US" sz="1600" dirty="0">
                <a:latin typeface="Tahoma" pitchFamily="34" charset="0"/>
                <a:sym typeface="Symbol" pitchFamily="18" charset="2"/>
              </a:rPr>
              <a:t>(E) defines all.</a:t>
            </a:r>
          </a:p>
          <a:p>
            <a:pPr eaLnBrk="0" hangingPunct="0">
              <a:spcBef>
                <a:spcPct val="50000"/>
              </a:spcBef>
            </a:pPr>
            <a:endParaRPr lang="en-US" sz="1600" dirty="0">
              <a:latin typeface="Tahoma" pitchFamily="34" charset="0"/>
              <a:sym typeface="Symbol" pitchFamily="18" charset="2"/>
            </a:endParaRPr>
          </a:p>
        </p:txBody>
      </p:sp>
      <p:grpSp>
        <p:nvGrpSpPr>
          <p:cNvPr id="258052" name="Group 4"/>
          <p:cNvGrpSpPr>
            <a:grpSpLocks/>
          </p:cNvGrpSpPr>
          <p:nvPr/>
        </p:nvGrpSpPr>
        <p:grpSpPr bwMode="auto">
          <a:xfrm>
            <a:off x="39688" y="1033463"/>
            <a:ext cx="2559050" cy="5791200"/>
            <a:chOff x="765" y="651"/>
            <a:chExt cx="1612" cy="3648"/>
          </a:xfrm>
        </p:grpSpPr>
        <p:graphicFrame>
          <p:nvGraphicFramePr>
            <p:cNvPr id="258053" name="Object 5"/>
            <p:cNvGraphicFramePr>
              <a:graphicFrameLocks noChangeAspect="1"/>
            </p:cNvGraphicFramePr>
            <p:nvPr/>
          </p:nvGraphicFramePr>
          <p:xfrm>
            <a:off x="772" y="983"/>
            <a:ext cx="1601" cy="1153"/>
          </p:xfrm>
          <a:graphic>
            <a:graphicData uri="http://schemas.openxmlformats.org/presentationml/2006/ole">
              <mc:AlternateContent xmlns:mc="http://schemas.openxmlformats.org/markup-compatibility/2006">
                <mc:Choice xmlns:v="urn:schemas-microsoft-com:vml" Requires="v">
                  <p:oleObj spid="_x0000_s258228" name="Bitmap Image" r:id="rId4" imgW="8361905" imgH="6020640" progId="Paint.Picture">
                    <p:embed/>
                  </p:oleObj>
                </mc:Choice>
                <mc:Fallback>
                  <p:oleObj name="Bitmap Image" r:id="rId4" imgW="8361905" imgH="6020640"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 y="983"/>
                          <a:ext cx="1601"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8054" name="Rectangle 6"/>
            <p:cNvSpPr>
              <a:spLocks noChangeArrowheads="1"/>
            </p:cNvSpPr>
            <p:nvPr/>
          </p:nvSpPr>
          <p:spPr bwMode="auto">
            <a:xfrm>
              <a:off x="765" y="651"/>
              <a:ext cx="16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i="1">
                  <a:solidFill>
                    <a:schemeClr val="tx2"/>
                  </a:solidFill>
                  <a:effectLst>
                    <a:outerShdw blurRad="38100" dist="38100" dir="2700000" algn="tl">
                      <a:srgbClr val="000000"/>
                    </a:outerShdw>
                  </a:effectLst>
                  <a:latin typeface="Palatino Linotype" pitchFamily="18" charset="0"/>
                </a:rPr>
                <a:t>Electrons</a:t>
              </a:r>
            </a:p>
          </p:txBody>
        </p:sp>
        <p:sp>
          <p:nvSpPr>
            <p:cNvPr id="258055" name="Rectangle 7"/>
            <p:cNvSpPr>
              <a:spLocks noChangeArrowheads="1"/>
            </p:cNvSpPr>
            <p:nvPr/>
          </p:nvSpPr>
          <p:spPr bwMode="auto">
            <a:xfrm>
              <a:off x="773" y="680"/>
              <a:ext cx="1597" cy="36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258056" name="Group 8"/>
          <p:cNvGrpSpPr>
            <a:grpSpLocks/>
          </p:cNvGrpSpPr>
          <p:nvPr/>
        </p:nvGrpSpPr>
        <p:grpSpPr bwMode="auto">
          <a:xfrm>
            <a:off x="2644775" y="1038225"/>
            <a:ext cx="2562225" cy="6070600"/>
            <a:chOff x="1666" y="654"/>
            <a:chExt cx="1614" cy="3824"/>
          </a:xfrm>
        </p:grpSpPr>
        <p:sp>
          <p:nvSpPr>
            <p:cNvPr id="258057" name="Text Box 9"/>
            <p:cNvSpPr txBox="1">
              <a:spLocks noChangeArrowheads="1"/>
            </p:cNvSpPr>
            <p:nvPr/>
          </p:nvSpPr>
          <p:spPr bwMode="auto">
            <a:xfrm>
              <a:off x="1704" y="2163"/>
              <a:ext cx="1548" cy="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dirty="0" smtClean="0">
                  <a:latin typeface="Tahoma" pitchFamily="34" charset="0"/>
                </a:rPr>
                <a:t>-</a:t>
              </a:r>
              <a:r>
                <a:rPr lang="fr-FR" sz="1600" dirty="0" smtClean="0"/>
                <a:t>B</a:t>
              </a:r>
              <a:r>
                <a:rPr lang="fr-FR" sz="1600" dirty="0"/>
                <a:t>. </a:t>
              </a:r>
              <a:r>
                <a:rPr lang="fr-FR" sz="1600" dirty="0" err="1"/>
                <a:t>Bruyneel</a:t>
              </a:r>
              <a:r>
                <a:rPr lang="fr-FR" sz="1600" dirty="0"/>
                <a:t> et al. NIM A 569 (2006) 764-773-</a:t>
              </a:r>
              <a:r>
                <a:rPr lang="en-US" sz="1600" dirty="0" smtClean="0">
                  <a:latin typeface="Tahoma" pitchFamily="34" charset="0"/>
                  <a:sym typeface="Symbol" pitchFamily="18" charset="2"/>
                </a:rPr>
                <a:t>:</a:t>
              </a:r>
              <a:endParaRPr lang="en-US" sz="1600" dirty="0">
                <a:latin typeface="Tahoma" pitchFamily="34" charset="0"/>
                <a:sym typeface="Symbol" pitchFamily="18" charset="2"/>
              </a:endParaRPr>
            </a:p>
            <a:p>
              <a:pPr eaLnBrk="0" hangingPunct="0">
                <a:spcBef>
                  <a:spcPct val="50000"/>
                </a:spcBef>
              </a:pPr>
              <a:r>
                <a:rPr lang="en-US" sz="1600" dirty="0">
                  <a:latin typeface="Tahoma" pitchFamily="34" charset="0"/>
                </a:rPr>
                <a:t>-only “warped” heavy hole band is important</a:t>
              </a:r>
            </a:p>
            <a:p>
              <a:pPr eaLnBrk="0" hangingPunct="0">
                <a:spcBef>
                  <a:spcPct val="50000"/>
                </a:spcBef>
              </a:pPr>
              <a:r>
                <a:rPr lang="en-US" sz="1600" dirty="0">
                  <a:latin typeface="Tahoma" pitchFamily="34" charset="0"/>
                </a:rPr>
                <a:t>-“Streaming motion” </a:t>
              </a:r>
              <a:r>
                <a:rPr lang="en-US" sz="1600" dirty="0">
                  <a:latin typeface="Tahoma" pitchFamily="34" charset="0"/>
                  <a:sym typeface="Symbol" pitchFamily="18" charset="2"/>
                </a:rPr>
                <a:t></a:t>
              </a:r>
              <a:r>
                <a:rPr lang="en-US" sz="1600" dirty="0">
                  <a:latin typeface="Tahoma" pitchFamily="34" charset="0"/>
                </a:rPr>
                <a:t> drifted MB distribution:</a:t>
              </a:r>
            </a:p>
            <a:p>
              <a:pPr eaLnBrk="0" hangingPunct="0">
                <a:spcBef>
                  <a:spcPct val="50000"/>
                </a:spcBef>
              </a:pPr>
              <a:endParaRPr lang="en-US" sz="1600" dirty="0">
                <a:latin typeface="Tahoma" pitchFamily="34" charset="0"/>
              </a:endParaRPr>
            </a:p>
            <a:p>
              <a:pPr eaLnBrk="0" hangingPunct="0">
                <a:lnSpc>
                  <a:spcPct val="90000"/>
                </a:lnSpc>
                <a:spcBef>
                  <a:spcPct val="50000"/>
                </a:spcBef>
              </a:pPr>
              <a:endParaRPr lang="en-US" sz="1600" dirty="0">
                <a:latin typeface="Tahoma" pitchFamily="34" charset="0"/>
              </a:endParaRPr>
            </a:p>
            <a:p>
              <a:pPr eaLnBrk="0" hangingPunct="0">
                <a:lnSpc>
                  <a:spcPct val="80000"/>
                </a:lnSpc>
                <a:spcBef>
                  <a:spcPct val="50000"/>
                </a:spcBef>
              </a:pPr>
              <a:r>
                <a:rPr lang="en-US" sz="1600" dirty="0">
                  <a:latin typeface="Tahoma" pitchFamily="34" charset="0"/>
                </a:rPr>
                <a:t>- v</a:t>
              </a:r>
              <a:r>
                <a:rPr lang="en-US" sz="1600" baseline="-25000" dirty="0">
                  <a:latin typeface="Tahoma" pitchFamily="34" charset="0"/>
                </a:rPr>
                <a:t>100</a:t>
              </a:r>
              <a:r>
                <a:rPr lang="en-US" sz="1600" dirty="0">
                  <a:latin typeface="Tahoma" pitchFamily="34" charset="0"/>
                </a:rPr>
                <a:t>(E) and</a:t>
              </a:r>
              <a:r>
                <a:rPr lang="en-US" sz="2400" dirty="0">
                  <a:latin typeface="Tahoma" pitchFamily="34" charset="0"/>
                </a:rPr>
                <a:t> </a:t>
              </a:r>
              <a:r>
                <a:rPr lang="en-US" sz="1600" dirty="0">
                  <a:latin typeface="Tahoma" pitchFamily="34" charset="0"/>
                </a:rPr>
                <a:t>v</a:t>
              </a:r>
              <a:r>
                <a:rPr lang="en-US" sz="1600" baseline="-25000" dirty="0">
                  <a:latin typeface="Tahoma" pitchFamily="34" charset="0"/>
                </a:rPr>
                <a:t>111</a:t>
              </a:r>
              <a:r>
                <a:rPr lang="en-US" sz="1600" dirty="0">
                  <a:latin typeface="Tahoma" pitchFamily="34" charset="0"/>
                </a:rPr>
                <a:t>(E) defines all.</a:t>
              </a:r>
              <a:r>
                <a:rPr lang="en-US" sz="2400" dirty="0">
                  <a:latin typeface="Tahoma" pitchFamily="34" charset="0"/>
                </a:rPr>
                <a:t> </a:t>
              </a:r>
              <a:endParaRPr lang="en-US" sz="1600" dirty="0">
                <a:latin typeface="Tahoma" pitchFamily="34" charset="0"/>
              </a:endParaRPr>
            </a:p>
            <a:p>
              <a:pPr eaLnBrk="0" hangingPunct="0">
                <a:spcBef>
                  <a:spcPct val="50000"/>
                </a:spcBef>
              </a:pPr>
              <a:r>
                <a:rPr lang="en-US" sz="1600" dirty="0">
                  <a:latin typeface="Tahoma" pitchFamily="34" charset="0"/>
                </a:rPr>
                <a:t> </a:t>
              </a:r>
            </a:p>
          </p:txBody>
        </p:sp>
        <p:sp>
          <p:nvSpPr>
            <p:cNvPr id="258058" name="Rectangle 10"/>
            <p:cNvSpPr>
              <a:spLocks noChangeArrowheads="1"/>
            </p:cNvSpPr>
            <p:nvPr/>
          </p:nvSpPr>
          <p:spPr bwMode="auto">
            <a:xfrm>
              <a:off x="1677" y="980"/>
              <a:ext cx="1601" cy="11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solidFill>
                  <a:srgbClr val="FF0000"/>
                </a:solidFill>
                <a:latin typeface="Tahoma" pitchFamily="34" charset="0"/>
              </a:endParaRPr>
            </a:p>
          </p:txBody>
        </p:sp>
        <p:graphicFrame>
          <p:nvGraphicFramePr>
            <p:cNvPr id="258059" name="Object 11"/>
            <p:cNvGraphicFramePr>
              <a:graphicFrameLocks noChangeAspect="1"/>
            </p:cNvGraphicFramePr>
            <p:nvPr/>
          </p:nvGraphicFramePr>
          <p:xfrm>
            <a:off x="1962" y="983"/>
            <a:ext cx="1002" cy="1153"/>
          </p:xfrm>
          <a:graphic>
            <a:graphicData uri="http://schemas.openxmlformats.org/presentationml/2006/ole">
              <mc:AlternateContent xmlns:mc="http://schemas.openxmlformats.org/markup-compatibility/2006">
                <mc:Choice xmlns:v="urn:schemas-microsoft-com:vml" Requires="v">
                  <p:oleObj spid="_x0000_s258229" name="Mathcad" r:id="rId6" imgW="3781440" imgH="4352760" progId="Mathcad">
                    <p:embed/>
                  </p:oleObj>
                </mc:Choice>
                <mc:Fallback>
                  <p:oleObj name="Mathcad" r:id="rId6" imgW="3781440" imgH="4352760" progId="Mathcad">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2" y="983"/>
                          <a:ext cx="1002"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8060" name="Line 12"/>
            <p:cNvSpPr>
              <a:spLocks noChangeShapeType="1"/>
            </p:cNvSpPr>
            <p:nvPr/>
          </p:nvSpPr>
          <p:spPr bwMode="auto">
            <a:xfrm flipH="1">
              <a:off x="2271" y="1631"/>
              <a:ext cx="95" cy="7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1" name="Line 13"/>
            <p:cNvSpPr>
              <a:spLocks noChangeShapeType="1"/>
            </p:cNvSpPr>
            <p:nvPr/>
          </p:nvSpPr>
          <p:spPr bwMode="auto">
            <a:xfrm>
              <a:off x="2796" y="1586"/>
              <a:ext cx="147" cy="1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2" name="Line 14"/>
            <p:cNvSpPr>
              <a:spLocks noChangeShapeType="1"/>
            </p:cNvSpPr>
            <p:nvPr/>
          </p:nvSpPr>
          <p:spPr bwMode="auto">
            <a:xfrm flipH="1" flipV="1">
              <a:off x="2456" y="1083"/>
              <a:ext cx="0" cy="11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3" name="Line 15"/>
            <p:cNvSpPr>
              <a:spLocks noChangeShapeType="1"/>
            </p:cNvSpPr>
            <p:nvPr/>
          </p:nvSpPr>
          <p:spPr bwMode="auto">
            <a:xfrm flipV="1">
              <a:off x="2376" y="1556"/>
              <a:ext cx="84" cy="67"/>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4" name="Line 16"/>
            <p:cNvSpPr>
              <a:spLocks noChangeShapeType="1"/>
            </p:cNvSpPr>
            <p:nvPr/>
          </p:nvSpPr>
          <p:spPr bwMode="auto">
            <a:xfrm>
              <a:off x="2456" y="1201"/>
              <a:ext cx="3" cy="352"/>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5" name="Line 17"/>
            <p:cNvSpPr>
              <a:spLocks noChangeShapeType="1"/>
            </p:cNvSpPr>
            <p:nvPr/>
          </p:nvSpPr>
          <p:spPr bwMode="auto">
            <a:xfrm>
              <a:off x="2459" y="1557"/>
              <a:ext cx="344" cy="29"/>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66" name="Text Box 18"/>
            <p:cNvSpPr txBox="1">
              <a:spLocks noChangeArrowheads="1"/>
            </p:cNvSpPr>
            <p:nvPr/>
          </p:nvSpPr>
          <p:spPr bwMode="auto">
            <a:xfrm>
              <a:off x="2361" y="1622"/>
              <a:ext cx="1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50000"/>
                </a:lnSpc>
              </a:pPr>
              <a:r>
                <a:rPr lang="en-US" sz="2000">
                  <a:solidFill>
                    <a:srgbClr val="FF0000"/>
                  </a:solidFill>
                  <a:effectLst>
                    <a:outerShdw blurRad="38100" dist="38100" dir="2700000" algn="tl">
                      <a:srgbClr val="000000"/>
                    </a:outerShdw>
                  </a:effectLst>
                  <a:latin typeface="Tahoma" pitchFamily="34" charset="0"/>
                  <a:sym typeface="Symbol" pitchFamily="18" charset="2"/>
                </a:rPr>
                <a:t></a:t>
              </a:r>
            </a:p>
          </p:txBody>
        </p:sp>
        <p:sp>
          <p:nvSpPr>
            <p:cNvPr id="258067" name="Rectangle 19"/>
            <p:cNvSpPr>
              <a:spLocks noChangeArrowheads="1"/>
            </p:cNvSpPr>
            <p:nvPr/>
          </p:nvSpPr>
          <p:spPr bwMode="auto">
            <a:xfrm>
              <a:off x="1886" y="2002"/>
              <a:ext cx="972" cy="13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8068" name="Rectangle 20"/>
            <p:cNvSpPr>
              <a:spLocks noChangeArrowheads="1"/>
            </p:cNvSpPr>
            <p:nvPr/>
          </p:nvSpPr>
          <p:spPr bwMode="auto">
            <a:xfrm rot="2672932">
              <a:off x="2837" y="1861"/>
              <a:ext cx="72" cy="18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8069" name="Rectangle 21"/>
            <p:cNvSpPr>
              <a:spLocks noChangeArrowheads="1"/>
            </p:cNvSpPr>
            <p:nvPr/>
          </p:nvSpPr>
          <p:spPr bwMode="auto">
            <a:xfrm>
              <a:off x="1666" y="654"/>
              <a:ext cx="16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i="1">
                  <a:solidFill>
                    <a:schemeClr val="tx2"/>
                  </a:solidFill>
                  <a:effectLst>
                    <a:outerShdw blurRad="38100" dist="38100" dir="2700000" algn="tl">
                      <a:srgbClr val="000000"/>
                    </a:outerShdw>
                  </a:effectLst>
                  <a:latin typeface="Palatino Linotype" pitchFamily="18" charset="0"/>
                </a:rPr>
                <a:t>Holes</a:t>
              </a:r>
            </a:p>
          </p:txBody>
        </p:sp>
        <p:sp>
          <p:nvSpPr>
            <p:cNvPr id="258070" name="Rectangle 22"/>
            <p:cNvSpPr>
              <a:spLocks noChangeArrowheads="1"/>
            </p:cNvSpPr>
            <p:nvPr/>
          </p:nvSpPr>
          <p:spPr bwMode="auto">
            <a:xfrm>
              <a:off x="1672" y="677"/>
              <a:ext cx="1608" cy="36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8071" name="Text Box 23"/>
            <p:cNvSpPr txBox="1">
              <a:spLocks noChangeArrowheads="1"/>
            </p:cNvSpPr>
            <p:nvPr/>
          </p:nvSpPr>
          <p:spPr bwMode="auto">
            <a:xfrm>
              <a:off x="2291" y="951"/>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[001]</a:t>
              </a:r>
            </a:p>
          </p:txBody>
        </p:sp>
        <p:sp>
          <p:nvSpPr>
            <p:cNvPr id="258072" name="Text Box 24"/>
            <p:cNvSpPr txBox="1">
              <a:spLocks noChangeArrowheads="1"/>
            </p:cNvSpPr>
            <p:nvPr/>
          </p:nvSpPr>
          <p:spPr bwMode="auto">
            <a:xfrm>
              <a:off x="2914" y="1530"/>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[010]</a:t>
              </a:r>
            </a:p>
          </p:txBody>
        </p:sp>
        <p:sp>
          <p:nvSpPr>
            <p:cNvPr id="258073" name="Text Box 25"/>
            <p:cNvSpPr txBox="1">
              <a:spLocks noChangeArrowheads="1"/>
            </p:cNvSpPr>
            <p:nvPr/>
          </p:nvSpPr>
          <p:spPr bwMode="auto">
            <a:xfrm>
              <a:off x="2076" y="1697"/>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[100]</a:t>
              </a:r>
            </a:p>
          </p:txBody>
        </p:sp>
        <p:graphicFrame>
          <p:nvGraphicFramePr>
            <p:cNvPr id="258074" name="Object 26"/>
            <p:cNvGraphicFramePr>
              <a:graphicFrameLocks noChangeAspect="1"/>
            </p:cNvGraphicFramePr>
            <p:nvPr/>
          </p:nvGraphicFramePr>
          <p:xfrm>
            <a:off x="1686" y="3419"/>
            <a:ext cx="1582" cy="376"/>
          </p:xfrm>
          <a:graphic>
            <a:graphicData uri="http://schemas.openxmlformats.org/presentationml/2006/ole">
              <mc:AlternateContent xmlns:mc="http://schemas.openxmlformats.org/markup-compatibility/2006">
                <mc:Choice xmlns:v="urn:schemas-microsoft-com:vml" Requires="v">
                  <p:oleObj spid="_x0000_s258230" name="Equation" r:id="rId8" imgW="2184120" imgH="558720" progId="Equation.3">
                    <p:embed/>
                  </p:oleObj>
                </mc:Choice>
                <mc:Fallback>
                  <p:oleObj name="Equation" r:id="rId8" imgW="2184120" imgH="558720" progId="Equation.3">
                    <p:embed/>
                    <p:pic>
                      <p:nvPicPr>
                        <p:cNvPr id="0" name="Object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6" y="3419"/>
                          <a:ext cx="1582" cy="376"/>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8075" name="Rectangle 27"/>
            <p:cNvSpPr>
              <a:spLocks noChangeArrowheads="1"/>
            </p:cNvSpPr>
            <p:nvPr/>
          </p:nvSpPr>
          <p:spPr bwMode="auto">
            <a:xfrm>
              <a:off x="1896" y="1112"/>
              <a:ext cx="152"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58076" name="Rectangle 28"/>
          <p:cNvSpPr>
            <a:spLocks noChangeArrowheads="1"/>
          </p:cNvSpPr>
          <p:nvPr/>
        </p:nvSpPr>
        <p:spPr bwMode="auto">
          <a:xfrm>
            <a:off x="5283200" y="1073150"/>
            <a:ext cx="3803650" cy="57515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58077" name="Picture 29" descr="BandStruc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0038" y="2770188"/>
            <a:ext cx="3703637" cy="4059237"/>
          </a:xfrm>
          <a:prstGeom prst="rect">
            <a:avLst/>
          </a:prstGeom>
          <a:noFill/>
          <a:extLst>
            <a:ext uri="{909E8E84-426E-40DD-AFC4-6F175D3DCCD1}">
              <a14:hiddenFill xmlns:a14="http://schemas.microsoft.com/office/drawing/2010/main">
                <a:solidFill>
                  <a:srgbClr val="FFFFFF"/>
                </a:solidFill>
              </a14:hiddenFill>
            </a:ext>
          </a:extLst>
        </p:spPr>
      </p:pic>
      <p:sp>
        <p:nvSpPr>
          <p:cNvPr id="258078" name="Rectangle 30"/>
          <p:cNvSpPr>
            <a:spLocks noChangeArrowheads="1"/>
          </p:cNvSpPr>
          <p:nvPr/>
        </p:nvSpPr>
        <p:spPr bwMode="auto">
          <a:xfrm>
            <a:off x="8256588" y="3703638"/>
            <a:ext cx="195262" cy="2000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8079" name="Rectangle 31"/>
          <p:cNvSpPr>
            <a:spLocks noChangeArrowheads="1"/>
          </p:cNvSpPr>
          <p:nvPr/>
        </p:nvSpPr>
        <p:spPr bwMode="auto">
          <a:xfrm>
            <a:off x="5832475" y="3806825"/>
            <a:ext cx="3068638" cy="134938"/>
          </a:xfrm>
          <a:prstGeom prst="rect">
            <a:avLst/>
          </a:prstGeom>
          <a:noFill/>
          <a:ln w="9525">
            <a:solidFill>
              <a:srgbClr val="008000"/>
            </a:solidFill>
            <a:prstDash val="dash"/>
            <a:miter lim="800000"/>
            <a:headEnd/>
            <a:tailEnd/>
          </a:ln>
          <a:effectLst/>
          <a:extLst>
            <a:ext uri="{909E8E84-426E-40DD-AFC4-6F175D3DCCD1}">
              <a14:hiddenFill xmlns:a14="http://schemas.microsoft.com/office/drawing/2010/main">
                <a:solidFill>
                  <a:srgbClr val="DDDDDD">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solidFill>
                <a:srgbClr val="FF0066"/>
              </a:solidFill>
              <a:latin typeface="Tahoma" pitchFamily="34" charset="0"/>
            </a:endParaRPr>
          </a:p>
        </p:txBody>
      </p:sp>
      <p:sp>
        <p:nvSpPr>
          <p:cNvPr id="258080" name="Rectangle 32"/>
          <p:cNvSpPr>
            <a:spLocks noChangeArrowheads="1"/>
          </p:cNvSpPr>
          <p:nvPr/>
        </p:nvSpPr>
        <p:spPr bwMode="auto">
          <a:xfrm>
            <a:off x="6823075" y="6537325"/>
            <a:ext cx="1014413" cy="2524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58081" name="Picture 33" descr="BrillouinZo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9225" y="1071563"/>
            <a:ext cx="2054225" cy="1851025"/>
          </a:xfrm>
          <a:prstGeom prst="rect">
            <a:avLst/>
          </a:prstGeom>
          <a:noFill/>
          <a:extLst>
            <a:ext uri="{909E8E84-426E-40DD-AFC4-6F175D3DCCD1}">
              <a14:hiddenFill xmlns:a14="http://schemas.microsoft.com/office/drawing/2010/main">
                <a:solidFill>
                  <a:srgbClr val="FFFFFF"/>
                </a:solidFill>
              </a14:hiddenFill>
            </a:ext>
          </a:extLst>
        </p:spPr>
      </p:pic>
      <p:sp>
        <p:nvSpPr>
          <p:cNvPr id="258082" name="Text Box 34"/>
          <p:cNvSpPr txBox="1">
            <a:spLocks noChangeArrowheads="1"/>
          </p:cNvSpPr>
          <p:nvPr/>
        </p:nvSpPr>
        <p:spPr bwMode="auto">
          <a:xfrm rot="21600000">
            <a:off x="6772275" y="3752850"/>
            <a:ext cx="922338"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73075">
              <a:defRPr>
                <a:solidFill>
                  <a:schemeClr val="tx1"/>
                </a:solidFill>
                <a:latin typeface="Arial" charset="0"/>
              </a:defRPr>
            </a:lvl1pPr>
            <a:lvl2pPr defTabSz="473075">
              <a:defRPr>
                <a:solidFill>
                  <a:schemeClr val="tx1"/>
                </a:solidFill>
                <a:latin typeface="Arial" charset="0"/>
              </a:defRPr>
            </a:lvl2pPr>
            <a:lvl3pPr defTabSz="473075">
              <a:defRPr>
                <a:solidFill>
                  <a:schemeClr val="tx1"/>
                </a:solidFill>
                <a:latin typeface="Arial" charset="0"/>
              </a:defRPr>
            </a:lvl3pPr>
            <a:lvl4pPr defTabSz="473075">
              <a:defRPr>
                <a:solidFill>
                  <a:schemeClr val="tx1"/>
                </a:solidFill>
                <a:latin typeface="Arial" charset="0"/>
              </a:defRPr>
            </a:lvl4pPr>
            <a:lvl5pPr defTabSz="473075">
              <a:defRPr>
                <a:solidFill>
                  <a:schemeClr val="tx1"/>
                </a:solidFill>
                <a:latin typeface="Arial" charset="0"/>
              </a:defRPr>
            </a:lvl5pPr>
            <a:lvl6pPr defTabSz="473075" fontAlgn="base">
              <a:spcBef>
                <a:spcPct val="0"/>
              </a:spcBef>
              <a:spcAft>
                <a:spcPct val="0"/>
              </a:spcAft>
              <a:defRPr>
                <a:solidFill>
                  <a:schemeClr val="tx1"/>
                </a:solidFill>
                <a:latin typeface="Arial" charset="0"/>
              </a:defRPr>
            </a:lvl6pPr>
            <a:lvl7pPr defTabSz="473075" fontAlgn="base">
              <a:spcBef>
                <a:spcPct val="0"/>
              </a:spcBef>
              <a:spcAft>
                <a:spcPct val="0"/>
              </a:spcAft>
              <a:defRPr>
                <a:solidFill>
                  <a:schemeClr val="tx1"/>
                </a:solidFill>
                <a:latin typeface="Arial" charset="0"/>
              </a:defRPr>
            </a:lvl7pPr>
            <a:lvl8pPr defTabSz="473075" fontAlgn="base">
              <a:spcBef>
                <a:spcPct val="0"/>
              </a:spcBef>
              <a:spcAft>
                <a:spcPct val="0"/>
              </a:spcAft>
              <a:defRPr>
                <a:solidFill>
                  <a:schemeClr val="tx1"/>
                </a:solidFill>
                <a:latin typeface="Arial" charset="0"/>
              </a:defRPr>
            </a:lvl8pPr>
            <a:lvl9pPr defTabSz="473075" fontAlgn="base">
              <a:spcBef>
                <a:spcPct val="0"/>
              </a:spcBef>
              <a:spcAft>
                <a:spcPct val="0"/>
              </a:spcAft>
              <a:defRPr>
                <a:solidFill>
                  <a:schemeClr val="tx1"/>
                </a:solidFill>
                <a:latin typeface="Arial" charset="0"/>
              </a:defRPr>
            </a:lvl9pPr>
          </a:lstStyle>
          <a:p>
            <a:pPr>
              <a:spcBef>
                <a:spcPct val="50000"/>
              </a:spcBef>
            </a:pPr>
            <a:r>
              <a:rPr lang="en-US" sz="1000">
                <a:solidFill>
                  <a:srgbClr val="008000"/>
                </a:solidFill>
              </a:rPr>
              <a:t>Band Gap</a:t>
            </a:r>
          </a:p>
        </p:txBody>
      </p:sp>
      <p:sp>
        <p:nvSpPr>
          <p:cNvPr id="258083" name="Text Box 35"/>
          <p:cNvSpPr txBox="1">
            <a:spLocks noChangeArrowheads="1"/>
          </p:cNvSpPr>
          <p:nvPr/>
        </p:nvSpPr>
        <p:spPr bwMode="auto">
          <a:xfrm rot="16200000">
            <a:off x="5126038" y="4733925"/>
            <a:ext cx="879475" cy="244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73075">
              <a:defRPr>
                <a:solidFill>
                  <a:schemeClr val="tx1"/>
                </a:solidFill>
                <a:latin typeface="Arial" charset="0"/>
              </a:defRPr>
            </a:lvl1pPr>
            <a:lvl2pPr defTabSz="473075">
              <a:defRPr>
                <a:solidFill>
                  <a:schemeClr val="tx1"/>
                </a:solidFill>
                <a:latin typeface="Arial" charset="0"/>
              </a:defRPr>
            </a:lvl2pPr>
            <a:lvl3pPr defTabSz="473075">
              <a:defRPr>
                <a:solidFill>
                  <a:schemeClr val="tx1"/>
                </a:solidFill>
                <a:latin typeface="Arial" charset="0"/>
              </a:defRPr>
            </a:lvl3pPr>
            <a:lvl4pPr defTabSz="473075">
              <a:defRPr>
                <a:solidFill>
                  <a:schemeClr val="tx1"/>
                </a:solidFill>
                <a:latin typeface="Arial" charset="0"/>
              </a:defRPr>
            </a:lvl4pPr>
            <a:lvl5pPr defTabSz="473075">
              <a:defRPr>
                <a:solidFill>
                  <a:schemeClr val="tx1"/>
                </a:solidFill>
                <a:latin typeface="Arial" charset="0"/>
              </a:defRPr>
            </a:lvl5pPr>
            <a:lvl6pPr defTabSz="473075" fontAlgn="base">
              <a:spcBef>
                <a:spcPct val="0"/>
              </a:spcBef>
              <a:spcAft>
                <a:spcPct val="0"/>
              </a:spcAft>
              <a:defRPr>
                <a:solidFill>
                  <a:schemeClr val="tx1"/>
                </a:solidFill>
                <a:latin typeface="Arial" charset="0"/>
              </a:defRPr>
            </a:lvl6pPr>
            <a:lvl7pPr defTabSz="473075" fontAlgn="base">
              <a:spcBef>
                <a:spcPct val="0"/>
              </a:spcBef>
              <a:spcAft>
                <a:spcPct val="0"/>
              </a:spcAft>
              <a:defRPr>
                <a:solidFill>
                  <a:schemeClr val="tx1"/>
                </a:solidFill>
                <a:latin typeface="Arial" charset="0"/>
              </a:defRPr>
            </a:lvl7pPr>
            <a:lvl8pPr defTabSz="473075" fontAlgn="base">
              <a:spcBef>
                <a:spcPct val="0"/>
              </a:spcBef>
              <a:spcAft>
                <a:spcPct val="0"/>
              </a:spcAft>
              <a:defRPr>
                <a:solidFill>
                  <a:schemeClr val="tx1"/>
                </a:solidFill>
                <a:latin typeface="Arial" charset="0"/>
              </a:defRPr>
            </a:lvl8pPr>
            <a:lvl9pPr defTabSz="473075" fontAlgn="base">
              <a:spcBef>
                <a:spcPct val="0"/>
              </a:spcBef>
              <a:spcAft>
                <a:spcPct val="0"/>
              </a:spcAft>
              <a:defRPr>
                <a:solidFill>
                  <a:schemeClr val="tx1"/>
                </a:solidFill>
                <a:latin typeface="Arial" charset="0"/>
              </a:defRPr>
            </a:lvl9pPr>
          </a:lstStyle>
          <a:p>
            <a:pPr>
              <a:spcBef>
                <a:spcPct val="50000"/>
              </a:spcBef>
            </a:pPr>
            <a:r>
              <a:rPr lang="en-US" sz="1000">
                <a:solidFill>
                  <a:srgbClr val="000000"/>
                </a:solidFill>
              </a:rPr>
              <a:t>Energy [eV]</a:t>
            </a:r>
          </a:p>
        </p:txBody>
      </p:sp>
      <p:sp>
        <p:nvSpPr>
          <p:cNvPr id="258084" name="Text Box 36"/>
          <p:cNvSpPr txBox="1">
            <a:spLocks noChangeArrowheads="1"/>
          </p:cNvSpPr>
          <p:nvPr/>
        </p:nvSpPr>
        <p:spPr bwMode="auto">
          <a:xfrm>
            <a:off x="5229225" y="6477000"/>
            <a:ext cx="38338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73075">
              <a:defRPr>
                <a:solidFill>
                  <a:schemeClr val="tx1"/>
                </a:solidFill>
                <a:latin typeface="Arial" charset="0"/>
              </a:defRPr>
            </a:lvl1pPr>
            <a:lvl2pPr defTabSz="473075">
              <a:defRPr>
                <a:solidFill>
                  <a:schemeClr val="tx1"/>
                </a:solidFill>
                <a:latin typeface="Arial" charset="0"/>
              </a:defRPr>
            </a:lvl2pPr>
            <a:lvl3pPr defTabSz="473075">
              <a:defRPr>
                <a:solidFill>
                  <a:schemeClr val="tx1"/>
                </a:solidFill>
                <a:latin typeface="Arial" charset="0"/>
              </a:defRPr>
            </a:lvl3pPr>
            <a:lvl4pPr defTabSz="473075">
              <a:defRPr>
                <a:solidFill>
                  <a:schemeClr val="tx1"/>
                </a:solidFill>
                <a:latin typeface="Arial" charset="0"/>
              </a:defRPr>
            </a:lvl4pPr>
            <a:lvl5pPr defTabSz="473075">
              <a:defRPr>
                <a:solidFill>
                  <a:schemeClr val="tx1"/>
                </a:solidFill>
                <a:latin typeface="Arial" charset="0"/>
              </a:defRPr>
            </a:lvl5pPr>
            <a:lvl6pPr defTabSz="473075" fontAlgn="base">
              <a:spcBef>
                <a:spcPct val="0"/>
              </a:spcBef>
              <a:spcAft>
                <a:spcPct val="0"/>
              </a:spcAft>
              <a:defRPr>
                <a:solidFill>
                  <a:schemeClr val="tx1"/>
                </a:solidFill>
                <a:latin typeface="Arial" charset="0"/>
              </a:defRPr>
            </a:lvl6pPr>
            <a:lvl7pPr defTabSz="473075" fontAlgn="base">
              <a:spcBef>
                <a:spcPct val="0"/>
              </a:spcBef>
              <a:spcAft>
                <a:spcPct val="0"/>
              </a:spcAft>
              <a:defRPr>
                <a:solidFill>
                  <a:schemeClr val="tx1"/>
                </a:solidFill>
                <a:latin typeface="Arial" charset="0"/>
              </a:defRPr>
            </a:lvl7pPr>
            <a:lvl8pPr defTabSz="473075" fontAlgn="base">
              <a:spcBef>
                <a:spcPct val="0"/>
              </a:spcBef>
              <a:spcAft>
                <a:spcPct val="0"/>
              </a:spcAft>
              <a:defRPr>
                <a:solidFill>
                  <a:schemeClr val="tx1"/>
                </a:solidFill>
                <a:latin typeface="Arial" charset="0"/>
              </a:defRPr>
            </a:lvl8pPr>
            <a:lvl9pPr defTabSz="473075" fontAlgn="base">
              <a:spcBef>
                <a:spcPct val="0"/>
              </a:spcBef>
              <a:spcAft>
                <a:spcPct val="0"/>
              </a:spcAft>
              <a:defRPr>
                <a:solidFill>
                  <a:schemeClr val="tx1"/>
                </a:solidFill>
                <a:latin typeface="Arial" charset="0"/>
              </a:defRPr>
            </a:lvl9pPr>
          </a:lstStyle>
          <a:p>
            <a:pPr>
              <a:spcBef>
                <a:spcPct val="50000"/>
              </a:spcBef>
            </a:pPr>
            <a:r>
              <a:rPr lang="en-US" sz="1000">
                <a:solidFill>
                  <a:srgbClr val="000000"/>
                </a:solidFill>
              </a:rPr>
              <a:t>             </a:t>
            </a:r>
            <a:r>
              <a:rPr lang="en-US" sz="800">
                <a:solidFill>
                  <a:srgbClr val="000000"/>
                </a:solidFill>
              </a:rPr>
              <a:t>[111]   ½[111]       0          ½ [010]       [010]   [110]       ½[110]           0                                    </a:t>
            </a:r>
          </a:p>
        </p:txBody>
      </p:sp>
      <p:sp>
        <p:nvSpPr>
          <p:cNvPr id="258085" name="Rectangle 37"/>
          <p:cNvSpPr>
            <a:spLocks noChangeArrowheads="1"/>
          </p:cNvSpPr>
          <p:nvPr/>
        </p:nvSpPr>
        <p:spPr bwMode="auto">
          <a:xfrm>
            <a:off x="5308600" y="930275"/>
            <a:ext cx="3838575" cy="200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8086" name="Line 38"/>
          <p:cNvSpPr>
            <a:spLocks noChangeShapeType="1"/>
          </p:cNvSpPr>
          <p:nvPr/>
        </p:nvSpPr>
        <p:spPr bwMode="auto">
          <a:xfrm>
            <a:off x="6219825" y="2035175"/>
            <a:ext cx="1060450" cy="119063"/>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87" name="Line 39"/>
          <p:cNvSpPr>
            <a:spLocks noChangeShapeType="1"/>
          </p:cNvSpPr>
          <p:nvPr/>
        </p:nvSpPr>
        <p:spPr bwMode="auto">
          <a:xfrm>
            <a:off x="6223000" y="2035175"/>
            <a:ext cx="395288" cy="1878013"/>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88" name="Line 40"/>
          <p:cNvSpPr>
            <a:spLocks noChangeShapeType="1"/>
          </p:cNvSpPr>
          <p:nvPr/>
        </p:nvSpPr>
        <p:spPr bwMode="auto">
          <a:xfrm>
            <a:off x="6218238" y="1725613"/>
            <a:ext cx="1314450" cy="231775"/>
          </a:xfrm>
          <a:prstGeom prst="line">
            <a:avLst/>
          </a:prstGeom>
          <a:noFill/>
          <a:ln w="952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89" name="Line 41"/>
          <p:cNvSpPr>
            <a:spLocks noChangeShapeType="1"/>
          </p:cNvSpPr>
          <p:nvPr/>
        </p:nvSpPr>
        <p:spPr bwMode="auto">
          <a:xfrm flipH="1">
            <a:off x="5857875" y="1725613"/>
            <a:ext cx="360363" cy="1995487"/>
          </a:xfrm>
          <a:prstGeom prst="line">
            <a:avLst/>
          </a:prstGeom>
          <a:noFill/>
          <a:ln w="952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90" name="Text Box 42"/>
          <p:cNvSpPr txBox="1">
            <a:spLocks noChangeArrowheads="1"/>
          </p:cNvSpPr>
          <p:nvPr/>
        </p:nvSpPr>
        <p:spPr bwMode="auto">
          <a:xfrm>
            <a:off x="5518150" y="1781175"/>
            <a:ext cx="769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a:solidFill>
                  <a:srgbClr val="FF0000"/>
                </a:solidFill>
                <a:latin typeface="Tahoma" pitchFamily="34" charset="0"/>
              </a:rPr>
              <a:t>Holes</a:t>
            </a:r>
          </a:p>
        </p:txBody>
      </p:sp>
      <p:sp>
        <p:nvSpPr>
          <p:cNvPr id="258091" name="Text Box 43"/>
          <p:cNvSpPr txBox="1">
            <a:spLocks noChangeArrowheads="1"/>
          </p:cNvSpPr>
          <p:nvPr/>
        </p:nvSpPr>
        <p:spPr bwMode="auto">
          <a:xfrm>
            <a:off x="5519738" y="146685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a:solidFill>
                  <a:srgbClr val="0000FF"/>
                </a:solidFill>
                <a:latin typeface="Tahoma" pitchFamily="34" charset="0"/>
              </a:rPr>
              <a:t>Electrons</a:t>
            </a:r>
          </a:p>
        </p:txBody>
      </p:sp>
      <p:sp>
        <p:nvSpPr>
          <p:cNvPr id="258092" name="Line 44"/>
          <p:cNvSpPr>
            <a:spLocks noChangeShapeType="1"/>
          </p:cNvSpPr>
          <p:nvPr/>
        </p:nvSpPr>
        <p:spPr bwMode="auto">
          <a:xfrm flipH="1">
            <a:off x="5600700" y="1724025"/>
            <a:ext cx="61595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93" name="Line 45"/>
          <p:cNvSpPr>
            <a:spLocks noChangeShapeType="1"/>
          </p:cNvSpPr>
          <p:nvPr/>
        </p:nvSpPr>
        <p:spPr bwMode="auto">
          <a:xfrm flipH="1">
            <a:off x="5614988" y="2035175"/>
            <a:ext cx="60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94" name="Line 46"/>
          <p:cNvSpPr>
            <a:spLocks noChangeShapeType="1"/>
          </p:cNvSpPr>
          <p:nvPr/>
        </p:nvSpPr>
        <p:spPr bwMode="auto">
          <a:xfrm>
            <a:off x="5387975" y="6524625"/>
            <a:ext cx="98425"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aphicFrame>
        <p:nvGraphicFramePr>
          <p:cNvPr id="258095" name="Object 47"/>
          <p:cNvGraphicFramePr>
            <a:graphicFrameLocks noChangeAspect="1"/>
          </p:cNvGraphicFramePr>
          <p:nvPr/>
        </p:nvGraphicFramePr>
        <p:xfrm>
          <a:off x="5392738" y="6396038"/>
          <a:ext cx="368300" cy="419100"/>
        </p:xfrm>
        <a:graphic>
          <a:graphicData uri="http://schemas.openxmlformats.org/presentationml/2006/ole">
            <mc:AlternateContent xmlns:mc="http://schemas.openxmlformats.org/markup-compatibility/2006">
              <mc:Choice xmlns:v="urn:schemas-microsoft-com:vml" Requires="v">
                <p:oleObj spid="_x0000_s258231" name="Equation" r:id="rId12" imgW="368280" imgH="419040" progId="Equation.3">
                  <p:embed/>
                </p:oleObj>
              </mc:Choice>
              <mc:Fallback>
                <p:oleObj name="Equation" r:id="rId12" imgW="368280" imgH="419040" progId="Equation.3">
                  <p:embed/>
                  <p:pic>
                    <p:nvPicPr>
                      <p:cNvPr id="0" name="Object 4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2738" y="6396038"/>
                        <a:ext cx="3683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457200" y="381000"/>
            <a:ext cx="8229600" cy="550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effectLst>
                  <a:outerShdw blurRad="38100" dist="38100" dir="2700000" algn="tl">
                    <a:srgbClr val="000000"/>
                  </a:outerShdw>
                </a:effectLst>
                <a:latin typeface="Tahoma" pitchFamily="34" charset="0"/>
              </a:rPr>
              <a:t>The anisotropic Hole mobility model</a:t>
            </a:r>
          </a:p>
        </p:txBody>
      </p:sp>
      <p:sp>
        <p:nvSpPr>
          <p:cNvPr id="266243" name="Rectangle 3"/>
          <p:cNvSpPr>
            <a:spLocks noChangeArrowheads="1"/>
          </p:cNvSpPr>
          <p:nvPr/>
        </p:nvSpPr>
        <p:spPr bwMode="auto">
          <a:xfrm>
            <a:off x="228600" y="3921125"/>
            <a:ext cx="5722938" cy="2482850"/>
          </a:xfrm>
          <a:prstGeom prst="rect">
            <a:avLst/>
          </a:prstGeom>
          <a:solidFill>
            <a:schemeClr val="tx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4" name="Rectangle 4"/>
          <p:cNvSpPr>
            <a:spLocks noChangeArrowheads="1"/>
          </p:cNvSpPr>
          <p:nvPr/>
        </p:nvSpPr>
        <p:spPr bwMode="auto">
          <a:xfrm>
            <a:off x="228600" y="1573213"/>
            <a:ext cx="5724525" cy="2243137"/>
          </a:xfrm>
          <a:prstGeom prst="rect">
            <a:avLst/>
          </a:prstGeom>
          <a:solidFill>
            <a:schemeClr val="tx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5" name="Rectangle 5"/>
          <p:cNvSpPr>
            <a:spLocks noChangeArrowheads="1"/>
          </p:cNvSpPr>
          <p:nvPr/>
        </p:nvSpPr>
        <p:spPr bwMode="auto">
          <a:xfrm rot="16200000">
            <a:off x="-225425" y="2287588"/>
            <a:ext cx="16446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i="1">
                <a:solidFill>
                  <a:srgbClr val="0000FF"/>
                </a:solidFill>
                <a:effectLst>
                  <a:outerShdw blurRad="38100" dist="38100" dir="2700000" algn="tl">
                    <a:srgbClr val="000000"/>
                  </a:outerShdw>
                </a:effectLst>
                <a:latin typeface="Palatino Linotype" pitchFamily="18" charset="0"/>
              </a:rPr>
              <a:t>Electrons</a:t>
            </a:r>
          </a:p>
        </p:txBody>
      </p:sp>
      <p:sp>
        <p:nvSpPr>
          <p:cNvPr id="266246" name="Rectangle 6"/>
          <p:cNvSpPr>
            <a:spLocks noChangeArrowheads="1"/>
          </p:cNvSpPr>
          <p:nvPr/>
        </p:nvSpPr>
        <p:spPr bwMode="auto">
          <a:xfrm rot="16200000">
            <a:off x="-98425" y="4829175"/>
            <a:ext cx="14414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i="1">
                <a:solidFill>
                  <a:srgbClr val="0000FF"/>
                </a:solidFill>
                <a:effectLst>
                  <a:outerShdw blurRad="38100" dist="38100" dir="2700000" algn="tl">
                    <a:srgbClr val="000000"/>
                  </a:outerShdw>
                </a:effectLst>
                <a:latin typeface="Palatino Linotype" pitchFamily="18" charset="0"/>
              </a:rPr>
              <a:t>Holes</a:t>
            </a:r>
          </a:p>
        </p:txBody>
      </p:sp>
      <p:grpSp>
        <p:nvGrpSpPr>
          <p:cNvPr id="266247" name="Group 7"/>
          <p:cNvGrpSpPr>
            <a:grpSpLocks/>
          </p:cNvGrpSpPr>
          <p:nvPr/>
        </p:nvGrpSpPr>
        <p:grpSpPr bwMode="auto">
          <a:xfrm>
            <a:off x="3500438" y="1685925"/>
            <a:ext cx="2043112" cy="2060575"/>
            <a:chOff x="2037" y="1054"/>
            <a:chExt cx="1287" cy="1298"/>
          </a:xfrm>
        </p:grpSpPr>
        <p:graphicFrame>
          <p:nvGraphicFramePr>
            <p:cNvPr id="266248" name="Object 8"/>
            <p:cNvGraphicFramePr>
              <a:graphicFrameLocks noChangeAspect="1"/>
            </p:cNvGraphicFramePr>
            <p:nvPr/>
          </p:nvGraphicFramePr>
          <p:xfrm>
            <a:off x="2066" y="1054"/>
            <a:ext cx="1229" cy="1244"/>
          </p:xfrm>
          <a:graphic>
            <a:graphicData uri="http://schemas.openxmlformats.org/presentationml/2006/ole">
              <mc:AlternateContent xmlns:mc="http://schemas.openxmlformats.org/markup-compatibility/2006">
                <mc:Choice xmlns:v="urn:schemas-microsoft-com:vml" Requires="v">
                  <p:oleObj spid="_x0000_s266505" name="Mathcad" r:id="rId4" imgW="3247920" imgH="3286080" progId="Mathcad">
                    <p:embed/>
                  </p:oleObj>
                </mc:Choice>
                <mc:Fallback>
                  <p:oleObj name="Mathcad" r:id="rId4" imgW="3247920" imgH="3286080" progId="Mathca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 y="1054"/>
                          <a:ext cx="1229" cy="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49" name="Rectangle 9"/>
            <p:cNvSpPr>
              <a:spLocks noChangeArrowheads="1"/>
            </p:cNvSpPr>
            <p:nvPr/>
          </p:nvSpPr>
          <p:spPr bwMode="auto">
            <a:xfrm>
              <a:off x="2037" y="2208"/>
              <a:ext cx="288"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50" name="Line 10"/>
            <p:cNvSpPr>
              <a:spLocks noChangeShapeType="1"/>
            </p:cNvSpPr>
            <p:nvPr/>
          </p:nvSpPr>
          <p:spPr bwMode="auto">
            <a:xfrm>
              <a:off x="2652" y="1411"/>
              <a:ext cx="1" cy="228"/>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1" name="Line 11"/>
            <p:cNvSpPr>
              <a:spLocks noChangeShapeType="1"/>
            </p:cNvSpPr>
            <p:nvPr/>
          </p:nvSpPr>
          <p:spPr bwMode="auto">
            <a:xfrm flipH="1">
              <a:off x="2495" y="1643"/>
              <a:ext cx="154" cy="13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2" name="Line 12"/>
            <p:cNvSpPr>
              <a:spLocks noChangeShapeType="1"/>
            </p:cNvSpPr>
            <p:nvPr/>
          </p:nvSpPr>
          <p:spPr bwMode="auto">
            <a:xfrm>
              <a:off x="2935" y="1650"/>
              <a:ext cx="265" cy="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3" name="Line 13"/>
            <p:cNvSpPr>
              <a:spLocks noChangeShapeType="1"/>
            </p:cNvSpPr>
            <p:nvPr/>
          </p:nvSpPr>
          <p:spPr bwMode="auto">
            <a:xfrm flipV="1">
              <a:off x="2653" y="1139"/>
              <a:ext cx="2" cy="25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4" name="Text Box 14"/>
            <p:cNvSpPr txBox="1">
              <a:spLocks noChangeArrowheads="1"/>
            </p:cNvSpPr>
            <p:nvPr/>
          </p:nvSpPr>
          <p:spPr bwMode="auto">
            <a:xfrm>
              <a:off x="2614" y="1061"/>
              <a:ext cx="3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[001]</a:t>
              </a:r>
            </a:p>
          </p:txBody>
        </p:sp>
        <p:sp>
          <p:nvSpPr>
            <p:cNvPr id="266255" name="Text Box 15"/>
            <p:cNvSpPr txBox="1">
              <a:spLocks noChangeArrowheads="1"/>
            </p:cNvSpPr>
            <p:nvPr/>
          </p:nvSpPr>
          <p:spPr bwMode="auto">
            <a:xfrm>
              <a:off x="2995" y="1532"/>
              <a:ext cx="3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[010]</a:t>
              </a:r>
            </a:p>
          </p:txBody>
        </p:sp>
        <p:sp>
          <p:nvSpPr>
            <p:cNvPr id="266256" name="Line 16"/>
            <p:cNvSpPr>
              <a:spLocks noChangeShapeType="1"/>
            </p:cNvSpPr>
            <p:nvPr/>
          </p:nvSpPr>
          <p:spPr bwMode="auto">
            <a:xfrm>
              <a:off x="2652" y="1643"/>
              <a:ext cx="284" cy="8"/>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66257" name="Group 17"/>
          <p:cNvGrpSpPr>
            <a:grpSpLocks/>
          </p:cNvGrpSpPr>
          <p:nvPr/>
        </p:nvGrpSpPr>
        <p:grpSpPr bwMode="auto">
          <a:xfrm>
            <a:off x="3413125" y="3960813"/>
            <a:ext cx="2479675" cy="2268537"/>
            <a:chOff x="2150" y="2495"/>
            <a:chExt cx="1562" cy="1429"/>
          </a:xfrm>
        </p:grpSpPr>
        <p:graphicFrame>
          <p:nvGraphicFramePr>
            <p:cNvPr id="266258" name="Object 18"/>
            <p:cNvGraphicFramePr>
              <a:graphicFrameLocks noChangeAspect="1"/>
            </p:cNvGraphicFramePr>
            <p:nvPr/>
          </p:nvGraphicFramePr>
          <p:xfrm>
            <a:off x="2150" y="2565"/>
            <a:ext cx="1339" cy="1356"/>
          </p:xfrm>
          <a:graphic>
            <a:graphicData uri="http://schemas.openxmlformats.org/presentationml/2006/ole">
              <mc:AlternateContent xmlns:mc="http://schemas.openxmlformats.org/markup-compatibility/2006">
                <mc:Choice xmlns:v="urn:schemas-microsoft-com:vml" Requires="v">
                  <p:oleObj spid="_x0000_s266506" name="Mathcad" r:id="rId6" imgW="2638440" imgH="2676600" progId="Mathcad">
                    <p:embed/>
                  </p:oleObj>
                </mc:Choice>
                <mc:Fallback>
                  <p:oleObj name="Mathcad" r:id="rId6" imgW="2638440" imgH="2676600" progId="Mathcad">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0" y="2565"/>
                          <a:ext cx="1339" cy="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59" name="Rectangle 19"/>
            <p:cNvSpPr>
              <a:spLocks noChangeArrowheads="1"/>
            </p:cNvSpPr>
            <p:nvPr/>
          </p:nvSpPr>
          <p:spPr bwMode="auto">
            <a:xfrm>
              <a:off x="2174" y="3864"/>
              <a:ext cx="493" cy="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60" name="Line 20"/>
            <p:cNvSpPr>
              <a:spLocks noChangeShapeType="1"/>
            </p:cNvSpPr>
            <p:nvPr/>
          </p:nvSpPr>
          <p:spPr bwMode="auto">
            <a:xfrm>
              <a:off x="2797" y="2780"/>
              <a:ext cx="4" cy="407"/>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61" name="Line 21"/>
            <p:cNvSpPr>
              <a:spLocks noChangeShapeType="1"/>
            </p:cNvSpPr>
            <p:nvPr/>
          </p:nvSpPr>
          <p:spPr bwMode="auto">
            <a:xfrm flipH="1">
              <a:off x="2633" y="3193"/>
              <a:ext cx="168" cy="14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62" name="Line 22"/>
            <p:cNvSpPr>
              <a:spLocks noChangeShapeType="1"/>
            </p:cNvSpPr>
            <p:nvPr/>
          </p:nvSpPr>
          <p:spPr bwMode="auto">
            <a:xfrm>
              <a:off x="3289" y="3203"/>
              <a:ext cx="195"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63" name="Line 23"/>
            <p:cNvSpPr>
              <a:spLocks noChangeShapeType="1"/>
            </p:cNvSpPr>
            <p:nvPr/>
          </p:nvSpPr>
          <p:spPr bwMode="auto">
            <a:xfrm flipV="1">
              <a:off x="2799" y="2544"/>
              <a:ext cx="0" cy="21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64" name="Text Box 24"/>
            <p:cNvSpPr txBox="1">
              <a:spLocks noChangeArrowheads="1"/>
            </p:cNvSpPr>
            <p:nvPr/>
          </p:nvSpPr>
          <p:spPr bwMode="auto">
            <a:xfrm>
              <a:off x="2787" y="2495"/>
              <a:ext cx="4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[001]</a:t>
              </a:r>
            </a:p>
          </p:txBody>
        </p:sp>
        <p:sp>
          <p:nvSpPr>
            <p:cNvPr id="266265" name="Text Box 25"/>
            <p:cNvSpPr txBox="1">
              <a:spLocks noChangeArrowheads="1"/>
            </p:cNvSpPr>
            <p:nvPr/>
          </p:nvSpPr>
          <p:spPr bwMode="auto">
            <a:xfrm>
              <a:off x="3336" y="3073"/>
              <a:ext cx="3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[010]</a:t>
              </a:r>
            </a:p>
          </p:txBody>
        </p:sp>
        <p:sp>
          <p:nvSpPr>
            <p:cNvPr id="266266" name="Line 26"/>
            <p:cNvSpPr>
              <a:spLocks noChangeShapeType="1"/>
            </p:cNvSpPr>
            <p:nvPr/>
          </p:nvSpPr>
          <p:spPr bwMode="auto">
            <a:xfrm>
              <a:off x="2799" y="3190"/>
              <a:ext cx="486" cy="14"/>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66267" name="Text Box 27"/>
          <p:cNvSpPr txBox="1">
            <a:spLocks noChangeArrowheads="1"/>
          </p:cNvSpPr>
          <p:nvPr/>
        </p:nvSpPr>
        <p:spPr bwMode="auto">
          <a:xfrm>
            <a:off x="215900" y="1114425"/>
            <a:ext cx="583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i="1">
                <a:effectLst>
                  <a:outerShdw blurRad="38100" dist="38100" dir="2700000" algn="tl">
                    <a:srgbClr val="000000"/>
                  </a:outerShdw>
                </a:effectLst>
              </a:rPr>
              <a:t>Anisotropy:  Longitudinal 		Tangential</a:t>
            </a:r>
          </a:p>
        </p:txBody>
      </p:sp>
      <p:grpSp>
        <p:nvGrpSpPr>
          <p:cNvPr id="266268" name="Group 28"/>
          <p:cNvGrpSpPr>
            <a:grpSpLocks/>
          </p:cNvGrpSpPr>
          <p:nvPr/>
        </p:nvGrpSpPr>
        <p:grpSpPr bwMode="auto">
          <a:xfrm>
            <a:off x="962025" y="1614488"/>
            <a:ext cx="2387600" cy="2163762"/>
            <a:chOff x="606" y="1017"/>
            <a:chExt cx="1504" cy="1363"/>
          </a:xfrm>
        </p:grpSpPr>
        <p:graphicFrame>
          <p:nvGraphicFramePr>
            <p:cNvPr id="266269" name="Object 29"/>
            <p:cNvGraphicFramePr>
              <a:graphicFrameLocks noChangeAspect="1"/>
            </p:cNvGraphicFramePr>
            <p:nvPr/>
          </p:nvGraphicFramePr>
          <p:xfrm>
            <a:off x="708" y="1066"/>
            <a:ext cx="1237" cy="1252"/>
          </p:xfrm>
          <a:graphic>
            <a:graphicData uri="http://schemas.openxmlformats.org/presentationml/2006/ole">
              <mc:AlternateContent xmlns:mc="http://schemas.openxmlformats.org/markup-compatibility/2006">
                <mc:Choice xmlns:v="urn:schemas-microsoft-com:vml" Requires="v">
                  <p:oleObj spid="_x0000_s266507" name="Mathcad" r:id="rId8" imgW="3247920" imgH="3286080" progId="Mathcad">
                    <p:embed/>
                  </p:oleObj>
                </mc:Choice>
                <mc:Fallback>
                  <p:oleObj name="Mathcad" r:id="rId8" imgW="3247920" imgH="3286080" progId="Mathcad">
                    <p:embed/>
                    <p:pic>
                      <p:nvPicPr>
                        <p:cNvPr id="0"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 y="1066"/>
                          <a:ext cx="1237" cy="1252"/>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0" name="Rectangle 30"/>
            <p:cNvSpPr>
              <a:spLocks noChangeArrowheads="1"/>
            </p:cNvSpPr>
            <p:nvPr/>
          </p:nvSpPr>
          <p:spPr bwMode="auto">
            <a:xfrm>
              <a:off x="668" y="2248"/>
              <a:ext cx="327" cy="1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71" name="Rectangle 31"/>
            <p:cNvSpPr>
              <a:spLocks noChangeArrowheads="1"/>
            </p:cNvSpPr>
            <p:nvPr/>
          </p:nvSpPr>
          <p:spPr bwMode="auto">
            <a:xfrm>
              <a:off x="606" y="1023"/>
              <a:ext cx="1377"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266272" name="Group 32"/>
            <p:cNvGrpSpPr>
              <a:grpSpLocks/>
            </p:cNvGrpSpPr>
            <p:nvPr/>
          </p:nvGrpSpPr>
          <p:grpSpPr bwMode="auto">
            <a:xfrm>
              <a:off x="760" y="1017"/>
              <a:ext cx="1350" cy="1059"/>
              <a:chOff x="1222" y="337"/>
              <a:chExt cx="1350" cy="1059"/>
            </a:xfrm>
          </p:grpSpPr>
          <p:sp>
            <p:nvSpPr>
              <p:cNvPr id="266273" name="Line 33"/>
              <p:cNvSpPr>
                <a:spLocks noChangeShapeType="1"/>
              </p:cNvSpPr>
              <p:nvPr/>
            </p:nvSpPr>
            <p:spPr bwMode="auto">
              <a:xfrm>
                <a:off x="1783" y="496"/>
                <a:ext cx="3" cy="481"/>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74" name="Line 34"/>
              <p:cNvSpPr>
                <a:spLocks noChangeShapeType="1"/>
              </p:cNvSpPr>
              <p:nvPr/>
            </p:nvSpPr>
            <p:spPr bwMode="auto">
              <a:xfrm flipH="1">
                <a:off x="1459" y="1131"/>
                <a:ext cx="152" cy="12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75" name="Line 35"/>
              <p:cNvSpPr>
                <a:spLocks noChangeShapeType="1"/>
              </p:cNvSpPr>
              <p:nvPr/>
            </p:nvSpPr>
            <p:spPr bwMode="auto">
              <a:xfrm>
                <a:off x="2299" y="1002"/>
                <a:ext cx="192" cy="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76" name="Line 36"/>
              <p:cNvSpPr>
                <a:spLocks noChangeShapeType="1"/>
              </p:cNvSpPr>
              <p:nvPr/>
            </p:nvSpPr>
            <p:spPr bwMode="auto">
              <a:xfrm flipV="1">
                <a:off x="1785" y="394"/>
                <a:ext cx="3" cy="9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77" name="Text Box 37"/>
              <p:cNvSpPr txBox="1">
                <a:spLocks noChangeArrowheads="1"/>
              </p:cNvSpPr>
              <p:nvPr/>
            </p:nvSpPr>
            <p:spPr bwMode="auto">
              <a:xfrm>
                <a:off x="1503" y="337"/>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[001]</a:t>
                </a:r>
              </a:p>
            </p:txBody>
          </p:sp>
          <p:sp>
            <p:nvSpPr>
              <p:cNvPr id="266278" name="Text Box 38"/>
              <p:cNvSpPr txBox="1">
                <a:spLocks noChangeArrowheads="1"/>
              </p:cNvSpPr>
              <p:nvPr/>
            </p:nvSpPr>
            <p:spPr bwMode="auto">
              <a:xfrm>
                <a:off x="2261" y="1015"/>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[010]</a:t>
                </a:r>
              </a:p>
            </p:txBody>
          </p:sp>
          <p:sp>
            <p:nvSpPr>
              <p:cNvPr id="266279" name="Text Box 39"/>
              <p:cNvSpPr txBox="1">
                <a:spLocks noChangeArrowheads="1"/>
              </p:cNvSpPr>
              <p:nvPr/>
            </p:nvSpPr>
            <p:spPr bwMode="auto">
              <a:xfrm>
                <a:off x="1222" y="1242"/>
                <a:ext cx="3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[100]</a:t>
                </a:r>
              </a:p>
            </p:txBody>
          </p:sp>
          <p:sp>
            <p:nvSpPr>
              <p:cNvPr id="266280" name="Line 40"/>
              <p:cNvSpPr>
                <a:spLocks noChangeShapeType="1"/>
              </p:cNvSpPr>
              <p:nvPr/>
            </p:nvSpPr>
            <p:spPr bwMode="auto">
              <a:xfrm>
                <a:off x="1783" y="984"/>
                <a:ext cx="530" cy="17"/>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81" name="Line 41"/>
              <p:cNvSpPr>
                <a:spLocks noChangeShapeType="1"/>
              </p:cNvSpPr>
              <p:nvPr/>
            </p:nvSpPr>
            <p:spPr bwMode="auto">
              <a:xfrm flipV="1">
                <a:off x="1613" y="981"/>
                <a:ext cx="167" cy="148"/>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66282" name="Rectangle 42"/>
            <p:cNvSpPr>
              <a:spLocks noChangeArrowheads="1"/>
            </p:cNvSpPr>
            <p:nvPr/>
          </p:nvSpPr>
          <p:spPr bwMode="auto">
            <a:xfrm>
              <a:off x="625" y="1044"/>
              <a:ext cx="88" cy="1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266283" name="Group 43"/>
          <p:cNvGrpSpPr>
            <a:grpSpLocks/>
          </p:cNvGrpSpPr>
          <p:nvPr/>
        </p:nvGrpSpPr>
        <p:grpSpPr bwMode="auto">
          <a:xfrm>
            <a:off x="990600" y="4046538"/>
            <a:ext cx="2386013" cy="2247900"/>
            <a:chOff x="624" y="2549"/>
            <a:chExt cx="1503" cy="1416"/>
          </a:xfrm>
        </p:grpSpPr>
        <p:graphicFrame>
          <p:nvGraphicFramePr>
            <p:cNvPr id="266284" name="Object 44"/>
            <p:cNvGraphicFramePr>
              <a:graphicFrameLocks noChangeAspect="1"/>
            </p:cNvGraphicFramePr>
            <p:nvPr/>
          </p:nvGraphicFramePr>
          <p:xfrm>
            <a:off x="695" y="2609"/>
            <a:ext cx="1269" cy="1308"/>
          </p:xfrm>
          <a:graphic>
            <a:graphicData uri="http://schemas.openxmlformats.org/presentationml/2006/ole">
              <mc:AlternateContent xmlns:mc="http://schemas.openxmlformats.org/markup-compatibility/2006">
                <mc:Choice xmlns:v="urn:schemas-microsoft-com:vml" Requires="v">
                  <p:oleObj spid="_x0000_s266508" name="Mathcad" r:id="rId10" imgW="3476520" imgH="3591000" progId="Mathcad">
                    <p:embed/>
                  </p:oleObj>
                </mc:Choice>
                <mc:Fallback>
                  <p:oleObj name="Mathcad" r:id="rId10" imgW="3476520" imgH="3591000" progId="Mathcad">
                    <p:embed/>
                    <p:pic>
                      <p:nvPicPr>
                        <p:cNvPr id="0" name="Object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 y="2609"/>
                          <a:ext cx="1269" cy="130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5" name="Rectangle 45"/>
            <p:cNvSpPr>
              <a:spLocks noChangeArrowheads="1"/>
            </p:cNvSpPr>
            <p:nvPr/>
          </p:nvSpPr>
          <p:spPr bwMode="auto">
            <a:xfrm>
              <a:off x="691" y="3838"/>
              <a:ext cx="315" cy="127"/>
            </a:xfrm>
            <a:prstGeom prst="rect">
              <a:avLst/>
            </a:prstGeom>
            <a:solidFill>
              <a:schemeClr val="tx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86" name="Rectangle 46"/>
            <p:cNvSpPr>
              <a:spLocks noChangeArrowheads="1"/>
            </p:cNvSpPr>
            <p:nvPr/>
          </p:nvSpPr>
          <p:spPr bwMode="auto">
            <a:xfrm>
              <a:off x="666" y="2566"/>
              <a:ext cx="1324" cy="5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87" name="Line 47"/>
            <p:cNvSpPr>
              <a:spLocks noChangeShapeType="1"/>
            </p:cNvSpPr>
            <p:nvPr/>
          </p:nvSpPr>
          <p:spPr bwMode="auto">
            <a:xfrm>
              <a:off x="1324" y="2661"/>
              <a:ext cx="0" cy="517"/>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88" name="Line 48"/>
            <p:cNvSpPr>
              <a:spLocks noChangeShapeType="1"/>
            </p:cNvSpPr>
            <p:nvPr/>
          </p:nvSpPr>
          <p:spPr bwMode="auto">
            <a:xfrm flipH="1">
              <a:off x="1010" y="3292"/>
              <a:ext cx="183" cy="15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89" name="Line 49"/>
            <p:cNvSpPr>
              <a:spLocks noChangeShapeType="1"/>
            </p:cNvSpPr>
            <p:nvPr/>
          </p:nvSpPr>
          <p:spPr bwMode="auto">
            <a:xfrm>
              <a:off x="1857" y="3185"/>
              <a:ext cx="153" cy="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0" name="Line 50"/>
            <p:cNvSpPr>
              <a:spLocks noChangeShapeType="1"/>
            </p:cNvSpPr>
            <p:nvPr/>
          </p:nvSpPr>
          <p:spPr bwMode="auto">
            <a:xfrm flipV="1">
              <a:off x="1323" y="2569"/>
              <a:ext cx="3" cy="9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1" name="Text Box 51"/>
            <p:cNvSpPr txBox="1">
              <a:spLocks noChangeArrowheads="1"/>
            </p:cNvSpPr>
            <p:nvPr/>
          </p:nvSpPr>
          <p:spPr bwMode="auto">
            <a:xfrm>
              <a:off x="1013" y="2549"/>
              <a:ext cx="3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[001]</a:t>
              </a:r>
            </a:p>
          </p:txBody>
        </p:sp>
        <p:sp>
          <p:nvSpPr>
            <p:cNvPr id="266292" name="Text Box 52"/>
            <p:cNvSpPr txBox="1">
              <a:spLocks noChangeArrowheads="1"/>
            </p:cNvSpPr>
            <p:nvPr/>
          </p:nvSpPr>
          <p:spPr bwMode="auto">
            <a:xfrm>
              <a:off x="1789" y="3212"/>
              <a:ext cx="33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[010]</a:t>
              </a:r>
            </a:p>
          </p:txBody>
        </p:sp>
        <p:sp>
          <p:nvSpPr>
            <p:cNvPr id="266293" name="Text Box 53"/>
            <p:cNvSpPr txBox="1">
              <a:spLocks noChangeArrowheads="1"/>
            </p:cNvSpPr>
            <p:nvPr/>
          </p:nvSpPr>
          <p:spPr bwMode="auto">
            <a:xfrm>
              <a:off x="753" y="3433"/>
              <a:ext cx="32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rgbClr val="0000FF"/>
                  </a:solidFill>
                  <a:latin typeface="Tahoma" pitchFamily="34" charset="0"/>
                </a:rPr>
                <a:t>[100]</a:t>
              </a:r>
            </a:p>
          </p:txBody>
        </p:sp>
        <p:sp>
          <p:nvSpPr>
            <p:cNvPr id="266294" name="Line 54"/>
            <p:cNvSpPr>
              <a:spLocks noChangeShapeType="1"/>
            </p:cNvSpPr>
            <p:nvPr/>
          </p:nvSpPr>
          <p:spPr bwMode="auto">
            <a:xfrm>
              <a:off x="1324" y="3168"/>
              <a:ext cx="509" cy="16"/>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5" name="Line 55"/>
            <p:cNvSpPr>
              <a:spLocks noChangeShapeType="1"/>
            </p:cNvSpPr>
            <p:nvPr/>
          </p:nvSpPr>
          <p:spPr bwMode="auto">
            <a:xfrm flipV="1">
              <a:off x="1201" y="3168"/>
              <a:ext cx="129" cy="113"/>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6" name="Rectangle 56"/>
            <p:cNvSpPr>
              <a:spLocks noChangeArrowheads="1"/>
            </p:cNvSpPr>
            <p:nvPr/>
          </p:nvSpPr>
          <p:spPr bwMode="auto">
            <a:xfrm>
              <a:off x="624" y="2602"/>
              <a:ext cx="76" cy="12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66297" name="Text Box 57"/>
          <p:cNvSpPr txBox="1">
            <a:spLocks noChangeArrowheads="1"/>
          </p:cNvSpPr>
          <p:nvPr/>
        </p:nvSpPr>
        <p:spPr bwMode="auto">
          <a:xfrm>
            <a:off x="6324600" y="4495800"/>
            <a:ext cx="2519363"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sz="1400">
                <a:latin typeface="Tahoma" pitchFamily="34" charset="0"/>
              </a:rPr>
              <a:t>Electrons v</a:t>
            </a:r>
            <a:r>
              <a:rPr lang="en-US" sz="1400" baseline="-25000">
                <a:latin typeface="Tahoma" pitchFamily="34" charset="0"/>
              </a:rPr>
              <a:t>r</a:t>
            </a:r>
            <a:r>
              <a:rPr lang="en-US" sz="1400">
                <a:latin typeface="Tahoma" pitchFamily="34" charset="0"/>
              </a:rPr>
              <a:t> mainly slower near [111], Holes v</a:t>
            </a:r>
            <a:r>
              <a:rPr lang="en-US" sz="1400" baseline="-25000">
                <a:latin typeface="Tahoma" pitchFamily="34" charset="0"/>
              </a:rPr>
              <a:t>r</a:t>
            </a:r>
            <a:r>
              <a:rPr lang="en-US" sz="1400">
                <a:latin typeface="Tahoma" pitchFamily="34" charset="0"/>
              </a:rPr>
              <a:t> mainly faster near [100]</a:t>
            </a:r>
          </a:p>
          <a:p>
            <a:pPr eaLnBrk="0" hangingPunct="0">
              <a:spcBef>
                <a:spcPct val="50000"/>
              </a:spcBef>
              <a:buFontTx/>
              <a:buChar char="•"/>
            </a:pPr>
            <a:r>
              <a:rPr lang="en-US" sz="1400">
                <a:latin typeface="Tahoma" pitchFamily="34" charset="0"/>
              </a:rPr>
              <a:t>Tangential components 0 along symmetry axes and largest near same directions of largest v</a:t>
            </a:r>
            <a:r>
              <a:rPr lang="en-US" sz="1400" baseline="-25000">
                <a:latin typeface="Tahoma" pitchFamily="34" charset="0"/>
              </a:rPr>
              <a:t>r</a:t>
            </a:r>
            <a:r>
              <a:rPr lang="en-US" sz="1400">
                <a:latin typeface="Tahoma" pitchFamily="34" charset="0"/>
              </a:rPr>
              <a:t> differences</a:t>
            </a:r>
          </a:p>
        </p:txBody>
      </p:sp>
      <p:grpSp>
        <p:nvGrpSpPr>
          <p:cNvPr id="266324" name="Group 84"/>
          <p:cNvGrpSpPr>
            <a:grpSpLocks/>
          </p:cNvGrpSpPr>
          <p:nvPr/>
        </p:nvGrpSpPr>
        <p:grpSpPr bwMode="auto">
          <a:xfrm>
            <a:off x="6172200" y="1447800"/>
            <a:ext cx="3194050" cy="2882900"/>
            <a:chOff x="757" y="2286"/>
            <a:chExt cx="2012" cy="1816"/>
          </a:xfrm>
        </p:grpSpPr>
        <p:graphicFrame>
          <p:nvGraphicFramePr>
            <p:cNvPr id="266325" name="Object 85"/>
            <p:cNvGraphicFramePr>
              <a:graphicFrameLocks/>
            </p:cNvGraphicFramePr>
            <p:nvPr/>
          </p:nvGraphicFramePr>
          <p:xfrm>
            <a:off x="790" y="2367"/>
            <a:ext cx="1701" cy="1703"/>
          </p:xfrm>
          <a:graphic>
            <a:graphicData uri="http://schemas.openxmlformats.org/presentationml/2006/ole">
              <mc:AlternateContent xmlns:mc="http://schemas.openxmlformats.org/markup-compatibility/2006">
                <mc:Choice xmlns:v="urn:schemas-microsoft-com:vml" Requires="v">
                  <p:oleObj spid="_x0000_s266509" name="Chart" r:id="rId12" imgW="5896051" imgH="6172132" progId="Excel.Chart.8">
                    <p:embed/>
                  </p:oleObj>
                </mc:Choice>
                <mc:Fallback>
                  <p:oleObj name="Chart" r:id="rId12" imgW="5896051" imgH="6172132" progId="Excel.Chart.8">
                    <p:embed/>
                    <p:pic>
                      <p:nvPicPr>
                        <p:cNvPr id="0" name="Object 8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 y="2367"/>
                          <a:ext cx="1701" cy="17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26" name="Text Box 86"/>
            <p:cNvSpPr txBox="1">
              <a:spLocks noChangeArrowheads="1"/>
            </p:cNvSpPr>
            <p:nvPr/>
          </p:nvSpPr>
          <p:spPr bwMode="auto">
            <a:xfrm>
              <a:off x="2407" y="2942"/>
              <a:ext cx="36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31838">
                <a:defRPr>
                  <a:solidFill>
                    <a:schemeClr val="tx1"/>
                  </a:solidFill>
                  <a:latin typeface="Arial" charset="0"/>
                </a:defRPr>
              </a:lvl1pPr>
              <a:lvl2pPr defTabSz="731838">
                <a:defRPr>
                  <a:solidFill>
                    <a:schemeClr val="tx1"/>
                  </a:solidFill>
                  <a:latin typeface="Arial" charset="0"/>
                </a:defRPr>
              </a:lvl2pPr>
              <a:lvl3pPr defTabSz="731838">
                <a:defRPr>
                  <a:solidFill>
                    <a:schemeClr val="tx1"/>
                  </a:solidFill>
                  <a:latin typeface="Arial" charset="0"/>
                </a:defRPr>
              </a:lvl3pPr>
              <a:lvl4pPr defTabSz="731838">
                <a:defRPr>
                  <a:solidFill>
                    <a:schemeClr val="tx1"/>
                  </a:solidFill>
                  <a:latin typeface="Arial" charset="0"/>
                </a:defRPr>
              </a:lvl4pPr>
              <a:lvl5pPr defTabSz="731838">
                <a:defRPr>
                  <a:solidFill>
                    <a:schemeClr val="tx1"/>
                  </a:solidFill>
                  <a:latin typeface="Arial" charset="0"/>
                </a:defRPr>
              </a:lvl5pPr>
              <a:lvl6pPr defTabSz="731838" fontAlgn="base">
                <a:spcBef>
                  <a:spcPct val="0"/>
                </a:spcBef>
                <a:spcAft>
                  <a:spcPct val="0"/>
                </a:spcAft>
                <a:defRPr>
                  <a:solidFill>
                    <a:schemeClr val="tx1"/>
                  </a:solidFill>
                  <a:latin typeface="Arial" charset="0"/>
                </a:defRPr>
              </a:lvl6pPr>
              <a:lvl7pPr defTabSz="731838" fontAlgn="base">
                <a:spcBef>
                  <a:spcPct val="0"/>
                </a:spcBef>
                <a:spcAft>
                  <a:spcPct val="0"/>
                </a:spcAft>
                <a:defRPr>
                  <a:solidFill>
                    <a:schemeClr val="tx1"/>
                  </a:solidFill>
                  <a:latin typeface="Arial" charset="0"/>
                </a:defRPr>
              </a:lvl7pPr>
              <a:lvl8pPr defTabSz="731838" fontAlgn="base">
                <a:spcBef>
                  <a:spcPct val="0"/>
                </a:spcBef>
                <a:spcAft>
                  <a:spcPct val="0"/>
                </a:spcAft>
                <a:defRPr>
                  <a:solidFill>
                    <a:schemeClr val="tx1"/>
                  </a:solidFill>
                  <a:latin typeface="Arial" charset="0"/>
                </a:defRPr>
              </a:lvl8pPr>
              <a:lvl9pPr defTabSz="731838" fontAlgn="base">
                <a:spcBef>
                  <a:spcPct val="0"/>
                </a:spcBef>
                <a:spcAft>
                  <a:spcPct val="0"/>
                </a:spcAft>
                <a:defRPr>
                  <a:solidFill>
                    <a:schemeClr val="tx1"/>
                  </a:solidFill>
                  <a:latin typeface="Arial" charset="0"/>
                </a:defRPr>
              </a:lvl9pPr>
            </a:lstStyle>
            <a:p>
              <a:pPr>
                <a:spcBef>
                  <a:spcPct val="50000"/>
                </a:spcBef>
              </a:pPr>
              <a:r>
                <a:rPr lang="en-US" sz="900" b="1">
                  <a:solidFill>
                    <a:srgbClr val="FF0000"/>
                  </a:solidFill>
                </a:rPr>
                <a:t>&lt;100&gt;</a:t>
              </a:r>
            </a:p>
          </p:txBody>
        </p:sp>
        <p:sp>
          <p:nvSpPr>
            <p:cNvPr id="266327" name="Text Box 87"/>
            <p:cNvSpPr txBox="1">
              <a:spLocks noChangeArrowheads="1"/>
            </p:cNvSpPr>
            <p:nvPr/>
          </p:nvSpPr>
          <p:spPr bwMode="auto">
            <a:xfrm>
              <a:off x="1208" y="2286"/>
              <a:ext cx="369"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31838">
                <a:defRPr>
                  <a:solidFill>
                    <a:schemeClr val="tx1"/>
                  </a:solidFill>
                  <a:latin typeface="Arial" charset="0"/>
                </a:defRPr>
              </a:lvl1pPr>
              <a:lvl2pPr defTabSz="731838">
                <a:defRPr>
                  <a:solidFill>
                    <a:schemeClr val="tx1"/>
                  </a:solidFill>
                  <a:latin typeface="Arial" charset="0"/>
                </a:defRPr>
              </a:lvl2pPr>
              <a:lvl3pPr defTabSz="731838">
                <a:defRPr>
                  <a:solidFill>
                    <a:schemeClr val="tx1"/>
                  </a:solidFill>
                  <a:latin typeface="Arial" charset="0"/>
                </a:defRPr>
              </a:lvl3pPr>
              <a:lvl4pPr defTabSz="731838">
                <a:defRPr>
                  <a:solidFill>
                    <a:schemeClr val="tx1"/>
                  </a:solidFill>
                  <a:latin typeface="Arial" charset="0"/>
                </a:defRPr>
              </a:lvl4pPr>
              <a:lvl5pPr defTabSz="731838">
                <a:defRPr>
                  <a:solidFill>
                    <a:schemeClr val="tx1"/>
                  </a:solidFill>
                  <a:latin typeface="Arial" charset="0"/>
                </a:defRPr>
              </a:lvl5pPr>
              <a:lvl6pPr defTabSz="731838" fontAlgn="base">
                <a:spcBef>
                  <a:spcPct val="0"/>
                </a:spcBef>
                <a:spcAft>
                  <a:spcPct val="0"/>
                </a:spcAft>
                <a:defRPr>
                  <a:solidFill>
                    <a:schemeClr val="tx1"/>
                  </a:solidFill>
                  <a:latin typeface="Arial" charset="0"/>
                </a:defRPr>
              </a:lvl6pPr>
              <a:lvl7pPr defTabSz="731838" fontAlgn="base">
                <a:spcBef>
                  <a:spcPct val="0"/>
                </a:spcBef>
                <a:spcAft>
                  <a:spcPct val="0"/>
                </a:spcAft>
                <a:defRPr>
                  <a:solidFill>
                    <a:schemeClr val="tx1"/>
                  </a:solidFill>
                  <a:latin typeface="Arial" charset="0"/>
                </a:defRPr>
              </a:lvl7pPr>
              <a:lvl8pPr defTabSz="731838" fontAlgn="base">
                <a:spcBef>
                  <a:spcPct val="0"/>
                </a:spcBef>
                <a:spcAft>
                  <a:spcPct val="0"/>
                </a:spcAft>
                <a:defRPr>
                  <a:solidFill>
                    <a:schemeClr val="tx1"/>
                  </a:solidFill>
                  <a:latin typeface="Arial" charset="0"/>
                </a:defRPr>
              </a:lvl8pPr>
              <a:lvl9pPr defTabSz="731838" fontAlgn="base">
                <a:spcBef>
                  <a:spcPct val="0"/>
                </a:spcBef>
                <a:spcAft>
                  <a:spcPct val="0"/>
                </a:spcAft>
                <a:defRPr>
                  <a:solidFill>
                    <a:schemeClr val="tx1"/>
                  </a:solidFill>
                  <a:latin typeface="Arial" charset="0"/>
                </a:defRPr>
              </a:lvl9pPr>
            </a:lstStyle>
            <a:p>
              <a:pPr>
                <a:spcBef>
                  <a:spcPct val="50000"/>
                </a:spcBef>
              </a:pPr>
              <a:r>
                <a:rPr lang="en-US" sz="900" b="1">
                  <a:solidFill>
                    <a:srgbClr val="FF0000"/>
                  </a:solidFill>
                </a:rPr>
                <a:t>&lt;100&gt;</a:t>
              </a:r>
            </a:p>
          </p:txBody>
        </p:sp>
        <p:sp>
          <p:nvSpPr>
            <p:cNvPr id="266328" name="Text Box 88"/>
            <p:cNvSpPr txBox="1">
              <a:spLocks noChangeArrowheads="1"/>
            </p:cNvSpPr>
            <p:nvPr/>
          </p:nvSpPr>
          <p:spPr bwMode="auto">
            <a:xfrm>
              <a:off x="2407" y="3695"/>
              <a:ext cx="362" cy="14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31838">
                <a:defRPr>
                  <a:solidFill>
                    <a:schemeClr val="tx1"/>
                  </a:solidFill>
                  <a:latin typeface="Arial" charset="0"/>
                </a:defRPr>
              </a:lvl1pPr>
              <a:lvl2pPr defTabSz="731838">
                <a:defRPr>
                  <a:solidFill>
                    <a:schemeClr val="tx1"/>
                  </a:solidFill>
                  <a:latin typeface="Arial" charset="0"/>
                </a:defRPr>
              </a:lvl2pPr>
              <a:lvl3pPr defTabSz="731838">
                <a:defRPr>
                  <a:solidFill>
                    <a:schemeClr val="tx1"/>
                  </a:solidFill>
                  <a:latin typeface="Arial" charset="0"/>
                </a:defRPr>
              </a:lvl3pPr>
              <a:lvl4pPr defTabSz="731838">
                <a:defRPr>
                  <a:solidFill>
                    <a:schemeClr val="tx1"/>
                  </a:solidFill>
                  <a:latin typeface="Arial" charset="0"/>
                </a:defRPr>
              </a:lvl4pPr>
              <a:lvl5pPr defTabSz="731838">
                <a:defRPr>
                  <a:solidFill>
                    <a:schemeClr val="tx1"/>
                  </a:solidFill>
                  <a:latin typeface="Arial" charset="0"/>
                </a:defRPr>
              </a:lvl5pPr>
              <a:lvl6pPr defTabSz="731838" fontAlgn="base">
                <a:spcBef>
                  <a:spcPct val="0"/>
                </a:spcBef>
                <a:spcAft>
                  <a:spcPct val="0"/>
                </a:spcAft>
                <a:defRPr>
                  <a:solidFill>
                    <a:schemeClr val="tx1"/>
                  </a:solidFill>
                  <a:latin typeface="Arial" charset="0"/>
                </a:defRPr>
              </a:lvl6pPr>
              <a:lvl7pPr defTabSz="731838" fontAlgn="base">
                <a:spcBef>
                  <a:spcPct val="0"/>
                </a:spcBef>
                <a:spcAft>
                  <a:spcPct val="0"/>
                </a:spcAft>
                <a:defRPr>
                  <a:solidFill>
                    <a:schemeClr val="tx1"/>
                  </a:solidFill>
                  <a:latin typeface="Arial" charset="0"/>
                </a:defRPr>
              </a:lvl7pPr>
              <a:lvl8pPr defTabSz="731838" fontAlgn="base">
                <a:spcBef>
                  <a:spcPct val="0"/>
                </a:spcBef>
                <a:spcAft>
                  <a:spcPct val="0"/>
                </a:spcAft>
                <a:defRPr>
                  <a:solidFill>
                    <a:schemeClr val="tx1"/>
                  </a:solidFill>
                  <a:latin typeface="Arial" charset="0"/>
                </a:defRPr>
              </a:lvl8pPr>
              <a:lvl9pPr defTabSz="731838" fontAlgn="base">
                <a:spcBef>
                  <a:spcPct val="0"/>
                </a:spcBef>
                <a:spcAft>
                  <a:spcPct val="0"/>
                </a:spcAft>
                <a:defRPr>
                  <a:solidFill>
                    <a:schemeClr val="tx1"/>
                  </a:solidFill>
                  <a:latin typeface="Arial" charset="0"/>
                </a:defRPr>
              </a:lvl9pPr>
            </a:lstStyle>
            <a:p>
              <a:pPr>
                <a:spcBef>
                  <a:spcPct val="50000"/>
                </a:spcBef>
              </a:pPr>
              <a:r>
                <a:rPr lang="en-US" sz="900" b="1">
                  <a:solidFill>
                    <a:srgbClr val="00CC00"/>
                  </a:solidFill>
                </a:rPr>
                <a:t>&lt;110&gt;</a:t>
              </a:r>
            </a:p>
          </p:txBody>
        </p:sp>
        <p:sp>
          <p:nvSpPr>
            <p:cNvPr id="266329" name="Text Box 89"/>
            <p:cNvSpPr txBox="1">
              <a:spLocks noChangeArrowheads="1"/>
            </p:cNvSpPr>
            <p:nvPr/>
          </p:nvSpPr>
          <p:spPr bwMode="auto">
            <a:xfrm>
              <a:off x="1953" y="2288"/>
              <a:ext cx="398" cy="14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31838">
                <a:defRPr>
                  <a:solidFill>
                    <a:schemeClr val="tx1"/>
                  </a:solidFill>
                  <a:latin typeface="Arial" charset="0"/>
                </a:defRPr>
              </a:lvl1pPr>
              <a:lvl2pPr defTabSz="731838">
                <a:defRPr>
                  <a:solidFill>
                    <a:schemeClr val="tx1"/>
                  </a:solidFill>
                  <a:latin typeface="Arial" charset="0"/>
                </a:defRPr>
              </a:lvl2pPr>
              <a:lvl3pPr defTabSz="731838">
                <a:defRPr>
                  <a:solidFill>
                    <a:schemeClr val="tx1"/>
                  </a:solidFill>
                  <a:latin typeface="Arial" charset="0"/>
                </a:defRPr>
              </a:lvl3pPr>
              <a:lvl4pPr defTabSz="731838">
                <a:defRPr>
                  <a:solidFill>
                    <a:schemeClr val="tx1"/>
                  </a:solidFill>
                  <a:latin typeface="Arial" charset="0"/>
                </a:defRPr>
              </a:lvl4pPr>
              <a:lvl5pPr defTabSz="731838">
                <a:defRPr>
                  <a:solidFill>
                    <a:schemeClr val="tx1"/>
                  </a:solidFill>
                  <a:latin typeface="Arial" charset="0"/>
                </a:defRPr>
              </a:lvl5pPr>
              <a:lvl6pPr defTabSz="731838" fontAlgn="base">
                <a:spcBef>
                  <a:spcPct val="0"/>
                </a:spcBef>
                <a:spcAft>
                  <a:spcPct val="0"/>
                </a:spcAft>
                <a:defRPr>
                  <a:solidFill>
                    <a:schemeClr val="tx1"/>
                  </a:solidFill>
                  <a:latin typeface="Arial" charset="0"/>
                </a:defRPr>
              </a:lvl6pPr>
              <a:lvl7pPr defTabSz="731838" fontAlgn="base">
                <a:spcBef>
                  <a:spcPct val="0"/>
                </a:spcBef>
                <a:spcAft>
                  <a:spcPct val="0"/>
                </a:spcAft>
                <a:defRPr>
                  <a:solidFill>
                    <a:schemeClr val="tx1"/>
                  </a:solidFill>
                  <a:latin typeface="Arial" charset="0"/>
                </a:defRPr>
              </a:lvl7pPr>
              <a:lvl8pPr defTabSz="731838" fontAlgn="base">
                <a:spcBef>
                  <a:spcPct val="0"/>
                </a:spcBef>
                <a:spcAft>
                  <a:spcPct val="0"/>
                </a:spcAft>
                <a:defRPr>
                  <a:solidFill>
                    <a:schemeClr val="tx1"/>
                  </a:solidFill>
                  <a:latin typeface="Arial" charset="0"/>
                </a:defRPr>
              </a:lvl8pPr>
              <a:lvl9pPr defTabSz="731838" fontAlgn="base">
                <a:spcBef>
                  <a:spcPct val="0"/>
                </a:spcBef>
                <a:spcAft>
                  <a:spcPct val="0"/>
                </a:spcAft>
                <a:defRPr>
                  <a:solidFill>
                    <a:schemeClr val="tx1"/>
                  </a:solidFill>
                  <a:latin typeface="Arial" charset="0"/>
                </a:defRPr>
              </a:lvl9pPr>
            </a:lstStyle>
            <a:p>
              <a:pPr>
                <a:spcBef>
                  <a:spcPct val="50000"/>
                </a:spcBef>
              </a:pPr>
              <a:r>
                <a:rPr lang="en-US" sz="900" b="1">
                  <a:solidFill>
                    <a:srgbClr val="00CC00"/>
                  </a:solidFill>
                </a:rPr>
                <a:t>&lt;110&gt;</a:t>
              </a:r>
            </a:p>
          </p:txBody>
        </p:sp>
        <p:sp>
          <p:nvSpPr>
            <p:cNvPr id="266330" name="Line 90"/>
            <p:cNvSpPr>
              <a:spLocks noChangeShapeType="1"/>
            </p:cNvSpPr>
            <p:nvPr/>
          </p:nvSpPr>
          <p:spPr bwMode="auto">
            <a:xfrm flipH="1">
              <a:off x="757" y="3058"/>
              <a:ext cx="1767" cy="31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31" name="Line 91"/>
            <p:cNvSpPr>
              <a:spLocks noChangeShapeType="1"/>
            </p:cNvSpPr>
            <p:nvPr/>
          </p:nvSpPr>
          <p:spPr bwMode="auto">
            <a:xfrm flipH="1" flipV="1">
              <a:off x="1485" y="2325"/>
              <a:ext cx="307" cy="1777"/>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32" name="Line 92"/>
            <p:cNvSpPr>
              <a:spLocks noChangeShapeType="1"/>
            </p:cNvSpPr>
            <p:nvPr/>
          </p:nvSpPr>
          <p:spPr bwMode="auto">
            <a:xfrm flipV="1">
              <a:off x="1023" y="2329"/>
              <a:ext cx="1230" cy="1769"/>
            </a:xfrm>
            <a:prstGeom prst="line">
              <a:avLst/>
            </a:prstGeom>
            <a:noFill/>
            <a:ln w="127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33" name="Line 93"/>
            <p:cNvSpPr>
              <a:spLocks noChangeShapeType="1"/>
            </p:cNvSpPr>
            <p:nvPr/>
          </p:nvSpPr>
          <p:spPr bwMode="auto">
            <a:xfrm flipH="1" flipV="1">
              <a:off x="757" y="2589"/>
              <a:ext cx="1767" cy="1255"/>
            </a:xfrm>
            <a:prstGeom prst="line">
              <a:avLst/>
            </a:prstGeom>
            <a:noFill/>
            <a:ln w="127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66334" name="Text Box 94"/>
          <p:cNvSpPr txBox="1">
            <a:spLocks noChangeArrowheads="1"/>
          </p:cNvSpPr>
          <p:nvPr/>
        </p:nvSpPr>
        <p:spPr bwMode="auto">
          <a:xfrm>
            <a:off x="6324600" y="11430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Example: hole trajectories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2"/>
          <p:cNvSpPr txBox="1">
            <a:spLocks noChangeArrowheads="1"/>
          </p:cNvSpPr>
          <p:nvPr/>
        </p:nvSpPr>
        <p:spPr bwMode="auto">
          <a:xfrm>
            <a:off x="3733800" y="990600"/>
            <a:ext cx="4953000" cy="2600712"/>
          </a:xfrm>
          <a:prstGeom prst="rect">
            <a:avLst/>
          </a:prstGeom>
          <a:solidFill>
            <a:schemeClr val="accent6">
              <a:lumMod val="40000"/>
              <a:lumOff val="60000"/>
            </a:schemeClr>
          </a:solidFill>
          <a:ln>
            <a:noFill/>
          </a:ln>
          <a:effectLst/>
          <a:extLst/>
        </p:spPr>
        <p:txBody>
          <a:bodyPr wrap="square">
            <a:spAutoFit/>
          </a:bodyPr>
          <a:lstStyle>
            <a:lvl1pPr marL="225425" algn="l">
              <a:defRPr>
                <a:solidFill>
                  <a:schemeClr val="tx1"/>
                </a:solidFill>
                <a:latin typeface="Arial" pitchFamily="34" charset="0"/>
              </a:defRPr>
            </a:lvl1pPr>
            <a:lvl2pPr marL="684213"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US" sz="1600" u="sng" dirty="0">
                <a:latin typeface="Comic Sans MS" pitchFamily="66" charset="0"/>
              </a:rPr>
              <a:t>Requirement core preamp:</a:t>
            </a:r>
          </a:p>
          <a:p>
            <a:pPr>
              <a:spcBef>
                <a:spcPct val="50000"/>
              </a:spcBef>
              <a:buFontTx/>
              <a:buChar char="•"/>
            </a:pPr>
            <a:r>
              <a:rPr lang="en-US" sz="1600" dirty="0">
                <a:latin typeface="Comic Sans MS" pitchFamily="66" charset="0"/>
              </a:rPr>
              <a:t>low noise (energy + PSA)</a:t>
            </a:r>
          </a:p>
          <a:p>
            <a:pPr>
              <a:spcBef>
                <a:spcPct val="50000"/>
              </a:spcBef>
              <a:buFontTx/>
              <a:buChar char="•"/>
            </a:pPr>
            <a:r>
              <a:rPr lang="en-US" sz="1600" dirty="0">
                <a:latin typeface="Comic Sans MS" pitchFamily="66" charset="0"/>
              </a:rPr>
              <a:t>large bandwidth (</a:t>
            </a:r>
            <a:r>
              <a:rPr lang="en-US" sz="1600" dirty="0" smtClean="0">
                <a:latin typeface="Comic Sans MS" pitchFamily="66" charset="0"/>
              </a:rPr>
              <a:t>PSA</a:t>
            </a:r>
            <a:r>
              <a:rPr lang="en-US" sz="1600" dirty="0">
                <a:latin typeface="Comic Sans MS" pitchFamily="66" charset="0"/>
              </a:rPr>
              <a:t> </a:t>
            </a:r>
            <a:r>
              <a:rPr lang="en-US" sz="1600" dirty="0" smtClean="0">
                <a:latin typeface="Comic Sans MS" pitchFamily="66" charset="0"/>
              </a:rPr>
              <a:t>-&gt; 30ns rise time)</a:t>
            </a:r>
            <a:endParaRPr lang="en-US" sz="1600" dirty="0">
              <a:latin typeface="Comic Sans MS" pitchFamily="66" charset="0"/>
            </a:endParaRPr>
          </a:p>
          <a:p>
            <a:pPr>
              <a:spcBef>
                <a:spcPct val="50000"/>
              </a:spcBef>
              <a:buFontTx/>
              <a:buChar char="•"/>
            </a:pPr>
            <a:r>
              <a:rPr lang="en-US" sz="1600" dirty="0" smtClean="0">
                <a:latin typeface="Comic Sans MS" pitchFamily="66" charset="0"/>
              </a:rPr>
              <a:t>Wide dynamic range:</a:t>
            </a:r>
          </a:p>
          <a:p>
            <a:pPr>
              <a:spcBef>
                <a:spcPct val="50000"/>
              </a:spcBef>
            </a:pPr>
            <a:r>
              <a:rPr lang="en-US" sz="1600" dirty="0">
                <a:latin typeface="Comic Sans MS" pitchFamily="66" charset="0"/>
              </a:rPr>
              <a:t> </a:t>
            </a:r>
            <a:r>
              <a:rPr lang="en-US" sz="1600" dirty="0" smtClean="0">
                <a:latin typeface="Comic Sans MS" pitchFamily="66" charset="0"/>
              </a:rPr>
              <a:t> + dual gain: 5MeV + 20MeV</a:t>
            </a:r>
          </a:p>
          <a:p>
            <a:pPr>
              <a:spcBef>
                <a:spcPct val="50000"/>
              </a:spcBef>
            </a:pPr>
            <a:r>
              <a:rPr lang="en-US" sz="1600" dirty="0" smtClean="0">
                <a:latin typeface="Comic Sans MS" pitchFamily="66" charset="0"/>
              </a:rPr>
              <a:t>  + desaturation circuitry (throughput x4)</a:t>
            </a:r>
          </a:p>
          <a:p>
            <a:pPr>
              <a:spcBef>
                <a:spcPct val="50000"/>
              </a:spcBef>
            </a:pPr>
            <a:r>
              <a:rPr lang="en-US" sz="1600" dirty="0">
                <a:latin typeface="Comic Sans MS" pitchFamily="66" charset="0"/>
              </a:rPr>
              <a:t> </a:t>
            </a:r>
            <a:r>
              <a:rPr lang="en-US" sz="1600" dirty="0" smtClean="0">
                <a:latin typeface="Comic Sans MS" pitchFamily="66" charset="0"/>
              </a:rPr>
              <a:t> + TOT technique (~200MeV)</a:t>
            </a:r>
            <a:endParaRPr lang="en-US" sz="1600" dirty="0">
              <a:latin typeface="Comic Sans MS" pitchFamily="66" charset="0"/>
            </a:endParaRPr>
          </a:p>
        </p:txBody>
      </p:sp>
      <p:sp>
        <p:nvSpPr>
          <p:cNvPr id="13"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AGATA: analog electronics</a:t>
            </a:r>
            <a:endParaRPr lang="en-US" sz="4000" dirty="0"/>
          </a:p>
        </p:txBody>
      </p:sp>
      <p:sp>
        <p:nvSpPr>
          <p:cNvPr id="16" name="ZoneTexte 15"/>
          <p:cNvSpPr txBox="1"/>
          <p:nvPr/>
        </p:nvSpPr>
        <p:spPr>
          <a:xfrm>
            <a:off x="280257" y="3429000"/>
            <a:ext cx="3605943" cy="646331"/>
          </a:xfrm>
          <a:prstGeom prst="rect">
            <a:avLst/>
          </a:prstGeom>
          <a:noFill/>
        </p:spPr>
        <p:txBody>
          <a:bodyPr wrap="square" rtlCol="0">
            <a:spAutoFit/>
          </a:bodyPr>
          <a:lstStyle/>
          <a:p>
            <a:r>
              <a:rPr lang="fr-FR" dirty="0" smtClean="0"/>
              <a:t>Segment </a:t>
            </a:r>
            <a:r>
              <a:rPr lang="fr-FR" dirty="0" err="1" smtClean="0"/>
              <a:t>preams</a:t>
            </a:r>
            <a:r>
              <a:rPr lang="fr-FR" dirty="0" smtClean="0"/>
              <a:t> (3channel):</a:t>
            </a:r>
          </a:p>
          <a:p>
            <a:r>
              <a:rPr lang="fr-FR" dirty="0" smtClean="0"/>
              <a:t>Milano,                             </a:t>
            </a:r>
            <a:r>
              <a:rPr lang="fr-FR" dirty="0" err="1" smtClean="0"/>
              <a:t>Ganil</a:t>
            </a:r>
            <a:r>
              <a:rPr lang="fr-FR" dirty="0" smtClean="0"/>
              <a:t>:</a:t>
            </a:r>
            <a:endParaRPr lang="fr-FR" dirty="0"/>
          </a:p>
        </p:txBody>
      </p:sp>
      <p:sp>
        <p:nvSpPr>
          <p:cNvPr id="17" name="ZoneTexte 16"/>
          <p:cNvSpPr txBox="1"/>
          <p:nvPr/>
        </p:nvSpPr>
        <p:spPr>
          <a:xfrm>
            <a:off x="280257" y="967020"/>
            <a:ext cx="3758343" cy="646331"/>
          </a:xfrm>
          <a:prstGeom prst="rect">
            <a:avLst/>
          </a:prstGeom>
          <a:noFill/>
        </p:spPr>
        <p:txBody>
          <a:bodyPr wrap="square" rtlCol="0">
            <a:spAutoFit/>
          </a:bodyPr>
          <a:lstStyle/>
          <a:p>
            <a:r>
              <a:rPr lang="fr-FR" dirty="0" err="1" smtClean="0"/>
              <a:t>Core</a:t>
            </a:r>
            <a:r>
              <a:rPr lang="fr-FR" dirty="0" smtClean="0"/>
              <a:t> </a:t>
            </a:r>
            <a:r>
              <a:rPr lang="fr-FR" dirty="0" err="1" smtClean="0"/>
              <a:t>preamp</a:t>
            </a:r>
            <a:r>
              <a:rPr lang="fr-FR" dirty="0" smtClean="0"/>
              <a:t>  +  pulser :</a:t>
            </a:r>
          </a:p>
          <a:p>
            <a:r>
              <a:rPr lang="fr-FR" dirty="0" smtClean="0"/>
              <a:t>(G. </a:t>
            </a:r>
            <a:r>
              <a:rPr lang="fr-FR" dirty="0" err="1" smtClean="0"/>
              <a:t>Pascovici</a:t>
            </a:r>
            <a:r>
              <a:rPr lang="fr-FR" dirty="0" smtClean="0"/>
              <a:t>, IKP Cologne)</a:t>
            </a:r>
            <a:endParaRPr lang="fr-FR" dirty="0"/>
          </a:p>
        </p:txBody>
      </p:sp>
      <p:pic>
        <p:nvPicPr>
          <p:cNvPr id="47" name="Picture 44"/>
          <p:cNvPicPr>
            <a:picLocks noChangeAspect="1" noChangeArrowheads="1"/>
          </p:cNvPicPr>
          <p:nvPr/>
        </p:nvPicPr>
        <p:blipFill>
          <a:blip r:embed="rId2">
            <a:extLst>
              <a:ext uri="{28A0092B-C50C-407E-A947-70E740481C1C}">
                <a14:useLocalDpi xmlns:a14="http://schemas.microsoft.com/office/drawing/2010/main" val="0"/>
              </a:ext>
            </a:extLst>
          </a:blip>
          <a:srcRect t="15448" r="645"/>
          <a:stretch>
            <a:fillRect/>
          </a:stretch>
        </p:blipFill>
        <p:spPr bwMode="auto">
          <a:xfrm>
            <a:off x="457200" y="1635125"/>
            <a:ext cx="2667000" cy="17176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1" descr="MVC-008F"/>
          <p:cNvPicPr>
            <a:picLocks noChangeAspect="1" noChangeArrowheads="1"/>
          </p:cNvPicPr>
          <p:nvPr/>
        </p:nvPicPr>
        <p:blipFill>
          <a:blip r:embed="rId3" cstate="print">
            <a:lum bright="30000" contrast="42000"/>
            <a:extLst>
              <a:ext uri="{28A0092B-C50C-407E-A947-70E740481C1C}">
                <a14:useLocalDpi xmlns:a14="http://schemas.microsoft.com/office/drawing/2010/main" val="0"/>
              </a:ext>
            </a:extLst>
          </a:blip>
          <a:srcRect l="12918" t="8530" r="20824" b="14928"/>
          <a:stretch>
            <a:fillRect/>
          </a:stretch>
        </p:blipFill>
        <p:spPr>
          <a:xfrm>
            <a:off x="368300" y="4114156"/>
            <a:ext cx="2374900" cy="1800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 name="Picture 25" descr="preampAGATAv5"/>
          <p:cNvPicPr>
            <a:picLocks noChangeAspect="1" noChangeArrowheads="1"/>
          </p:cNvPicPr>
          <p:nvPr/>
        </p:nvPicPr>
        <p:blipFill>
          <a:blip r:embed="rId4" cstate="print">
            <a:extLst>
              <a:ext uri="{28A0092B-C50C-407E-A947-70E740481C1C}">
                <a14:useLocalDpi xmlns:a14="http://schemas.microsoft.com/office/drawing/2010/main" val="0"/>
              </a:ext>
            </a:extLst>
          </a:blip>
          <a:srcRect l="2682" t="7263" r="5423" b="5905"/>
          <a:stretch>
            <a:fillRect/>
          </a:stretch>
        </p:blipFill>
        <p:spPr>
          <a:xfrm>
            <a:off x="2962275" y="4114156"/>
            <a:ext cx="2447925" cy="172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 name="Picture 5"/>
          <p:cNvPicPr>
            <a:picLocks noChangeAspect="1" noChangeArrowheads="1"/>
          </p:cNvPicPr>
          <p:nvPr/>
        </p:nvPicPr>
        <p:blipFill>
          <a:blip r:embed="rId5">
            <a:extLst>
              <a:ext uri="{28A0092B-C50C-407E-A947-70E740481C1C}">
                <a14:useLocalDpi xmlns:a14="http://schemas.microsoft.com/office/drawing/2010/main" val="0"/>
              </a:ext>
            </a:extLst>
          </a:blip>
          <a:srcRect t="22581" r="1575" b="9111"/>
          <a:stretch>
            <a:fillRect/>
          </a:stretch>
        </p:blipFill>
        <p:spPr bwMode="auto">
          <a:xfrm>
            <a:off x="5943600" y="3657600"/>
            <a:ext cx="2667000" cy="2462212"/>
          </a:xfrm>
          <a:prstGeom prst="rect">
            <a:avLst/>
          </a:prstGeom>
          <a:noFill/>
          <a:extLst>
            <a:ext uri="{909E8E84-426E-40DD-AFC4-6F175D3DCCD1}">
              <a14:hiddenFill xmlns:a14="http://schemas.microsoft.com/office/drawing/2010/main">
                <a:blipFill dpi="0" rotWithShape="0">
                  <a:blip/>
                  <a:srcRect t="22581" r="1575" b="9111"/>
                  <a:stretch>
                    <a:fillRect/>
                  </a:stretch>
                </a:blipFill>
              </a14:hiddenFill>
            </a:ext>
          </a:extLst>
        </p:spPr>
      </p:pic>
      <p:sp>
        <p:nvSpPr>
          <p:cNvPr id="5" name="ZoneTexte 4"/>
          <p:cNvSpPr txBox="1"/>
          <p:nvPr/>
        </p:nvSpPr>
        <p:spPr>
          <a:xfrm>
            <a:off x="457200" y="6245423"/>
            <a:ext cx="8458200" cy="307777"/>
          </a:xfrm>
          <a:prstGeom prst="rect">
            <a:avLst/>
          </a:prstGeom>
          <a:noFill/>
        </p:spPr>
        <p:txBody>
          <a:bodyPr wrap="square" rtlCol="0">
            <a:spAutoFit/>
          </a:bodyPr>
          <a:lstStyle/>
          <a:p>
            <a:r>
              <a:rPr lang="en-US" sz="1400" dirty="0" smtClean="0"/>
              <a:t>G. </a:t>
            </a:r>
            <a:r>
              <a:rPr lang="en-US" sz="1400" dirty="0" err="1" smtClean="0"/>
              <a:t>Pascovici</a:t>
            </a:r>
            <a:r>
              <a:rPr lang="en-US" sz="1400" dirty="0" smtClean="0"/>
              <a:t> et al. WSEAS trans. on circuits and systems (2008) Iss.6 Vol.7 p.470</a:t>
            </a:r>
            <a:endParaRPr lang="fr-FR" sz="1400" dirty="0"/>
          </a:p>
        </p:txBody>
      </p:sp>
      <p:sp>
        <p:nvSpPr>
          <p:cNvPr id="9" name="ZoneTexte 8"/>
          <p:cNvSpPr txBox="1"/>
          <p:nvPr/>
        </p:nvSpPr>
        <p:spPr>
          <a:xfrm rot="2177666">
            <a:off x="7608026" y="3552189"/>
            <a:ext cx="1657910" cy="646331"/>
          </a:xfrm>
          <a:prstGeom prst="rect">
            <a:avLst/>
          </a:prstGeom>
          <a:solidFill>
            <a:schemeClr val="accent1">
              <a:lumMod val="40000"/>
              <a:lumOff val="60000"/>
            </a:schemeClr>
          </a:solidFill>
        </p:spPr>
        <p:txBody>
          <a:bodyPr wrap="square" rtlCol="0">
            <a:spAutoFit/>
          </a:bodyPr>
          <a:lstStyle/>
          <a:p>
            <a:r>
              <a:rPr lang="fr-FR" dirty="0" err="1" smtClean="0"/>
              <a:t>Differential</a:t>
            </a:r>
            <a:r>
              <a:rPr lang="fr-FR" dirty="0" smtClean="0"/>
              <a:t> out</a:t>
            </a:r>
          </a:p>
          <a:p>
            <a:r>
              <a:rPr lang="fr-FR" dirty="0" smtClean="0"/>
              <a:t>+MDR </a:t>
            </a:r>
            <a:r>
              <a:rPr lang="fr-FR" dirty="0" err="1" smtClean="0"/>
              <a:t>cable</a:t>
            </a:r>
            <a:endParaRPr lang="fr-FR" dirty="0"/>
          </a:p>
        </p:txBody>
      </p:sp>
    </p:spTree>
    <p:extLst>
      <p:ext uri="{BB962C8B-B14F-4D97-AF65-F5344CB8AC3E}">
        <p14:creationId xmlns:p14="http://schemas.microsoft.com/office/powerpoint/2010/main" val="68624572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2" name="Group 102"/>
          <p:cNvGrpSpPr>
            <a:grpSpLocks/>
          </p:cNvGrpSpPr>
          <p:nvPr/>
        </p:nvGrpSpPr>
        <p:grpSpPr bwMode="auto">
          <a:xfrm>
            <a:off x="92075" y="1433513"/>
            <a:ext cx="8902700" cy="2921000"/>
            <a:chOff x="58" y="663"/>
            <a:chExt cx="5608" cy="1840"/>
          </a:xfrm>
        </p:grpSpPr>
        <p:sp>
          <p:nvSpPr>
            <p:cNvPr id="71684" name="Rectangle 4"/>
            <p:cNvSpPr>
              <a:spLocks noChangeArrowheads="1"/>
            </p:cNvSpPr>
            <p:nvPr/>
          </p:nvSpPr>
          <p:spPr bwMode="auto">
            <a:xfrm>
              <a:off x="1516" y="738"/>
              <a:ext cx="1179" cy="454"/>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686" name="Line 6"/>
            <p:cNvSpPr>
              <a:spLocks noChangeShapeType="1"/>
            </p:cNvSpPr>
            <p:nvPr/>
          </p:nvSpPr>
          <p:spPr bwMode="auto">
            <a:xfrm flipV="1">
              <a:off x="242" y="1695"/>
              <a:ext cx="0" cy="24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87" name="Freeform 7"/>
            <p:cNvSpPr>
              <a:spLocks/>
            </p:cNvSpPr>
            <p:nvPr/>
          </p:nvSpPr>
          <p:spPr bwMode="auto">
            <a:xfrm>
              <a:off x="242" y="1695"/>
              <a:ext cx="2832" cy="240"/>
            </a:xfrm>
            <a:custGeom>
              <a:avLst/>
              <a:gdLst>
                <a:gd name="T0" fmla="*/ 0 w 1296"/>
                <a:gd name="T1" fmla="*/ 0 h 336"/>
                <a:gd name="T2" fmla="*/ 480 w 1296"/>
                <a:gd name="T3" fmla="*/ 240 h 336"/>
                <a:gd name="T4" fmla="*/ 1296 w 1296"/>
                <a:gd name="T5" fmla="*/ 336 h 336"/>
              </a:gdLst>
              <a:ahLst/>
              <a:cxnLst>
                <a:cxn ang="0">
                  <a:pos x="T0" y="T1"/>
                </a:cxn>
                <a:cxn ang="0">
                  <a:pos x="T2" y="T3"/>
                </a:cxn>
                <a:cxn ang="0">
                  <a:pos x="T4" y="T5"/>
                </a:cxn>
              </a:cxnLst>
              <a:rect l="0" t="0" r="r" b="b"/>
              <a:pathLst>
                <a:path w="1296" h="336">
                  <a:moveTo>
                    <a:pt x="0" y="0"/>
                  </a:moveTo>
                  <a:cubicBezTo>
                    <a:pt x="132" y="92"/>
                    <a:pt x="264" y="184"/>
                    <a:pt x="480" y="240"/>
                  </a:cubicBezTo>
                  <a:cubicBezTo>
                    <a:pt x="696" y="296"/>
                    <a:pt x="1160" y="328"/>
                    <a:pt x="1296" y="336"/>
                  </a:cubicBezTo>
                </a:path>
              </a:pathLst>
            </a:custGeom>
            <a:noFill/>
            <a:ln w="317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88" name="Line 8"/>
            <p:cNvSpPr>
              <a:spLocks noChangeShapeType="1"/>
            </p:cNvSpPr>
            <p:nvPr/>
          </p:nvSpPr>
          <p:spPr bwMode="auto">
            <a:xfrm flipV="1">
              <a:off x="3074" y="1311"/>
              <a:ext cx="0" cy="624"/>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89" name="Line 9"/>
            <p:cNvSpPr>
              <a:spLocks noChangeShapeType="1"/>
            </p:cNvSpPr>
            <p:nvPr/>
          </p:nvSpPr>
          <p:spPr bwMode="auto">
            <a:xfrm>
              <a:off x="3074" y="1311"/>
              <a:ext cx="48"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0" name="Line 10"/>
            <p:cNvSpPr>
              <a:spLocks noChangeShapeType="1"/>
            </p:cNvSpPr>
            <p:nvPr/>
          </p:nvSpPr>
          <p:spPr bwMode="auto">
            <a:xfrm>
              <a:off x="3122" y="1311"/>
              <a:ext cx="48" cy="576"/>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1" name="Line 11"/>
            <p:cNvSpPr>
              <a:spLocks noChangeShapeType="1"/>
            </p:cNvSpPr>
            <p:nvPr/>
          </p:nvSpPr>
          <p:spPr bwMode="auto">
            <a:xfrm>
              <a:off x="112" y="1678"/>
              <a:ext cx="5520"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2" name="Freeform 12"/>
            <p:cNvSpPr>
              <a:spLocks/>
            </p:cNvSpPr>
            <p:nvPr/>
          </p:nvSpPr>
          <p:spPr bwMode="auto">
            <a:xfrm>
              <a:off x="3170" y="1887"/>
              <a:ext cx="768" cy="48"/>
            </a:xfrm>
            <a:custGeom>
              <a:avLst/>
              <a:gdLst>
                <a:gd name="T0" fmla="*/ 0 w 1392"/>
                <a:gd name="T1" fmla="*/ 0 h 96"/>
                <a:gd name="T2" fmla="*/ 240 w 1392"/>
                <a:gd name="T3" fmla="*/ 48 h 96"/>
                <a:gd name="T4" fmla="*/ 1392 w 1392"/>
                <a:gd name="T5" fmla="*/ 96 h 96"/>
              </a:gdLst>
              <a:ahLst/>
              <a:cxnLst>
                <a:cxn ang="0">
                  <a:pos x="T0" y="T1"/>
                </a:cxn>
                <a:cxn ang="0">
                  <a:pos x="T2" y="T3"/>
                </a:cxn>
                <a:cxn ang="0">
                  <a:pos x="T4" y="T5"/>
                </a:cxn>
              </a:cxnLst>
              <a:rect l="0" t="0" r="r" b="b"/>
              <a:pathLst>
                <a:path w="1392" h="96">
                  <a:moveTo>
                    <a:pt x="0" y="0"/>
                  </a:moveTo>
                  <a:cubicBezTo>
                    <a:pt x="4" y="16"/>
                    <a:pt x="8" y="32"/>
                    <a:pt x="240" y="48"/>
                  </a:cubicBezTo>
                  <a:cubicBezTo>
                    <a:pt x="472" y="64"/>
                    <a:pt x="1184" y="88"/>
                    <a:pt x="1392" y="96"/>
                  </a:cubicBezTo>
                </a:path>
              </a:pathLst>
            </a:custGeom>
            <a:noFill/>
            <a:ln w="317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3" name="Line 13"/>
            <p:cNvSpPr>
              <a:spLocks noChangeShapeType="1"/>
            </p:cNvSpPr>
            <p:nvPr/>
          </p:nvSpPr>
          <p:spPr bwMode="auto">
            <a:xfrm flipV="1">
              <a:off x="3938" y="1791"/>
              <a:ext cx="0" cy="144"/>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4" name="Freeform 14"/>
            <p:cNvSpPr>
              <a:spLocks/>
            </p:cNvSpPr>
            <p:nvPr/>
          </p:nvSpPr>
          <p:spPr bwMode="auto">
            <a:xfrm>
              <a:off x="3938" y="1791"/>
              <a:ext cx="1728" cy="144"/>
            </a:xfrm>
            <a:custGeom>
              <a:avLst/>
              <a:gdLst>
                <a:gd name="T0" fmla="*/ 0 w 1728"/>
                <a:gd name="T1" fmla="*/ 0 h 144"/>
                <a:gd name="T2" fmla="*/ 768 w 1728"/>
                <a:gd name="T3" fmla="*/ 96 h 144"/>
                <a:gd name="T4" fmla="*/ 1728 w 1728"/>
                <a:gd name="T5" fmla="*/ 144 h 144"/>
              </a:gdLst>
              <a:ahLst/>
              <a:cxnLst>
                <a:cxn ang="0">
                  <a:pos x="T0" y="T1"/>
                </a:cxn>
                <a:cxn ang="0">
                  <a:pos x="T2" y="T3"/>
                </a:cxn>
                <a:cxn ang="0">
                  <a:pos x="T4" y="T5"/>
                </a:cxn>
              </a:cxnLst>
              <a:rect l="0" t="0" r="r" b="b"/>
              <a:pathLst>
                <a:path w="1728" h="144">
                  <a:moveTo>
                    <a:pt x="0" y="0"/>
                  </a:moveTo>
                  <a:cubicBezTo>
                    <a:pt x="240" y="36"/>
                    <a:pt x="480" y="72"/>
                    <a:pt x="768" y="96"/>
                  </a:cubicBezTo>
                  <a:cubicBezTo>
                    <a:pt x="1056" y="120"/>
                    <a:pt x="1568" y="144"/>
                    <a:pt x="1728" y="144"/>
                  </a:cubicBezTo>
                </a:path>
              </a:pathLst>
            </a:custGeom>
            <a:noFill/>
            <a:ln w="317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5" name="Line 15"/>
            <p:cNvSpPr>
              <a:spLocks noChangeShapeType="1"/>
            </p:cNvSpPr>
            <p:nvPr/>
          </p:nvSpPr>
          <p:spPr bwMode="auto">
            <a:xfrm flipV="1">
              <a:off x="3074" y="735"/>
              <a:ext cx="0" cy="576"/>
            </a:xfrm>
            <a:prstGeom prst="line">
              <a:avLst/>
            </a:prstGeom>
            <a:noFill/>
            <a:ln w="3175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6" name="Freeform 16"/>
            <p:cNvSpPr>
              <a:spLocks/>
            </p:cNvSpPr>
            <p:nvPr/>
          </p:nvSpPr>
          <p:spPr bwMode="auto">
            <a:xfrm>
              <a:off x="3074" y="735"/>
              <a:ext cx="864" cy="624"/>
            </a:xfrm>
            <a:custGeom>
              <a:avLst/>
              <a:gdLst>
                <a:gd name="T0" fmla="*/ 0 w 2592"/>
                <a:gd name="T1" fmla="*/ 0 h 432"/>
                <a:gd name="T2" fmla="*/ 1248 w 2592"/>
                <a:gd name="T3" fmla="*/ 288 h 432"/>
                <a:gd name="T4" fmla="*/ 2592 w 2592"/>
                <a:gd name="T5" fmla="*/ 432 h 432"/>
              </a:gdLst>
              <a:ahLst/>
              <a:cxnLst>
                <a:cxn ang="0">
                  <a:pos x="T0" y="T1"/>
                </a:cxn>
                <a:cxn ang="0">
                  <a:pos x="T2" y="T3"/>
                </a:cxn>
                <a:cxn ang="0">
                  <a:pos x="T4" y="T5"/>
                </a:cxn>
              </a:cxnLst>
              <a:rect l="0" t="0" r="r" b="b"/>
              <a:pathLst>
                <a:path w="2592" h="432">
                  <a:moveTo>
                    <a:pt x="0" y="0"/>
                  </a:moveTo>
                  <a:cubicBezTo>
                    <a:pt x="408" y="108"/>
                    <a:pt x="816" y="216"/>
                    <a:pt x="1248" y="288"/>
                  </a:cubicBezTo>
                  <a:cubicBezTo>
                    <a:pt x="1680" y="360"/>
                    <a:pt x="2136" y="396"/>
                    <a:pt x="2592" y="432"/>
                  </a:cubicBezTo>
                </a:path>
              </a:pathLst>
            </a:custGeom>
            <a:noFill/>
            <a:ln w="31750" cap="flat" cmpd="sng">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7" name="Line 17"/>
            <p:cNvSpPr>
              <a:spLocks noChangeShapeType="1"/>
            </p:cNvSpPr>
            <p:nvPr/>
          </p:nvSpPr>
          <p:spPr bwMode="auto">
            <a:xfrm flipV="1">
              <a:off x="3938" y="1215"/>
              <a:ext cx="0" cy="144"/>
            </a:xfrm>
            <a:prstGeom prst="line">
              <a:avLst/>
            </a:prstGeom>
            <a:noFill/>
            <a:ln w="3175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8" name="Freeform 18"/>
            <p:cNvSpPr>
              <a:spLocks/>
            </p:cNvSpPr>
            <p:nvPr/>
          </p:nvSpPr>
          <p:spPr bwMode="auto">
            <a:xfrm>
              <a:off x="3938" y="1215"/>
              <a:ext cx="1728" cy="384"/>
            </a:xfrm>
            <a:custGeom>
              <a:avLst/>
              <a:gdLst>
                <a:gd name="T0" fmla="*/ 0 w 1728"/>
                <a:gd name="T1" fmla="*/ 0 h 144"/>
                <a:gd name="T2" fmla="*/ 768 w 1728"/>
                <a:gd name="T3" fmla="*/ 96 h 144"/>
                <a:gd name="T4" fmla="*/ 1728 w 1728"/>
                <a:gd name="T5" fmla="*/ 144 h 144"/>
              </a:gdLst>
              <a:ahLst/>
              <a:cxnLst>
                <a:cxn ang="0">
                  <a:pos x="T0" y="T1"/>
                </a:cxn>
                <a:cxn ang="0">
                  <a:pos x="T2" y="T3"/>
                </a:cxn>
                <a:cxn ang="0">
                  <a:pos x="T4" y="T5"/>
                </a:cxn>
              </a:cxnLst>
              <a:rect l="0" t="0" r="r" b="b"/>
              <a:pathLst>
                <a:path w="1728" h="144">
                  <a:moveTo>
                    <a:pt x="0" y="0"/>
                  </a:moveTo>
                  <a:cubicBezTo>
                    <a:pt x="240" y="36"/>
                    <a:pt x="480" y="72"/>
                    <a:pt x="768" y="96"/>
                  </a:cubicBezTo>
                  <a:cubicBezTo>
                    <a:pt x="1056" y="120"/>
                    <a:pt x="1568" y="144"/>
                    <a:pt x="1728" y="144"/>
                  </a:cubicBezTo>
                </a:path>
              </a:pathLst>
            </a:custGeom>
            <a:noFill/>
            <a:ln w="31750" cap="flat" cmpd="sng">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699" name="Line 19"/>
            <p:cNvSpPr>
              <a:spLocks noChangeShapeType="1"/>
            </p:cNvSpPr>
            <p:nvPr/>
          </p:nvSpPr>
          <p:spPr bwMode="auto">
            <a:xfrm flipV="1">
              <a:off x="557" y="1799"/>
              <a:ext cx="0" cy="384"/>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0" name="Line 20"/>
            <p:cNvSpPr>
              <a:spLocks noChangeShapeType="1"/>
            </p:cNvSpPr>
            <p:nvPr/>
          </p:nvSpPr>
          <p:spPr bwMode="auto">
            <a:xfrm flipV="1">
              <a:off x="3100" y="1922"/>
              <a:ext cx="0" cy="384"/>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1" name="Line 21"/>
            <p:cNvSpPr>
              <a:spLocks noChangeShapeType="1"/>
            </p:cNvSpPr>
            <p:nvPr/>
          </p:nvSpPr>
          <p:spPr bwMode="auto">
            <a:xfrm>
              <a:off x="3122" y="1311"/>
              <a:ext cx="1584" cy="0"/>
            </a:xfrm>
            <a:prstGeom prst="line">
              <a:avLst/>
            </a:prstGeom>
            <a:noFill/>
            <a:ln w="317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2" name="Freeform 22"/>
            <p:cNvSpPr>
              <a:spLocks/>
            </p:cNvSpPr>
            <p:nvPr/>
          </p:nvSpPr>
          <p:spPr bwMode="auto">
            <a:xfrm>
              <a:off x="4706" y="1311"/>
              <a:ext cx="960" cy="240"/>
            </a:xfrm>
            <a:custGeom>
              <a:avLst/>
              <a:gdLst>
                <a:gd name="T0" fmla="*/ 0 w 336"/>
                <a:gd name="T1" fmla="*/ 0 h 144"/>
                <a:gd name="T2" fmla="*/ 336 w 336"/>
                <a:gd name="T3" fmla="*/ 144 h 144"/>
              </a:gdLst>
              <a:ahLst/>
              <a:cxnLst>
                <a:cxn ang="0">
                  <a:pos x="T0" y="T1"/>
                </a:cxn>
                <a:cxn ang="0">
                  <a:pos x="T2" y="T3"/>
                </a:cxn>
              </a:cxnLst>
              <a:rect l="0" t="0" r="r" b="b"/>
              <a:pathLst>
                <a:path w="336" h="144">
                  <a:moveTo>
                    <a:pt x="0" y="0"/>
                  </a:moveTo>
                  <a:cubicBezTo>
                    <a:pt x="100" y="56"/>
                    <a:pt x="200" y="112"/>
                    <a:pt x="336" y="144"/>
                  </a:cubicBezTo>
                </a:path>
              </a:pathLst>
            </a:custGeom>
            <a:noFill/>
            <a:ln w="31750" cap="flat" cmpd="sng">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3" name="Line 23"/>
            <p:cNvSpPr>
              <a:spLocks noChangeShapeType="1"/>
            </p:cNvSpPr>
            <p:nvPr/>
          </p:nvSpPr>
          <p:spPr bwMode="auto">
            <a:xfrm flipV="1">
              <a:off x="2695" y="920"/>
              <a:ext cx="318"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4" name="Line 24"/>
            <p:cNvSpPr>
              <a:spLocks noChangeShapeType="1"/>
            </p:cNvSpPr>
            <p:nvPr/>
          </p:nvSpPr>
          <p:spPr bwMode="auto">
            <a:xfrm>
              <a:off x="4712" y="871"/>
              <a:ext cx="0" cy="43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05" name="Line 25"/>
            <p:cNvSpPr>
              <a:spLocks noChangeShapeType="1"/>
            </p:cNvSpPr>
            <p:nvPr/>
          </p:nvSpPr>
          <p:spPr bwMode="auto">
            <a:xfrm flipH="1">
              <a:off x="58" y="1940"/>
              <a:ext cx="192" cy="0"/>
            </a:xfrm>
            <a:prstGeom prst="line">
              <a:avLst/>
            </a:prstGeom>
            <a:noFill/>
            <a:ln w="317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06" name="Oval 26"/>
            <p:cNvSpPr>
              <a:spLocks noChangeArrowheads="1"/>
            </p:cNvSpPr>
            <p:nvPr/>
          </p:nvSpPr>
          <p:spPr bwMode="auto">
            <a:xfrm>
              <a:off x="3050" y="1647"/>
              <a:ext cx="48" cy="48"/>
            </a:xfrm>
            <a:prstGeom prst="ellipse">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707" name="Text Box 27"/>
            <p:cNvSpPr txBox="1">
              <a:spLocks noChangeArrowheads="1"/>
            </p:cNvSpPr>
            <p:nvPr/>
          </p:nvSpPr>
          <p:spPr bwMode="auto">
            <a:xfrm>
              <a:off x="884" y="1458"/>
              <a:ext cx="2086" cy="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solidFill>
                    <a:schemeClr val="tx1"/>
                  </a:solidFill>
                </a:rPr>
                <a:t>ADC overflow voltage level </a:t>
              </a:r>
            </a:p>
          </p:txBody>
        </p:sp>
        <p:sp>
          <p:nvSpPr>
            <p:cNvPr id="71708" name="Text Box 28"/>
            <p:cNvSpPr txBox="1">
              <a:spLocks noChangeArrowheads="1"/>
            </p:cNvSpPr>
            <p:nvPr/>
          </p:nvSpPr>
          <p:spPr bwMode="auto">
            <a:xfrm>
              <a:off x="4280" y="663"/>
              <a:ext cx="907" cy="47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rgbClr val="FF0000"/>
                  </a:solidFill>
                  <a:latin typeface="Comic Sans MS" pitchFamily="66" charset="0"/>
                </a:rPr>
                <a:t>Saturated output without pulsed-reset</a:t>
              </a:r>
            </a:p>
          </p:txBody>
        </p:sp>
        <p:sp>
          <p:nvSpPr>
            <p:cNvPr id="71709" name="Text Box 29"/>
            <p:cNvSpPr txBox="1">
              <a:spLocks noChangeArrowheads="1"/>
            </p:cNvSpPr>
            <p:nvPr/>
          </p:nvSpPr>
          <p:spPr bwMode="auto">
            <a:xfrm>
              <a:off x="1516" y="738"/>
              <a:ext cx="1224"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accent2"/>
                  </a:solidFill>
                  <a:latin typeface="Comic Sans MS" pitchFamily="66" charset="0"/>
                </a:rPr>
                <a:t>Ideal non-saturated output without pulsed-reset</a:t>
              </a:r>
            </a:p>
          </p:txBody>
        </p:sp>
        <p:sp>
          <p:nvSpPr>
            <p:cNvPr id="71710" name="Text Box 30"/>
            <p:cNvSpPr txBox="1">
              <a:spLocks noChangeArrowheads="1"/>
            </p:cNvSpPr>
            <p:nvPr/>
          </p:nvSpPr>
          <p:spPr bwMode="auto">
            <a:xfrm>
              <a:off x="267" y="2088"/>
              <a:ext cx="13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fr-FR" sz="1400">
                <a:solidFill>
                  <a:schemeClr val="tx1"/>
                </a:solidFill>
                <a:latin typeface="Comic Sans MS" pitchFamily="66" charset="0"/>
              </a:endParaRPr>
            </a:p>
          </p:txBody>
        </p:sp>
        <p:sp>
          <p:nvSpPr>
            <p:cNvPr id="71711" name="Text Box 31"/>
            <p:cNvSpPr txBox="1">
              <a:spLocks noChangeArrowheads="1"/>
            </p:cNvSpPr>
            <p:nvPr/>
          </p:nvSpPr>
          <p:spPr bwMode="auto">
            <a:xfrm>
              <a:off x="252" y="2031"/>
              <a:ext cx="1406" cy="47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tx1"/>
                  </a:solidFill>
                  <a:latin typeface="Comic Sans MS" pitchFamily="66" charset="0"/>
                </a:rPr>
                <a:t>Preamplifier output with continuous-reset (50</a:t>
              </a:r>
              <a:r>
                <a:rPr lang="en-US" sz="1400">
                  <a:solidFill>
                    <a:schemeClr val="tx1"/>
                  </a:solidFill>
                  <a:latin typeface="Comic Sans MS" pitchFamily="66" charset="0"/>
                  <a:sym typeface="Symbol" pitchFamily="18" charset="2"/>
                </a:rPr>
                <a:t>s decay time constant)</a:t>
              </a:r>
            </a:p>
          </p:txBody>
        </p:sp>
        <p:sp>
          <p:nvSpPr>
            <p:cNvPr id="71712" name="Text Box 32"/>
            <p:cNvSpPr txBox="1">
              <a:spLocks noChangeArrowheads="1"/>
            </p:cNvSpPr>
            <p:nvPr/>
          </p:nvSpPr>
          <p:spPr bwMode="auto">
            <a:xfrm>
              <a:off x="2744" y="2162"/>
              <a:ext cx="816" cy="33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chemeClr val="tx1"/>
                  </a:solidFill>
                  <a:latin typeface="Comic Sans MS" pitchFamily="66" charset="0"/>
                </a:rPr>
                <a:t>Output with pulsed-reset</a:t>
              </a:r>
            </a:p>
          </p:txBody>
        </p:sp>
      </p:grpSp>
      <p:sp>
        <p:nvSpPr>
          <p:cNvPr id="71713" name="Text Box 33"/>
          <p:cNvSpPr txBox="1">
            <a:spLocks noChangeArrowheads="1"/>
          </p:cNvSpPr>
          <p:nvPr/>
        </p:nvSpPr>
        <p:spPr bwMode="auto">
          <a:xfrm>
            <a:off x="1166813" y="5273675"/>
            <a:ext cx="2962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solidFill>
                  <a:schemeClr val="tx1"/>
                </a:solidFill>
                <a:latin typeface="Comic Sans MS" pitchFamily="66" charset="0"/>
              </a:rPr>
              <a:t>An ADC overflow condition would </a:t>
            </a:r>
            <a:r>
              <a:rPr lang="en-US" sz="1600" dirty="0">
                <a:solidFill>
                  <a:srgbClr val="FF0000"/>
                </a:solidFill>
                <a:latin typeface="Comic Sans MS" pitchFamily="66" charset="0"/>
              </a:rPr>
              <a:t>saturate</a:t>
            </a:r>
            <a:r>
              <a:rPr lang="en-US" sz="1600" dirty="0">
                <a:solidFill>
                  <a:schemeClr val="tx1"/>
                </a:solidFill>
                <a:latin typeface="Comic Sans MS" pitchFamily="66" charset="0"/>
              </a:rPr>
              <a:t> the system for a long while</a:t>
            </a:r>
          </a:p>
        </p:txBody>
      </p:sp>
      <p:sp>
        <p:nvSpPr>
          <p:cNvPr id="71714" name="Text Box 34"/>
          <p:cNvSpPr txBox="1">
            <a:spLocks noChangeArrowheads="1"/>
          </p:cNvSpPr>
          <p:nvPr/>
        </p:nvSpPr>
        <p:spPr bwMode="auto">
          <a:xfrm>
            <a:off x="4899025" y="5294313"/>
            <a:ext cx="3194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chemeClr val="tx1"/>
                </a:solidFill>
                <a:latin typeface="Comic Sans MS" pitchFamily="66" charset="0"/>
              </a:rPr>
              <a:t>Pulsed-reset mechanism allows </a:t>
            </a:r>
            <a:r>
              <a:rPr lang="en-US" sz="1600">
                <a:solidFill>
                  <a:srgbClr val="0000FF"/>
                </a:solidFill>
                <a:latin typeface="Comic Sans MS" pitchFamily="66" charset="0"/>
              </a:rPr>
              <a:t>fast recovery of the output</a:t>
            </a:r>
            <a:endParaRPr lang="en-US" sz="1600">
              <a:solidFill>
                <a:schemeClr val="tx1"/>
              </a:solidFill>
              <a:latin typeface="Comic Sans MS" pitchFamily="66" charset="0"/>
            </a:endParaRPr>
          </a:p>
        </p:txBody>
      </p:sp>
      <p:sp>
        <p:nvSpPr>
          <p:cNvPr id="71715" name="AutoShape 35"/>
          <p:cNvSpPr>
            <a:spLocks noChangeArrowheads="1"/>
          </p:cNvSpPr>
          <p:nvPr/>
        </p:nvSpPr>
        <p:spPr bwMode="auto">
          <a:xfrm>
            <a:off x="4375150" y="5413375"/>
            <a:ext cx="277813" cy="276225"/>
          </a:xfrm>
          <a:prstGeom prst="rightArrow">
            <a:avLst>
              <a:gd name="adj1" fmla="val 50000"/>
              <a:gd name="adj2" fmla="val 2514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717" name="Text Box 37"/>
          <p:cNvSpPr txBox="1">
            <a:spLocks noChangeArrowheads="1"/>
          </p:cNvSpPr>
          <p:nvPr/>
        </p:nvSpPr>
        <p:spPr bwMode="auto">
          <a:xfrm>
            <a:off x="34925" y="112713"/>
            <a:ext cx="9145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dirty="0">
                <a:solidFill>
                  <a:srgbClr val="0000FF"/>
                </a:solidFill>
                <a:latin typeface="Comic Sans MS" pitchFamily="66" charset="0"/>
              </a:rPr>
              <a:t>Mixed reset technique: continuous + pulsed</a:t>
            </a:r>
          </a:p>
        </p:txBody>
      </p:sp>
    </p:spTree>
    <p:extLst>
      <p:ext uri="{BB962C8B-B14F-4D97-AF65-F5344CB8AC3E}">
        <p14:creationId xmlns:p14="http://schemas.microsoft.com/office/powerpoint/2010/main" val="181774442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304800" y="188913"/>
            <a:ext cx="69135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baseline="30000" dirty="0">
                <a:solidFill>
                  <a:srgbClr val="0000FF"/>
                </a:solidFill>
                <a:latin typeface="Comic Sans MS" pitchFamily="66" charset="0"/>
              </a:rPr>
              <a:t>241</a:t>
            </a:r>
            <a:r>
              <a:rPr lang="en-US" sz="3200" b="1" dirty="0">
                <a:solidFill>
                  <a:srgbClr val="0000FF"/>
                </a:solidFill>
                <a:latin typeface="Comic Sans MS" pitchFamily="66" charset="0"/>
              </a:rPr>
              <a:t>Am+Be spectrum</a:t>
            </a:r>
          </a:p>
        </p:txBody>
      </p:sp>
      <p:pic>
        <p:nvPicPr>
          <p:cNvPr id="101380" name="Picture 4" descr="PLOT1"/>
          <p:cNvPicPr>
            <a:picLocks noChangeAspect="1" noChangeArrowheads="1"/>
          </p:cNvPicPr>
          <p:nvPr/>
        </p:nvPicPr>
        <p:blipFill>
          <a:blip r:embed="rId3" cstate="print">
            <a:extLst>
              <a:ext uri="{28A0092B-C50C-407E-A947-70E740481C1C}">
                <a14:useLocalDpi xmlns:a14="http://schemas.microsoft.com/office/drawing/2010/main" val="0"/>
              </a:ext>
            </a:extLst>
          </a:blip>
          <a:srcRect l="2196" t="10690" r="6587" b="3709"/>
          <a:stretch>
            <a:fillRect/>
          </a:stretch>
        </p:blipFill>
        <p:spPr bwMode="auto">
          <a:xfrm>
            <a:off x="179388" y="908050"/>
            <a:ext cx="4173537" cy="291782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5" descr="PLOT1"/>
          <p:cNvPicPr>
            <a:picLocks noChangeAspect="1" noChangeArrowheads="1"/>
          </p:cNvPicPr>
          <p:nvPr/>
        </p:nvPicPr>
        <p:blipFill>
          <a:blip r:embed="rId4" cstate="print">
            <a:extLst>
              <a:ext uri="{28A0092B-C50C-407E-A947-70E740481C1C}">
                <a14:useLocalDpi xmlns:a14="http://schemas.microsoft.com/office/drawing/2010/main" val="0"/>
              </a:ext>
            </a:extLst>
          </a:blip>
          <a:srcRect l="2196" t="11418" r="6587" b="2763"/>
          <a:stretch>
            <a:fillRect/>
          </a:stretch>
        </p:blipFill>
        <p:spPr bwMode="auto">
          <a:xfrm>
            <a:off x="179388" y="3870325"/>
            <a:ext cx="4175125" cy="286702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1382" name="Text Box 6"/>
          <p:cNvSpPr txBox="1">
            <a:spLocks noChangeArrowheads="1"/>
          </p:cNvSpPr>
          <p:nvPr/>
        </p:nvSpPr>
        <p:spPr bwMode="auto">
          <a:xfrm>
            <a:off x="5219700" y="1525588"/>
            <a:ext cx="3313113"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0000"/>
                </a:solidFill>
                <a:latin typeface="Comic Sans MS" pitchFamily="66" charset="0"/>
              </a:rPr>
              <a:t>“reset” mode   </a:t>
            </a:r>
            <a:r>
              <a:rPr lang="en-US" sz="2400" b="1">
                <a:solidFill>
                  <a:srgbClr val="FF0000"/>
                </a:solidFill>
                <a:latin typeface="Comic Sans MS" pitchFamily="66" charset="0"/>
              </a:rPr>
              <a:t>(by TOT technique)</a:t>
            </a:r>
          </a:p>
        </p:txBody>
      </p:sp>
      <p:sp>
        <p:nvSpPr>
          <p:cNvPr id="101383" name="Text Box 7"/>
          <p:cNvSpPr txBox="1">
            <a:spLocks noChangeArrowheads="1"/>
          </p:cNvSpPr>
          <p:nvPr/>
        </p:nvSpPr>
        <p:spPr bwMode="auto">
          <a:xfrm>
            <a:off x="5275263" y="5519738"/>
            <a:ext cx="37449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0000FF"/>
                </a:solidFill>
                <a:latin typeface="Comic Sans MS" pitchFamily="66" charset="0"/>
              </a:rPr>
              <a:t>“pulse-height” mode</a:t>
            </a:r>
            <a:endParaRPr lang="en-US" sz="2400" b="1">
              <a:solidFill>
                <a:srgbClr val="0000FF"/>
              </a:solidFill>
              <a:latin typeface="Comic Sans MS" pitchFamily="66" charset="0"/>
            </a:endParaRPr>
          </a:p>
        </p:txBody>
      </p:sp>
      <p:graphicFrame>
        <p:nvGraphicFramePr>
          <p:cNvPr id="101475" name="Group 99"/>
          <p:cNvGraphicFramePr>
            <a:graphicFrameLocks noGrp="1"/>
          </p:cNvGraphicFramePr>
          <p:nvPr/>
        </p:nvGraphicFramePr>
        <p:xfrm>
          <a:off x="4500563" y="2582863"/>
          <a:ext cx="4464050" cy="1554480"/>
        </p:xfrm>
        <a:graphic>
          <a:graphicData uri="http://schemas.openxmlformats.org/drawingml/2006/table">
            <a:tbl>
              <a:tblPr/>
              <a:tblGrid>
                <a:gridCol w="1008062"/>
                <a:gridCol w="863600"/>
                <a:gridCol w="792163"/>
                <a:gridCol w="863600"/>
                <a:gridCol w="936625"/>
              </a:tblGrid>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Energy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Resolution (fwhm)</a:t>
                      </a:r>
                      <a:endParaRPr kumimoji="0" lang="en-US"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in </a:t>
                      </a:r>
                      <a:r>
                        <a:rPr kumimoji="0" lang="en-GB" sz="1200" b="0" i="0" u="sng"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pulse-height mode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Resolution (fwhm)</a:t>
                      </a:r>
                      <a:endParaRPr kumimoji="0" lang="en-US"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in </a:t>
                      </a:r>
                      <a:r>
                        <a:rPr kumimoji="0" lang="en-GB" sz="1200" b="0" i="0" u="sng"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reset mode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5.6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10.5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18.8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0.34 %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6.1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15.1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0.17 %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17.1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0.28 %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7.6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18.8 keV</a:t>
                      </a:r>
                      <a:endParaRPr kumimoji="0" lang="en-US"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0.25 %</a:t>
                      </a:r>
                      <a:endParaRPr kumimoji="0" lang="en-US" sz="1200" b="0"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9.0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15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0.17 %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18.9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0.21 %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01430" name="Line 54"/>
          <p:cNvSpPr>
            <a:spLocks noChangeShapeType="1"/>
          </p:cNvSpPr>
          <p:nvPr/>
        </p:nvSpPr>
        <p:spPr bwMode="auto">
          <a:xfrm flipH="1">
            <a:off x="4376738" y="1957388"/>
            <a:ext cx="1008062" cy="0"/>
          </a:xfrm>
          <a:prstGeom prst="line">
            <a:avLst/>
          </a:prstGeom>
          <a:noFill/>
          <a:ln w="508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1431" name="Line 55"/>
          <p:cNvSpPr>
            <a:spLocks noChangeShapeType="1"/>
          </p:cNvSpPr>
          <p:nvPr/>
        </p:nvSpPr>
        <p:spPr bwMode="auto">
          <a:xfrm flipH="1">
            <a:off x="4376738" y="5829300"/>
            <a:ext cx="1008062" cy="0"/>
          </a:xfrm>
          <a:prstGeom prst="line">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1434" name="Oval 58"/>
          <p:cNvSpPr>
            <a:spLocks noChangeArrowheads="1"/>
          </p:cNvSpPr>
          <p:nvPr/>
        </p:nvSpPr>
        <p:spPr bwMode="auto">
          <a:xfrm>
            <a:off x="757238" y="2330450"/>
            <a:ext cx="246062" cy="954088"/>
          </a:xfrm>
          <a:prstGeom prst="ellipse">
            <a:avLst/>
          </a:prstGeom>
          <a:noFill/>
          <a:ln w="1905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solidFill>
                <a:srgbClr val="FF0000"/>
              </a:solidFill>
            </a:endParaRPr>
          </a:p>
        </p:txBody>
      </p:sp>
      <p:sp>
        <p:nvSpPr>
          <p:cNvPr id="101435" name="Text Box 59"/>
          <p:cNvSpPr txBox="1">
            <a:spLocks noChangeArrowheads="1"/>
          </p:cNvSpPr>
          <p:nvPr/>
        </p:nvSpPr>
        <p:spPr bwMode="auto">
          <a:xfrm>
            <a:off x="992188" y="3068638"/>
            <a:ext cx="148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rgbClr val="FF0000"/>
                </a:solidFill>
              </a:rPr>
              <a:t>Reset threshold</a:t>
            </a:r>
          </a:p>
        </p:txBody>
      </p:sp>
      <p:sp>
        <p:nvSpPr>
          <p:cNvPr id="101436" name="Text Box 60"/>
          <p:cNvSpPr txBox="1">
            <a:spLocks noChangeArrowheads="1"/>
          </p:cNvSpPr>
          <p:nvPr/>
        </p:nvSpPr>
        <p:spPr bwMode="auto">
          <a:xfrm>
            <a:off x="4302125" y="4346575"/>
            <a:ext cx="4840288"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tx1"/>
                </a:solidFill>
                <a:latin typeface="Comic Sans MS" pitchFamily="66" charset="0"/>
              </a:rPr>
              <a:t>At high energies (&gt; 10 MeV)</a:t>
            </a:r>
          </a:p>
          <a:p>
            <a:pPr>
              <a:spcBef>
                <a:spcPct val="50000"/>
              </a:spcBef>
            </a:pPr>
            <a:r>
              <a:rPr lang="en-US" sz="2400">
                <a:solidFill>
                  <a:schemeClr val="tx1"/>
                </a:solidFill>
                <a:latin typeface="Comic Sans MS" pitchFamily="66" charset="0"/>
              </a:rPr>
              <a:t>TOT mode ~ pulse-height mode</a:t>
            </a:r>
          </a:p>
        </p:txBody>
      </p:sp>
    </p:spTree>
    <p:extLst>
      <p:ext uri="{BB962C8B-B14F-4D97-AF65-F5344CB8AC3E}">
        <p14:creationId xmlns:p14="http://schemas.microsoft.com/office/powerpoint/2010/main" val="336833420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39" name="Group 23"/>
          <p:cNvGrpSpPr>
            <a:grpSpLocks/>
          </p:cNvGrpSpPr>
          <p:nvPr/>
        </p:nvGrpSpPr>
        <p:grpSpPr bwMode="auto">
          <a:xfrm>
            <a:off x="3254375" y="2065338"/>
            <a:ext cx="6008688" cy="3990975"/>
            <a:chOff x="2050" y="1301"/>
            <a:chExt cx="3785" cy="2514"/>
          </a:xfrm>
        </p:grpSpPr>
        <p:pic>
          <p:nvPicPr>
            <p:cNvPr id="11163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 y="1301"/>
              <a:ext cx="3785" cy="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34" name="Text Box 18"/>
            <p:cNvSpPr txBox="1">
              <a:spLocks noChangeArrowheads="1"/>
            </p:cNvSpPr>
            <p:nvPr/>
          </p:nvSpPr>
          <p:spPr bwMode="auto">
            <a:xfrm>
              <a:off x="3475" y="1459"/>
              <a:ext cx="20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chemeClr val="tx1"/>
                  </a:solidFill>
                  <a:latin typeface="Book Antiqua" pitchFamily="18" charset="0"/>
                </a:rPr>
                <a:t>Sum of segment Energies vs fold</a:t>
              </a:r>
            </a:p>
          </p:txBody>
        </p:sp>
      </p:grpSp>
      <p:grpSp>
        <p:nvGrpSpPr>
          <p:cNvPr id="111640" name="Group 24"/>
          <p:cNvGrpSpPr>
            <a:grpSpLocks/>
          </p:cNvGrpSpPr>
          <p:nvPr/>
        </p:nvGrpSpPr>
        <p:grpSpPr bwMode="auto">
          <a:xfrm>
            <a:off x="101600" y="2511425"/>
            <a:ext cx="5761038" cy="4346575"/>
            <a:chOff x="64" y="1582"/>
            <a:chExt cx="3629" cy="2738"/>
          </a:xfrm>
        </p:grpSpPr>
        <p:sp>
          <p:nvSpPr>
            <p:cNvPr id="111621" name="Text Box 5"/>
            <p:cNvSpPr txBox="1">
              <a:spLocks noChangeArrowheads="1"/>
            </p:cNvSpPr>
            <p:nvPr/>
          </p:nvSpPr>
          <p:spPr bwMode="auto">
            <a:xfrm>
              <a:off x="228" y="1984"/>
              <a:ext cx="2613" cy="2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sz="1800">
                  <a:solidFill>
                    <a:schemeClr val="bg1"/>
                  </a:solidFill>
                  <a:latin typeface="Times New Roman" pitchFamily="18" charset="0"/>
                </a:rPr>
                <a:t>Segment sum energies projected on fold</a:t>
              </a:r>
              <a:endParaRPr lang="en-US" sz="1800">
                <a:solidFill>
                  <a:schemeClr val="bg1"/>
                </a:solidFill>
                <a:latin typeface="Times New Roman" pitchFamily="18" charset="0"/>
              </a:endParaRPr>
            </a:p>
          </p:txBody>
        </p:sp>
        <p:pic>
          <p:nvPicPr>
            <p:cNvPr id="11163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 y="1749"/>
              <a:ext cx="3396" cy="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35" name="Text Box 19"/>
            <p:cNvSpPr txBox="1">
              <a:spLocks noChangeArrowheads="1"/>
            </p:cNvSpPr>
            <p:nvPr/>
          </p:nvSpPr>
          <p:spPr bwMode="auto">
            <a:xfrm>
              <a:off x="520" y="2144"/>
              <a:ext cx="29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chemeClr val="tx1"/>
                  </a:solidFill>
                  <a:latin typeface="Book Antiqua" pitchFamily="18" charset="0"/>
                </a:rPr>
                <a:t>2folds : </a:t>
              </a:r>
              <a:r>
                <a:rPr lang="en-US" sz="1400" b="1">
                  <a:solidFill>
                    <a:srgbClr val="FF0000"/>
                  </a:solidFill>
                  <a:latin typeface="Book Antiqua" pitchFamily="18" charset="0"/>
                </a:rPr>
                <a:t>Core</a:t>
              </a:r>
              <a:r>
                <a:rPr lang="en-US" sz="1400">
                  <a:solidFill>
                    <a:schemeClr val="tx1"/>
                  </a:solidFill>
                  <a:latin typeface="Book Antiqua" pitchFamily="18" charset="0"/>
                </a:rPr>
                <a:t> and </a:t>
              </a:r>
              <a:r>
                <a:rPr lang="en-US" sz="1400" b="1">
                  <a:solidFill>
                    <a:srgbClr val="00CC00"/>
                  </a:solidFill>
                  <a:latin typeface="Book Antiqua" pitchFamily="18" charset="0"/>
                </a:rPr>
                <a:t>Segment sum</a:t>
              </a:r>
              <a:r>
                <a:rPr lang="en-US" sz="1400">
                  <a:solidFill>
                    <a:schemeClr val="tx1"/>
                  </a:solidFill>
                  <a:latin typeface="Book Antiqua" pitchFamily="18" charset="0"/>
                </a:rPr>
                <a:t> centroids vs hitpattern </a:t>
              </a:r>
            </a:p>
          </p:txBody>
        </p:sp>
        <p:sp>
          <p:nvSpPr>
            <p:cNvPr id="111636" name="Text Box 20"/>
            <p:cNvSpPr txBox="1">
              <a:spLocks noChangeArrowheads="1"/>
            </p:cNvSpPr>
            <p:nvPr/>
          </p:nvSpPr>
          <p:spPr bwMode="auto">
            <a:xfrm>
              <a:off x="1452" y="4108"/>
              <a:ext cx="224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chemeClr val="tx1"/>
                  </a:solidFill>
                  <a:latin typeface="Book Antiqua" pitchFamily="18" charset="0"/>
                </a:rPr>
                <a:t>…All possible 2fold combinations</a:t>
              </a:r>
            </a:p>
          </p:txBody>
        </p:sp>
        <p:sp>
          <p:nvSpPr>
            <p:cNvPr id="111637" name="Text Box 21"/>
            <p:cNvSpPr txBox="1">
              <a:spLocks noChangeArrowheads="1"/>
            </p:cNvSpPr>
            <p:nvPr/>
          </p:nvSpPr>
          <p:spPr bwMode="auto">
            <a:xfrm rot="-5400000">
              <a:off x="-309" y="1955"/>
              <a:ext cx="9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chemeClr val="tx1"/>
                  </a:solidFill>
                  <a:latin typeface="Book Antiqua" pitchFamily="18" charset="0"/>
                </a:rPr>
                <a:t>Energy [keV]</a:t>
              </a:r>
            </a:p>
          </p:txBody>
        </p:sp>
      </p:grpSp>
      <p:sp>
        <p:nvSpPr>
          <p:cNvPr id="13"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Performance: Cross talk</a:t>
            </a:r>
            <a:endParaRPr lang="en-US" sz="4000" dirty="0"/>
          </a:p>
        </p:txBody>
      </p:sp>
      <p:sp>
        <p:nvSpPr>
          <p:cNvPr id="111620" name="Rectangle 4"/>
          <p:cNvSpPr>
            <a:spLocks noChangeArrowheads="1"/>
          </p:cNvSpPr>
          <p:nvPr/>
        </p:nvSpPr>
        <p:spPr bwMode="auto">
          <a:xfrm>
            <a:off x="103188" y="1017587"/>
            <a:ext cx="4833937"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de-DE" sz="1800" dirty="0">
                <a:solidFill>
                  <a:schemeClr val="tx1"/>
                </a:solidFill>
                <a:cs typeface="Times New Roman" pitchFamily="18" charset="0"/>
              </a:rPr>
              <a:t> </a:t>
            </a:r>
            <a:r>
              <a:rPr lang="de-DE" sz="1800" dirty="0" err="1">
                <a:solidFill>
                  <a:schemeClr val="tx1"/>
                </a:solidFill>
                <a:latin typeface="Times New Roman" pitchFamily="18" charset="0"/>
                <a:cs typeface="Times New Roman" pitchFamily="18" charset="0"/>
              </a:rPr>
              <a:t>Crosstalk</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is</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present</a:t>
            </a:r>
            <a:r>
              <a:rPr lang="de-DE" sz="1800" dirty="0">
                <a:solidFill>
                  <a:schemeClr val="tx1"/>
                </a:solidFill>
                <a:latin typeface="Times New Roman" pitchFamily="18" charset="0"/>
                <a:cs typeface="Times New Roman" pitchFamily="18" charset="0"/>
              </a:rPr>
              <a:t> in </a:t>
            </a:r>
            <a:r>
              <a:rPr lang="de-DE" sz="1800" u="sng" dirty="0" err="1">
                <a:solidFill>
                  <a:schemeClr val="tx1"/>
                </a:solidFill>
                <a:latin typeface="Times New Roman" pitchFamily="18" charset="0"/>
                <a:cs typeface="Times New Roman" pitchFamily="18" charset="0"/>
              </a:rPr>
              <a:t>any</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segmented</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detector</a:t>
            </a:r>
            <a:endParaRPr lang="de-DE" sz="1800" dirty="0">
              <a:solidFill>
                <a:schemeClr val="tx1"/>
              </a:solidFill>
              <a:latin typeface="Times New Roman" pitchFamily="18" charset="0"/>
              <a:cs typeface="Times New Roman" pitchFamily="18" charset="0"/>
            </a:endParaRPr>
          </a:p>
          <a:p>
            <a:pPr algn="l">
              <a:spcBef>
                <a:spcPct val="50000"/>
              </a:spcBef>
              <a:buFontTx/>
              <a:buChar char="•"/>
            </a:pP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Creates</a:t>
            </a:r>
            <a:r>
              <a:rPr lang="de-DE" sz="1800" dirty="0">
                <a:solidFill>
                  <a:schemeClr val="tx1"/>
                </a:solidFill>
                <a:latin typeface="Times New Roman" pitchFamily="18" charset="0"/>
                <a:cs typeface="Times New Roman" pitchFamily="18" charset="0"/>
              </a:rPr>
              <a:t> strong </a:t>
            </a:r>
            <a:r>
              <a:rPr lang="de-DE" sz="1800" dirty="0" err="1">
                <a:solidFill>
                  <a:schemeClr val="tx1"/>
                </a:solidFill>
                <a:latin typeface="Times New Roman" pitchFamily="18" charset="0"/>
                <a:cs typeface="Times New Roman" pitchFamily="18" charset="0"/>
              </a:rPr>
              <a:t>energy</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shifts</a:t>
            </a:r>
            <a:r>
              <a:rPr lang="de-DE" sz="1800" dirty="0">
                <a:solidFill>
                  <a:schemeClr val="tx1"/>
                </a:solidFill>
                <a:latin typeface="Times New Roman" pitchFamily="18" charset="0"/>
                <a:cs typeface="Times New Roman" pitchFamily="18" charset="0"/>
              </a:rPr>
              <a:t> proportional </a:t>
            </a:r>
            <a:r>
              <a:rPr lang="de-DE" sz="1800" dirty="0" err="1">
                <a:solidFill>
                  <a:schemeClr val="tx1"/>
                </a:solidFill>
                <a:latin typeface="Times New Roman" pitchFamily="18" charset="0"/>
                <a:cs typeface="Times New Roman" pitchFamily="18" charset="0"/>
              </a:rPr>
              <a:t>to</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fold</a:t>
            </a:r>
            <a:endParaRPr lang="de-DE" sz="1800" dirty="0">
              <a:solidFill>
                <a:schemeClr val="tx1"/>
              </a:solidFill>
              <a:latin typeface="Times New Roman" pitchFamily="18" charset="0"/>
              <a:cs typeface="Times New Roman" pitchFamily="18" charset="0"/>
            </a:endParaRPr>
          </a:p>
          <a:p>
            <a:pPr algn="l">
              <a:spcBef>
                <a:spcPct val="50000"/>
              </a:spcBef>
              <a:buFontTx/>
              <a:buChar char="•"/>
            </a:pPr>
            <a:r>
              <a:rPr lang="de-DE" sz="1800" dirty="0">
                <a:solidFill>
                  <a:schemeClr val="tx1"/>
                </a:solidFill>
                <a:latin typeface="Times New Roman" pitchFamily="18" charset="0"/>
                <a:cs typeface="Times New Roman" pitchFamily="18" charset="0"/>
              </a:rPr>
              <a:t> Tracking </a:t>
            </a:r>
            <a:r>
              <a:rPr lang="de-DE" sz="1800" dirty="0" err="1">
                <a:solidFill>
                  <a:schemeClr val="tx1"/>
                </a:solidFill>
                <a:latin typeface="Times New Roman" pitchFamily="18" charset="0"/>
                <a:cs typeface="Times New Roman" pitchFamily="18" charset="0"/>
              </a:rPr>
              <a:t>needs</a:t>
            </a:r>
            <a:r>
              <a:rPr lang="de-DE" sz="1800" dirty="0">
                <a:solidFill>
                  <a:schemeClr val="tx1"/>
                </a:solidFill>
                <a:latin typeface="Times New Roman" pitchFamily="18" charset="0"/>
                <a:cs typeface="Times New Roman" pitchFamily="18" charset="0"/>
              </a:rPr>
              <a:t> </a:t>
            </a:r>
            <a:r>
              <a:rPr lang="de-DE" sz="1800" u="sng" dirty="0" err="1">
                <a:solidFill>
                  <a:schemeClr val="tx1"/>
                </a:solidFill>
                <a:latin typeface="Times New Roman" pitchFamily="18" charset="0"/>
                <a:cs typeface="Times New Roman" pitchFamily="18" charset="0"/>
              </a:rPr>
              <a:t>segment</a:t>
            </a:r>
            <a:r>
              <a:rPr lang="de-DE" sz="1800" u="sng" dirty="0">
                <a:solidFill>
                  <a:schemeClr val="tx1"/>
                </a:solidFill>
                <a:latin typeface="Times New Roman" pitchFamily="18" charset="0"/>
                <a:cs typeface="Times New Roman" pitchFamily="18" charset="0"/>
              </a:rPr>
              <a:t> </a:t>
            </a:r>
            <a:r>
              <a:rPr lang="de-DE" sz="1800" u="sng" dirty="0" err="1">
                <a:solidFill>
                  <a:schemeClr val="tx1"/>
                </a:solidFill>
                <a:latin typeface="Times New Roman" pitchFamily="18" charset="0"/>
                <a:cs typeface="Times New Roman" pitchFamily="18" charset="0"/>
              </a:rPr>
              <a:t>energies</a:t>
            </a:r>
            <a:r>
              <a:rPr lang="de-DE" sz="1800" dirty="0">
                <a:solidFill>
                  <a:schemeClr val="tx1"/>
                </a:solidFill>
                <a:latin typeface="Times New Roman" pitchFamily="18" charset="0"/>
                <a:cs typeface="Times New Roman" pitchFamily="18" charset="0"/>
              </a:rPr>
              <a:t> ! </a:t>
            </a:r>
            <a:endParaRPr lang="en-US"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705561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aten\agata\bilder\transparente Endkappe\atc1_transparent\ctt_mod_transparent_gro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644063"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2438400" y="269081"/>
            <a:ext cx="65897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wrap="none" lIns="0" tIns="0" rIns="0" bIns="0"/>
          <a:lstStyle>
            <a:lvl1pPr defTabSz="407988" eaLnBrk="0" hangingPunct="0">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1pPr>
            <a:lvl2pPr marL="742950" indent="-285750" defTabSz="407988" eaLnBrk="0" hangingPunct="0">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2pPr>
            <a:lvl3pPr marL="1143000" indent="-228600" defTabSz="407988" eaLnBrk="0" hangingPunct="0">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3pPr>
            <a:lvl4pPr marL="1600200" indent="-228600" defTabSz="407988" eaLnBrk="0" hangingPunct="0">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4pPr>
            <a:lvl5pPr marL="2057400" indent="-228600" defTabSz="407988" eaLnBrk="0" hangingPunct="0">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5pPr>
            <a:lvl6pPr marL="2514600" indent="-228600" algn="ctr"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6pPr>
            <a:lvl7pPr marL="2971800" indent="-228600" algn="ctr"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7pPr>
            <a:lvl8pPr marL="3429000" indent="-228600" algn="ctr"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8pPr>
            <a:lvl9pPr marL="3886200" indent="-228600" algn="ctr"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3200">
                <a:solidFill>
                  <a:schemeClr val="tx2"/>
                </a:solidFill>
                <a:latin typeface="Arial" pitchFamily="34" charset="0"/>
              </a:defRPr>
            </a:lvl9pPr>
          </a:lstStyle>
          <a:p>
            <a:pPr algn="l" eaLnBrk="1">
              <a:lnSpc>
                <a:spcPct val="93000"/>
              </a:lnSpc>
              <a:buClr>
                <a:srgbClr val="000000"/>
              </a:buClr>
              <a:buSzPct val="45000"/>
              <a:buFont typeface="Wingdings" pitchFamily="2" charset="2"/>
              <a:buNone/>
            </a:pPr>
            <a:r>
              <a:rPr lang="en-GB" dirty="0" smtClean="0">
                <a:solidFill>
                  <a:schemeClr val="accent6">
                    <a:lumMod val="20000"/>
                    <a:lumOff val="80000"/>
                  </a:schemeClr>
                </a:solidFill>
              </a:rPr>
              <a:t>Asymmetric </a:t>
            </a:r>
            <a:r>
              <a:rPr lang="en-GB" dirty="0">
                <a:solidFill>
                  <a:schemeClr val="accent6">
                    <a:lumMod val="20000"/>
                    <a:lumOff val="80000"/>
                  </a:schemeClr>
                </a:solidFill>
              </a:rPr>
              <a:t>AGATA </a:t>
            </a:r>
            <a:r>
              <a:rPr lang="en-GB" dirty="0" err="1">
                <a:solidFill>
                  <a:schemeClr val="accent6">
                    <a:lumMod val="20000"/>
                    <a:lumOff val="80000"/>
                  </a:schemeClr>
                </a:solidFill>
              </a:rPr>
              <a:t>Tripel</a:t>
            </a:r>
            <a:r>
              <a:rPr lang="en-GB" dirty="0">
                <a:solidFill>
                  <a:schemeClr val="accent6">
                    <a:lumMod val="20000"/>
                    <a:lumOff val="80000"/>
                  </a:schemeClr>
                </a:solidFill>
              </a:rPr>
              <a:t> </a:t>
            </a:r>
            <a:r>
              <a:rPr lang="en-GB" dirty="0" smtClean="0">
                <a:solidFill>
                  <a:schemeClr val="accent6">
                    <a:lumMod val="20000"/>
                    <a:lumOff val="80000"/>
                  </a:schemeClr>
                </a:solidFill>
              </a:rPr>
              <a:t>Cryostat</a:t>
            </a:r>
            <a:endParaRPr lang="en-GB" dirty="0">
              <a:solidFill>
                <a:schemeClr val="accent6">
                  <a:lumMod val="20000"/>
                  <a:lumOff val="80000"/>
                </a:schemeClr>
              </a:solidFill>
            </a:endParaRPr>
          </a:p>
        </p:txBody>
      </p:sp>
      <p:sp>
        <p:nvSpPr>
          <p:cNvPr id="6" name="Rectangle 5"/>
          <p:cNvSpPr/>
          <p:nvPr/>
        </p:nvSpPr>
        <p:spPr>
          <a:xfrm>
            <a:off x="2286000" y="725269"/>
            <a:ext cx="6400800" cy="646331"/>
          </a:xfrm>
          <a:prstGeom prst="rect">
            <a:avLst/>
          </a:prstGeom>
        </p:spPr>
        <p:txBody>
          <a:bodyPr wrap="square">
            <a:spAutoFit/>
          </a:bodyPr>
          <a:lstStyle/>
          <a:p>
            <a:pPr algn="r"/>
            <a:r>
              <a:rPr lang="en-US" dirty="0" smtClean="0">
                <a:solidFill>
                  <a:schemeClr val="accent5">
                    <a:lumMod val="20000"/>
                    <a:lumOff val="80000"/>
                  </a:schemeClr>
                </a:solidFill>
              </a:rPr>
              <a:t>-integration of 111 high resolution </a:t>
            </a:r>
            <a:r>
              <a:rPr lang="fr-FR" dirty="0" err="1" smtClean="0">
                <a:solidFill>
                  <a:schemeClr val="accent5">
                    <a:lumMod val="20000"/>
                    <a:lumOff val="80000"/>
                  </a:schemeClr>
                </a:solidFill>
              </a:rPr>
              <a:t>spectroscopy</a:t>
            </a:r>
            <a:r>
              <a:rPr lang="fr-FR" dirty="0" smtClean="0">
                <a:solidFill>
                  <a:schemeClr val="accent5">
                    <a:lumMod val="20000"/>
                    <a:lumOff val="80000"/>
                  </a:schemeClr>
                </a:solidFill>
              </a:rPr>
              <a:t> </a:t>
            </a:r>
            <a:r>
              <a:rPr lang="fr-FR" dirty="0" err="1" smtClean="0">
                <a:solidFill>
                  <a:schemeClr val="accent5">
                    <a:lumMod val="20000"/>
                    <a:lumOff val="80000"/>
                  </a:schemeClr>
                </a:solidFill>
              </a:rPr>
              <a:t>channels</a:t>
            </a:r>
            <a:endParaRPr lang="fr-FR" dirty="0" smtClean="0">
              <a:solidFill>
                <a:schemeClr val="accent5">
                  <a:lumMod val="20000"/>
                  <a:lumOff val="80000"/>
                </a:schemeClr>
              </a:solidFill>
            </a:endParaRPr>
          </a:p>
          <a:p>
            <a:pPr algn="r"/>
            <a:r>
              <a:rPr lang="en-US" dirty="0" smtClean="0">
                <a:solidFill>
                  <a:schemeClr val="accent5">
                    <a:lumMod val="20000"/>
                    <a:lumOff val="80000"/>
                  </a:schemeClr>
                </a:solidFill>
              </a:rPr>
              <a:t>-cold FET technology for all signals</a:t>
            </a:r>
            <a:endParaRPr lang="fr-FR" dirty="0">
              <a:solidFill>
                <a:schemeClr val="accent5">
                  <a:lumMod val="20000"/>
                  <a:lumOff val="80000"/>
                </a:schemeClr>
              </a:solidFill>
            </a:endParaRPr>
          </a:p>
        </p:txBody>
      </p:sp>
      <p:sp>
        <p:nvSpPr>
          <p:cNvPr id="7" name="Rectangle 6"/>
          <p:cNvSpPr/>
          <p:nvPr/>
        </p:nvSpPr>
        <p:spPr>
          <a:xfrm>
            <a:off x="6400800" y="4953000"/>
            <a:ext cx="2742818" cy="1754326"/>
          </a:xfrm>
          <a:prstGeom prst="rect">
            <a:avLst/>
          </a:prstGeom>
        </p:spPr>
        <p:txBody>
          <a:bodyPr wrap="square">
            <a:spAutoFit/>
          </a:bodyPr>
          <a:lstStyle/>
          <a:p>
            <a:endParaRPr lang="fr-FR" dirty="0">
              <a:solidFill>
                <a:schemeClr val="accent2">
                  <a:lumMod val="20000"/>
                  <a:lumOff val="80000"/>
                </a:schemeClr>
              </a:solidFill>
            </a:endParaRPr>
          </a:p>
          <a:p>
            <a:r>
              <a:rPr lang="fr-FR" dirty="0">
                <a:solidFill>
                  <a:schemeClr val="accent2">
                    <a:lumMod val="20000"/>
                    <a:lumOff val="80000"/>
                  </a:schemeClr>
                </a:solidFill>
              </a:rPr>
              <a:t>Challenges:</a:t>
            </a:r>
          </a:p>
          <a:p>
            <a:r>
              <a:rPr lang="fr-FR" dirty="0">
                <a:solidFill>
                  <a:schemeClr val="accent2">
                    <a:lumMod val="20000"/>
                    <a:lumOff val="80000"/>
                  </a:schemeClr>
                </a:solidFill>
              </a:rPr>
              <a:t>-</a:t>
            </a:r>
            <a:r>
              <a:rPr lang="fr-FR" dirty="0" err="1">
                <a:solidFill>
                  <a:schemeClr val="accent2">
                    <a:lumMod val="20000"/>
                    <a:lumOff val="80000"/>
                  </a:schemeClr>
                </a:solidFill>
              </a:rPr>
              <a:t>mechanical</a:t>
            </a:r>
            <a:r>
              <a:rPr lang="fr-FR" dirty="0">
                <a:solidFill>
                  <a:schemeClr val="accent2">
                    <a:lumMod val="20000"/>
                    <a:lumOff val="80000"/>
                  </a:schemeClr>
                </a:solidFill>
              </a:rPr>
              <a:t> </a:t>
            </a:r>
            <a:r>
              <a:rPr lang="fr-FR" dirty="0" err="1">
                <a:solidFill>
                  <a:schemeClr val="accent2">
                    <a:lumMod val="20000"/>
                    <a:lumOff val="80000"/>
                  </a:schemeClr>
                </a:solidFill>
              </a:rPr>
              <a:t>precision</a:t>
            </a:r>
            <a:endParaRPr lang="fr-FR" dirty="0">
              <a:solidFill>
                <a:schemeClr val="accent2">
                  <a:lumMod val="20000"/>
                  <a:lumOff val="80000"/>
                </a:schemeClr>
              </a:solidFill>
            </a:endParaRPr>
          </a:p>
          <a:p>
            <a:r>
              <a:rPr lang="fr-FR" dirty="0" smtClean="0">
                <a:solidFill>
                  <a:schemeClr val="accent2">
                    <a:lumMod val="20000"/>
                    <a:lumOff val="80000"/>
                  </a:schemeClr>
                </a:solidFill>
              </a:rPr>
              <a:t>-</a:t>
            </a:r>
            <a:r>
              <a:rPr lang="fr-FR" dirty="0" err="1">
                <a:solidFill>
                  <a:schemeClr val="accent2">
                    <a:lumMod val="20000"/>
                    <a:lumOff val="80000"/>
                  </a:schemeClr>
                </a:solidFill>
              </a:rPr>
              <a:t>microphonics</a:t>
            </a:r>
            <a:endParaRPr lang="fr-FR" dirty="0">
              <a:solidFill>
                <a:schemeClr val="accent2">
                  <a:lumMod val="20000"/>
                  <a:lumOff val="80000"/>
                </a:schemeClr>
              </a:solidFill>
            </a:endParaRPr>
          </a:p>
          <a:p>
            <a:r>
              <a:rPr lang="fr-FR" dirty="0">
                <a:solidFill>
                  <a:schemeClr val="accent2">
                    <a:lumMod val="20000"/>
                    <a:lumOff val="80000"/>
                  </a:schemeClr>
                </a:solidFill>
              </a:rPr>
              <a:t>-noise, </a:t>
            </a:r>
            <a:r>
              <a:rPr lang="fr-FR" dirty="0" err="1">
                <a:solidFill>
                  <a:schemeClr val="accent2">
                    <a:lumMod val="20000"/>
                    <a:lumOff val="80000"/>
                  </a:schemeClr>
                </a:solidFill>
              </a:rPr>
              <a:t>high</a:t>
            </a:r>
            <a:r>
              <a:rPr lang="fr-FR" dirty="0">
                <a:solidFill>
                  <a:schemeClr val="accent2">
                    <a:lumMod val="20000"/>
                    <a:lumOff val="80000"/>
                  </a:schemeClr>
                </a:solidFill>
              </a:rPr>
              <a:t> </a:t>
            </a:r>
            <a:r>
              <a:rPr lang="fr-FR" dirty="0" err="1" smtClean="0">
                <a:solidFill>
                  <a:schemeClr val="accent2">
                    <a:lumMod val="20000"/>
                    <a:lumOff val="80000"/>
                  </a:schemeClr>
                </a:solidFill>
              </a:rPr>
              <a:t>frequencies</a:t>
            </a:r>
            <a:endParaRPr lang="fr-FR" dirty="0" smtClean="0">
              <a:solidFill>
                <a:schemeClr val="accent2">
                  <a:lumMod val="20000"/>
                  <a:lumOff val="80000"/>
                </a:schemeClr>
              </a:solidFill>
            </a:endParaRPr>
          </a:p>
          <a:p>
            <a:r>
              <a:rPr lang="fr-FR" dirty="0">
                <a:solidFill>
                  <a:schemeClr val="accent2">
                    <a:lumMod val="20000"/>
                    <a:lumOff val="80000"/>
                  </a:schemeClr>
                </a:solidFill>
              </a:rPr>
              <a:t>-LN2 </a:t>
            </a:r>
            <a:r>
              <a:rPr lang="fr-FR" dirty="0" err="1" smtClean="0">
                <a:solidFill>
                  <a:schemeClr val="accent2">
                    <a:lumMod val="20000"/>
                    <a:lumOff val="80000"/>
                  </a:schemeClr>
                </a:solidFill>
              </a:rPr>
              <a:t>consumption</a:t>
            </a:r>
            <a:endParaRPr lang="fr-FR" dirty="0">
              <a:solidFill>
                <a:schemeClr val="accent2">
                  <a:lumMod val="20000"/>
                  <a:lumOff val="80000"/>
                </a:schemeClr>
              </a:solidFill>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301625"/>
            <a:ext cx="10001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81200" y="6044625"/>
            <a:ext cx="4267200" cy="584775"/>
          </a:xfrm>
          <a:prstGeom prst="rect">
            <a:avLst/>
          </a:prstGeom>
          <a:solidFill>
            <a:schemeClr val="accent4">
              <a:lumMod val="50000"/>
              <a:lumOff val="50000"/>
              <a:alpha val="50000"/>
            </a:schemeClr>
          </a:solidFill>
        </p:spPr>
        <p:txBody>
          <a:bodyPr wrap="square">
            <a:spAutoFit/>
          </a:bodyPr>
          <a:lstStyle/>
          <a:p>
            <a:r>
              <a:rPr lang="de-DE" sz="1600" dirty="0" smtClean="0">
                <a:solidFill>
                  <a:schemeClr val="bg2">
                    <a:lumMod val="75000"/>
                  </a:schemeClr>
                </a:solidFill>
              </a:rPr>
              <a:t>- A</a:t>
            </a:r>
            <a:r>
              <a:rPr lang="de-DE" sz="1600" dirty="0">
                <a:solidFill>
                  <a:schemeClr val="bg2">
                    <a:lumMod val="75000"/>
                  </a:schemeClr>
                </a:solidFill>
              </a:rPr>
              <a:t>. </a:t>
            </a:r>
            <a:r>
              <a:rPr lang="de-DE" sz="1600" dirty="0" smtClean="0">
                <a:solidFill>
                  <a:schemeClr val="bg2">
                    <a:lumMod val="75000"/>
                  </a:schemeClr>
                </a:solidFill>
              </a:rPr>
              <a:t>Wiens </a:t>
            </a:r>
            <a:r>
              <a:rPr lang="de-DE" sz="1600" dirty="0">
                <a:solidFill>
                  <a:schemeClr val="bg2">
                    <a:lumMod val="75000"/>
                  </a:schemeClr>
                </a:solidFill>
              </a:rPr>
              <a:t>et al</a:t>
            </a:r>
            <a:r>
              <a:rPr lang="de-DE" sz="1600" dirty="0" smtClean="0">
                <a:solidFill>
                  <a:schemeClr val="bg2">
                    <a:lumMod val="75000"/>
                  </a:schemeClr>
                </a:solidFill>
              </a:rPr>
              <a:t>. NIM </a:t>
            </a:r>
            <a:r>
              <a:rPr lang="de-DE" sz="1600" dirty="0">
                <a:solidFill>
                  <a:schemeClr val="bg2">
                    <a:lumMod val="75000"/>
                  </a:schemeClr>
                </a:solidFill>
              </a:rPr>
              <a:t>A 618 </a:t>
            </a:r>
            <a:r>
              <a:rPr lang="fr-FR" sz="1600" dirty="0" smtClean="0">
                <a:solidFill>
                  <a:schemeClr val="bg2">
                    <a:lumMod val="75000"/>
                  </a:schemeClr>
                </a:solidFill>
              </a:rPr>
              <a:t>(2010</a:t>
            </a:r>
            <a:r>
              <a:rPr lang="fr-FR" sz="1600" dirty="0">
                <a:solidFill>
                  <a:schemeClr val="bg2">
                    <a:lumMod val="75000"/>
                  </a:schemeClr>
                </a:solidFill>
              </a:rPr>
              <a:t>) </a:t>
            </a:r>
            <a:r>
              <a:rPr lang="fr-FR" sz="1600" dirty="0" smtClean="0">
                <a:solidFill>
                  <a:schemeClr val="bg2">
                    <a:lumMod val="75000"/>
                  </a:schemeClr>
                </a:solidFill>
              </a:rPr>
              <a:t>223–233</a:t>
            </a:r>
          </a:p>
          <a:p>
            <a:r>
              <a:rPr lang="fr-FR" sz="1600" dirty="0" smtClean="0">
                <a:solidFill>
                  <a:schemeClr val="bg2">
                    <a:lumMod val="75000"/>
                  </a:schemeClr>
                </a:solidFill>
              </a:rPr>
              <a:t>- D. </a:t>
            </a:r>
            <a:r>
              <a:rPr lang="fr-FR" sz="1600" dirty="0" err="1" smtClean="0">
                <a:solidFill>
                  <a:schemeClr val="bg2">
                    <a:lumMod val="75000"/>
                  </a:schemeClr>
                </a:solidFill>
              </a:rPr>
              <a:t>Lersch</a:t>
            </a:r>
            <a:r>
              <a:rPr lang="fr-FR" sz="1600" dirty="0" smtClean="0">
                <a:solidFill>
                  <a:schemeClr val="bg2">
                    <a:lumMod val="75000"/>
                  </a:schemeClr>
                </a:solidFill>
              </a:rPr>
              <a:t> et al. NIM A (2011) </a:t>
            </a:r>
            <a:r>
              <a:rPr lang="fr-FR" sz="1600" dirty="0" err="1" smtClean="0">
                <a:solidFill>
                  <a:schemeClr val="bg2">
                    <a:lumMod val="75000"/>
                  </a:schemeClr>
                </a:solidFill>
              </a:rPr>
              <a:t>accepted</a:t>
            </a:r>
            <a:endParaRPr lang="fr-FR" sz="1600" dirty="0" smtClean="0">
              <a:solidFill>
                <a:schemeClr val="bg2">
                  <a:lumMod val="75000"/>
                </a:schemeClr>
              </a:solidFill>
            </a:endParaRPr>
          </a:p>
        </p:txBody>
      </p:sp>
    </p:spTree>
    <p:extLst>
      <p:ext uri="{BB962C8B-B14F-4D97-AF65-F5344CB8AC3E}">
        <p14:creationId xmlns:p14="http://schemas.microsoft.com/office/powerpoint/2010/main" val="253269208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p:cNvSpPr>
          <p:nvPr>
            <p:ph type="title" idx="4294967295"/>
          </p:nvPr>
        </p:nvSpPr>
        <p:spPr>
          <a:xfrm>
            <a:off x="323850" y="115888"/>
            <a:ext cx="8435975" cy="685800"/>
          </a:xfrm>
        </p:spPr>
        <p:txBody>
          <a:bodyPr/>
          <a:lstStyle/>
          <a:p>
            <a:r>
              <a:rPr lang="en-US"/>
              <a:t>Origin of Crosstalk</a:t>
            </a:r>
          </a:p>
        </p:txBody>
      </p:sp>
      <p:grpSp>
        <p:nvGrpSpPr>
          <p:cNvPr id="362501" name="Group 5"/>
          <p:cNvGrpSpPr>
            <a:grpSpLocks/>
          </p:cNvGrpSpPr>
          <p:nvPr/>
        </p:nvGrpSpPr>
        <p:grpSpPr bwMode="auto">
          <a:xfrm>
            <a:off x="684213" y="1143000"/>
            <a:ext cx="7700962" cy="2057400"/>
            <a:chOff x="431" y="391"/>
            <a:chExt cx="4851" cy="1296"/>
          </a:xfrm>
        </p:grpSpPr>
        <p:sp>
          <p:nvSpPr>
            <p:cNvPr id="362502" name="Text Box 6"/>
            <p:cNvSpPr txBox="1">
              <a:spLocks noChangeArrowheads="1"/>
            </p:cNvSpPr>
            <p:nvPr/>
          </p:nvSpPr>
          <p:spPr bwMode="auto">
            <a:xfrm>
              <a:off x="2018" y="527"/>
              <a:ext cx="3264"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atin typeface="Times New Roman" pitchFamily="18" charset="0"/>
                </a:rPr>
                <a:t>Proportional Xtalk (50</a:t>
              </a:r>
              <a:r>
                <a:rPr lang="en-US" sz="2000">
                  <a:latin typeface="Times New Roman" pitchFamily="18" charset="0"/>
                  <a:sym typeface="Symbol" pitchFamily="18" charset="2"/>
                </a:rPr>
                <a:t></a:t>
              </a:r>
              <a:r>
                <a:rPr lang="en-US" sz="2000">
                  <a:latin typeface="Times New Roman" pitchFamily="18" charset="0"/>
                </a:rPr>
                <a:t>s decay) </a:t>
              </a:r>
              <a:r>
                <a:rPr lang="en-US" sz="2000">
                  <a:latin typeface="Times New Roman" pitchFamily="18" charset="0"/>
                  <a:sym typeface="Symbol" pitchFamily="18" charset="2"/>
                </a:rPr>
                <a:t></a:t>
              </a:r>
              <a:r>
                <a:rPr lang="en-US" sz="2000">
                  <a:latin typeface="Times New Roman" pitchFamily="18" charset="0"/>
                </a:rPr>
                <a:t> Energy</a:t>
              </a:r>
            </a:p>
            <a:p>
              <a:pPr>
                <a:spcBef>
                  <a:spcPct val="50000"/>
                </a:spcBef>
              </a:pPr>
              <a:r>
                <a:rPr lang="en-US" sz="2000">
                  <a:latin typeface="Times New Roman" pitchFamily="18" charset="0"/>
                </a:rPr>
                <a:t>Differential Xtalk (only during </a:t>
              </a:r>
              <a:r>
                <a:rPr lang="en-US" sz="2000">
                  <a:solidFill>
                    <a:srgbClr val="FF0000"/>
                  </a:solidFill>
                  <a:latin typeface="Times New Roman" pitchFamily="18" charset="0"/>
                </a:rPr>
                <a:t>risetime</a:t>
              </a:r>
              <a:r>
                <a:rPr lang="en-US" sz="2000">
                  <a:latin typeface="Times New Roman" pitchFamily="18" charset="0"/>
                </a:rPr>
                <a:t>) </a:t>
              </a:r>
              <a:r>
                <a:rPr lang="en-US" sz="2000">
                  <a:latin typeface="Times New Roman" pitchFamily="18" charset="0"/>
                  <a:sym typeface="Symbol" pitchFamily="18" charset="2"/>
                </a:rPr>
                <a:t></a:t>
              </a:r>
              <a:r>
                <a:rPr lang="en-US" sz="2000">
                  <a:latin typeface="Times New Roman" pitchFamily="18" charset="0"/>
                </a:rPr>
                <a:t> PSA</a:t>
              </a:r>
            </a:p>
          </p:txBody>
        </p:sp>
        <p:grpSp>
          <p:nvGrpSpPr>
            <p:cNvPr id="362503" name="Group 7"/>
            <p:cNvGrpSpPr>
              <a:grpSpLocks/>
            </p:cNvGrpSpPr>
            <p:nvPr/>
          </p:nvGrpSpPr>
          <p:grpSpPr bwMode="auto">
            <a:xfrm>
              <a:off x="431" y="391"/>
              <a:ext cx="1548" cy="1296"/>
              <a:chOff x="816" y="642"/>
              <a:chExt cx="2206" cy="1847"/>
            </a:xfrm>
          </p:grpSpPr>
          <p:graphicFrame>
            <p:nvGraphicFramePr>
              <p:cNvPr id="362504" name="Object 8"/>
              <p:cNvGraphicFramePr>
                <a:graphicFrameLocks noChangeAspect="1"/>
              </p:cNvGraphicFramePr>
              <p:nvPr/>
            </p:nvGraphicFramePr>
            <p:xfrm>
              <a:off x="816" y="672"/>
              <a:ext cx="2206" cy="1817"/>
            </p:xfrm>
            <a:graphic>
              <a:graphicData uri="http://schemas.openxmlformats.org/presentationml/2006/ole">
                <mc:AlternateContent xmlns:mc="http://schemas.openxmlformats.org/markup-compatibility/2006">
                  <mc:Choice xmlns:v="urn:schemas-microsoft-com:vml" Requires="v">
                    <p:oleObj spid="_x0000_s362580" name="Chart" r:id="rId4" imgW="3667575" imgH="2629408" progId="Excel.Chart.8">
                      <p:embed/>
                    </p:oleObj>
                  </mc:Choice>
                  <mc:Fallback>
                    <p:oleObj name="Chart" r:id="rId4" imgW="3667575" imgH="2629408" progId="Excel.Chart.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672"/>
                            <a:ext cx="2206" cy="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2505" name="Line 9"/>
              <p:cNvSpPr>
                <a:spLocks noChangeShapeType="1"/>
              </p:cNvSpPr>
              <p:nvPr/>
            </p:nvSpPr>
            <p:spPr bwMode="auto">
              <a:xfrm>
                <a:off x="1152" y="1104"/>
                <a:ext cx="172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06" name="Text Box 10"/>
              <p:cNvSpPr txBox="1">
                <a:spLocks noChangeArrowheads="1"/>
              </p:cNvSpPr>
              <p:nvPr/>
            </p:nvSpPr>
            <p:spPr bwMode="auto">
              <a:xfrm>
                <a:off x="1296" y="642"/>
                <a:ext cx="158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latin typeface="Times New Roman" pitchFamily="18" charset="0"/>
                  </a:rPr>
                  <a:t>Pure Xtalk signal:</a:t>
                </a:r>
              </a:p>
            </p:txBody>
          </p:sp>
        </p:grpSp>
        <p:sp>
          <p:nvSpPr>
            <p:cNvPr id="362507" name="Line 11"/>
            <p:cNvSpPr>
              <a:spLocks noChangeShapeType="1"/>
            </p:cNvSpPr>
            <p:nvPr/>
          </p:nvSpPr>
          <p:spPr bwMode="auto">
            <a:xfrm>
              <a:off x="1075" y="969"/>
              <a:ext cx="953" cy="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08" name="Line 12"/>
            <p:cNvSpPr>
              <a:spLocks noChangeShapeType="1"/>
            </p:cNvSpPr>
            <p:nvPr/>
          </p:nvSpPr>
          <p:spPr bwMode="auto">
            <a:xfrm>
              <a:off x="1973" y="573"/>
              <a:ext cx="0" cy="146"/>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62509" name="Group 13"/>
          <p:cNvGrpSpPr>
            <a:grpSpLocks/>
          </p:cNvGrpSpPr>
          <p:nvPr/>
        </p:nvGrpSpPr>
        <p:grpSpPr bwMode="auto">
          <a:xfrm>
            <a:off x="5638800" y="2590800"/>
            <a:ext cx="2687638" cy="1836738"/>
            <a:chOff x="240" y="1842"/>
            <a:chExt cx="1693" cy="1157"/>
          </a:xfrm>
        </p:grpSpPr>
        <p:sp>
          <p:nvSpPr>
            <p:cNvPr id="362510" name="Freeform 14"/>
            <p:cNvSpPr>
              <a:spLocks/>
            </p:cNvSpPr>
            <p:nvPr/>
          </p:nvSpPr>
          <p:spPr bwMode="auto">
            <a:xfrm>
              <a:off x="336" y="2086"/>
              <a:ext cx="1266" cy="384"/>
            </a:xfrm>
            <a:custGeom>
              <a:avLst/>
              <a:gdLst>
                <a:gd name="T0" fmla="*/ 0 w 1488"/>
                <a:gd name="T1" fmla="*/ 384 h 384"/>
                <a:gd name="T2" fmla="*/ 0 w 1488"/>
                <a:gd name="T3" fmla="*/ 0 h 384"/>
                <a:gd name="T4" fmla="*/ 1488 w 1488"/>
                <a:gd name="T5" fmla="*/ 0 h 384"/>
              </a:gdLst>
              <a:ahLst/>
              <a:cxnLst>
                <a:cxn ang="0">
                  <a:pos x="T0" y="T1"/>
                </a:cxn>
                <a:cxn ang="0">
                  <a:pos x="T2" y="T3"/>
                </a:cxn>
                <a:cxn ang="0">
                  <a:pos x="T4" y="T5"/>
                </a:cxn>
              </a:cxnLst>
              <a:rect l="0" t="0" r="r" b="b"/>
              <a:pathLst>
                <a:path w="1488" h="384">
                  <a:moveTo>
                    <a:pt x="0" y="384"/>
                  </a:moveTo>
                  <a:lnTo>
                    <a:pt x="0" y="0"/>
                  </a:lnTo>
                  <a:lnTo>
                    <a:pt x="1488"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11" name="AutoShape 15"/>
            <p:cNvSpPr>
              <a:spLocks noChangeAspect="1" noChangeArrowheads="1"/>
            </p:cNvSpPr>
            <p:nvPr/>
          </p:nvSpPr>
          <p:spPr bwMode="auto">
            <a:xfrm rot="5400000">
              <a:off x="943" y="1902"/>
              <a:ext cx="487" cy="36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1200"/>
                <a:t>     PA</a:t>
              </a:r>
            </a:p>
          </p:txBody>
        </p:sp>
        <p:sp>
          <p:nvSpPr>
            <p:cNvPr id="362512" name="Text Box 16"/>
            <p:cNvSpPr txBox="1">
              <a:spLocks noChangeAspect="1" noChangeArrowheads="1"/>
            </p:cNvSpPr>
            <p:nvPr/>
          </p:nvSpPr>
          <p:spPr bwMode="auto">
            <a:xfrm>
              <a:off x="1603" y="2010"/>
              <a:ext cx="330"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V</a:t>
              </a:r>
              <a:r>
                <a:rPr lang="en-US" sz="1200" baseline="-25000"/>
                <a:t>0,out</a:t>
              </a:r>
            </a:p>
            <a:p>
              <a:pPr>
                <a:spcBef>
                  <a:spcPct val="50000"/>
                </a:spcBef>
              </a:pPr>
              <a:endParaRPr lang="en-US" sz="1200" baseline="-25000"/>
            </a:p>
          </p:txBody>
        </p:sp>
        <p:sp>
          <p:nvSpPr>
            <p:cNvPr id="362513" name="Oval 17"/>
            <p:cNvSpPr>
              <a:spLocks noChangeAspect="1" noChangeArrowheads="1"/>
            </p:cNvSpPr>
            <p:nvPr/>
          </p:nvSpPr>
          <p:spPr bwMode="auto">
            <a:xfrm flipH="1">
              <a:off x="1583" y="2070"/>
              <a:ext cx="30" cy="2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14" name="Oval 18"/>
            <p:cNvSpPr>
              <a:spLocks noChangeArrowheads="1"/>
            </p:cNvSpPr>
            <p:nvPr/>
          </p:nvSpPr>
          <p:spPr bwMode="auto">
            <a:xfrm>
              <a:off x="240" y="2164"/>
              <a:ext cx="192" cy="1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15" name="Freeform 19"/>
            <p:cNvSpPr>
              <a:spLocks/>
            </p:cNvSpPr>
            <p:nvPr/>
          </p:nvSpPr>
          <p:spPr bwMode="auto">
            <a:xfrm>
              <a:off x="612" y="2086"/>
              <a:ext cx="954" cy="672"/>
            </a:xfrm>
            <a:custGeom>
              <a:avLst/>
              <a:gdLst>
                <a:gd name="T0" fmla="*/ 0 w 816"/>
                <a:gd name="T1" fmla="*/ 0 h 672"/>
                <a:gd name="T2" fmla="*/ 0 w 816"/>
                <a:gd name="T3" fmla="*/ 672 h 672"/>
                <a:gd name="T4" fmla="*/ 816 w 816"/>
                <a:gd name="T5" fmla="*/ 672 h 672"/>
              </a:gdLst>
              <a:ahLst/>
              <a:cxnLst>
                <a:cxn ang="0">
                  <a:pos x="T0" y="T1"/>
                </a:cxn>
                <a:cxn ang="0">
                  <a:pos x="T2" y="T3"/>
                </a:cxn>
                <a:cxn ang="0">
                  <a:pos x="T4" y="T5"/>
                </a:cxn>
              </a:cxnLst>
              <a:rect l="0" t="0" r="r" b="b"/>
              <a:pathLst>
                <a:path w="816" h="672">
                  <a:moveTo>
                    <a:pt x="0" y="0"/>
                  </a:moveTo>
                  <a:lnTo>
                    <a:pt x="0" y="672"/>
                  </a:lnTo>
                  <a:lnTo>
                    <a:pt x="816" y="67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16" name="Text Box 20"/>
            <p:cNvSpPr txBox="1">
              <a:spLocks noChangeAspect="1" noChangeArrowheads="1"/>
            </p:cNvSpPr>
            <p:nvPr/>
          </p:nvSpPr>
          <p:spPr bwMode="auto">
            <a:xfrm>
              <a:off x="1562" y="2679"/>
              <a:ext cx="330"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V</a:t>
              </a:r>
              <a:r>
                <a:rPr lang="en-US" sz="1200" baseline="-25000"/>
                <a:t>1,out</a:t>
              </a:r>
            </a:p>
            <a:p>
              <a:pPr>
                <a:spcBef>
                  <a:spcPct val="50000"/>
                </a:spcBef>
              </a:pPr>
              <a:endParaRPr lang="en-US" sz="1200" baseline="-25000"/>
            </a:p>
          </p:txBody>
        </p:sp>
        <p:sp>
          <p:nvSpPr>
            <p:cNvPr id="362517" name="Oval 21"/>
            <p:cNvSpPr>
              <a:spLocks noChangeAspect="1" noChangeArrowheads="1"/>
            </p:cNvSpPr>
            <p:nvPr/>
          </p:nvSpPr>
          <p:spPr bwMode="auto">
            <a:xfrm flipH="1">
              <a:off x="1542" y="2739"/>
              <a:ext cx="30" cy="2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18" name="AutoShape 22"/>
            <p:cNvSpPr>
              <a:spLocks noChangeAspect="1" noChangeArrowheads="1"/>
            </p:cNvSpPr>
            <p:nvPr/>
          </p:nvSpPr>
          <p:spPr bwMode="auto">
            <a:xfrm rot="5400000">
              <a:off x="948" y="2572"/>
              <a:ext cx="487" cy="36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1200"/>
                <a:t>     PA</a:t>
              </a:r>
            </a:p>
          </p:txBody>
        </p:sp>
        <p:sp>
          <p:nvSpPr>
            <p:cNvPr id="362519" name="Line 23"/>
            <p:cNvSpPr>
              <a:spLocks noChangeShapeType="1"/>
            </p:cNvSpPr>
            <p:nvPr/>
          </p:nvSpPr>
          <p:spPr bwMode="auto">
            <a:xfrm>
              <a:off x="270" y="245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0" name="Line 24"/>
            <p:cNvSpPr>
              <a:spLocks noChangeShapeType="1"/>
            </p:cNvSpPr>
            <p:nvPr/>
          </p:nvSpPr>
          <p:spPr bwMode="auto">
            <a:xfrm>
              <a:off x="294" y="2488"/>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1" name="Line 25"/>
            <p:cNvSpPr>
              <a:spLocks noChangeShapeType="1"/>
            </p:cNvSpPr>
            <p:nvPr/>
          </p:nvSpPr>
          <p:spPr bwMode="auto">
            <a:xfrm>
              <a:off x="1020" y="237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2" name="Line 26"/>
            <p:cNvSpPr>
              <a:spLocks noChangeShapeType="1"/>
            </p:cNvSpPr>
            <p:nvPr/>
          </p:nvSpPr>
          <p:spPr bwMode="auto">
            <a:xfrm>
              <a:off x="1044" y="241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3" name="Freeform 27"/>
            <p:cNvSpPr>
              <a:spLocks/>
            </p:cNvSpPr>
            <p:nvPr/>
          </p:nvSpPr>
          <p:spPr bwMode="auto">
            <a:xfrm>
              <a:off x="990" y="2086"/>
              <a:ext cx="96" cy="336"/>
            </a:xfrm>
            <a:custGeom>
              <a:avLst/>
              <a:gdLst>
                <a:gd name="T0" fmla="*/ 0 w 96"/>
                <a:gd name="T1" fmla="*/ 0 h 336"/>
                <a:gd name="T2" fmla="*/ 96 w 96"/>
                <a:gd name="T3" fmla="*/ 0 h 336"/>
                <a:gd name="T4" fmla="*/ 96 w 96"/>
                <a:gd name="T5" fmla="*/ 336 h 336"/>
              </a:gdLst>
              <a:ahLst/>
              <a:cxnLst>
                <a:cxn ang="0">
                  <a:pos x="T0" y="T1"/>
                </a:cxn>
                <a:cxn ang="0">
                  <a:pos x="T2" y="T3"/>
                </a:cxn>
                <a:cxn ang="0">
                  <a:pos x="T4" y="T5"/>
                </a:cxn>
              </a:cxnLst>
              <a:rect l="0" t="0" r="r" b="b"/>
              <a:pathLst>
                <a:path w="96" h="336">
                  <a:moveTo>
                    <a:pt x="0" y="0"/>
                  </a:moveTo>
                  <a:lnTo>
                    <a:pt x="96" y="0"/>
                  </a:lnTo>
                  <a:lnTo>
                    <a:pt x="96" y="336"/>
                  </a:ln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4" name="Freeform 28"/>
            <p:cNvSpPr>
              <a:spLocks/>
            </p:cNvSpPr>
            <p:nvPr/>
          </p:nvSpPr>
          <p:spPr bwMode="auto">
            <a:xfrm flipV="1">
              <a:off x="288" y="2204"/>
              <a:ext cx="96" cy="112"/>
            </a:xfrm>
            <a:custGeom>
              <a:avLst/>
              <a:gdLst>
                <a:gd name="T0" fmla="*/ 0 w 96"/>
                <a:gd name="T1" fmla="*/ 56 h 112"/>
                <a:gd name="T2" fmla="*/ 48 w 96"/>
                <a:gd name="T3" fmla="*/ 104 h 112"/>
                <a:gd name="T4" fmla="*/ 48 w 96"/>
                <a:gd name="T5" fmla="*/ 8 h 112"/>
                <a:gd name="T6" fmla="*/ 96 w 96"/>
                <a:gd name="T7" fmla="*/ 56 h 112"/>
              </a:gdLst>
              <a:ahLst/>
              <a:cxnLst>
                <a:cxn ang="0">
                  <a:pos x="T0" y="T1"/>
                </a:cxn>
                <a:cxn ang="0">
                  <a:pos x="T2" y="T3"/>
                </a:cxn>
                <a:cxn ang="0">
                  <a:pos x="T4" y="T5"/>
                </a:cxn>
                <a:cxn ang="0">
                  <a:pos x="T6" y="T7"/>
                </a:cxn>
              </a:cxnLst>
              <a:rect l="0" t="0" r="r" b="b"/>
              <a:pathLst>
                <a:path w="96" h="112">
                  <a:moveTo>
                    <a:pt x="0" y="56"/>
                  </a:moveTo>
                  <a:cubicBezTo>
                    <a:pt x="20" y="84"/>
                    <a:pt x="40" y="112"/>
                    <a:pt x="48" y="104"/>
                  </a:cubicBezTo>
                  <a:cubicBezTo>
                    <a:pt x="56" y="96"/>
                    <a:pt x="40" y="16"/>
                    <a:pt x="48" y="8"/>
                  </a:cubicBezTo>
                  <a:cubicBezTo>
                    <a:pt x="56" y="0"/>
                    <a:pt x="76" y="28"/>
                    <a:pt x="96"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2525" name="Rectangle 29"/>
            <p:cNvSpPr>
              <a:spLocks noChangeArrowheads="1"/>
            </p:cNvSpPr>
            <p:nvPr/>
          </p:nvSpPr>
          <p:spPr bwMode="auto">
            <a:xfrm>
              <a:off x="1062" y="2152"/>
              <a:ext cx="48" cy="144"/>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baseline="-25000">
                <a:latin typeface="Times New Roman" pitchFamily="18" charset="0"/>
              </a:endParaRPr>
            </a:p>
          </p:txBody>
        </p:sp>
        <p:sp>
          <p:nvSpPr>
            <p:cNvPr id="362526" name="Rectangle 30"/>
            <p:cNvSpPr>
              <a:spLocks noChangeArrowheads="1"/>
            </p:cNvSpPr>
            <p:nvPr/>
          </p:nvSpPr>
          <p:spPr bwMode="auto">
            <a:xfrm>
              <a:off x="1152" y="2116"/>
              <a:ext cx="3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chemeClr val="hlink"/>
                  </a:solidFill>
                  <a:latin typeface="Times New Roman" pitchFamily="18" charset="0"/>
                </a:rPr>
                <a:t>Z</a:t>
              </a:r>
              <a:r>
                <a:rPr lang="en-US" sz="2400" baseline="-25000">
                  <a:solidFill>
                    <a:schemeClr val="hlink"/>
                  </a:solidFill>
                  <a:latin typeface="Times New Roman" pitchFamily="18" charset="0"/>
                </a:rPr>
                <a:t>in</a:t>
              </a:r>
            </a:p>
          </p:txBody>
        </p:sp>
        <p:sp>
          <p:nvSpPr>
            <p:cNvPr id="362527" name="Rectangle 31"/>
            <p:cNvSpPr>
              <a:spLocks noChangeArrowheads="1"/>
            </p:cNvSpPr>
            <p:nvPr/>
          </p:nvSpPr>
          <p:spPr bwMode="auto">
            <a:xfrm>
              <a:off x="591" y="2458"/>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0000"/>
                  </a:solidFill>
                  <a:latin typeface="Times New Roman" pitchFamily="18" charset="0"/>
                </a:rPr>
                <a:t>Z</a:t>
              </a:r>
              <a:r>
                <a:rPr lang="en-US" sz="2400" baseline="-25000">
                  <a:solidFill>
                    <a:srgbClr val="FF0000"/>
                  </a:solidFill>
                  <a:latin typeface="Times New Roman" pitchFamily="18" charset="0"/>
                </a:rPr>
                <a:t>01</a:t>
              </a:r>
            </a:p>
          </p:txBody>
        </p:sp>
        <p:grpSp>
          <p:nvGrpSpPr>
            <p:cNvPr id="362528" name="Group 32"/>
            <p:cNvGrpSpPr>
              <a:grpSpLocks/>
            </p:cNvGrpSpPr>
            <p:nvPr/>
          </p:nvGrpSpPr>
          <p:grpSpPr bwMode="auto">
            <a:xfrm>
              <a:off x="804" y="1951"/>
              <a:ext cx="96" cy="286"/>
              <a:chOff x="1296" y="2635"/>
              <a:chExt cx="91" cy="334"/>
            </a:xfrm>
          </p:grpSpPr>
          <p:sp>
            <p:nvSpPr>
              <p:cNvPr id="362529" name="Rectangle 33"/>
              <p:cNvSpPr>
                <a:spLocks noChangeAspect="1" noChangeArrowheads="1"/>
              </p:cNvSpPr>
              <p:nvPr/>
            </p:nvSpPr>
            <p:spPr bwMode="auto">
              <a:xfrm>
                <a:off x="1296" y="2635"/>
                <a:ext cx="91" cy="3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30" name="Rectangle 34"/>
              <p:cNvSpPr>
                <a:spLocks noChangeAspect="1" noChangeArrowheads="1"/>
              </p:cNvSpPr>
              <p:nvPr/>
            </p:nvSpPr>
            <p:spPr bwMode="auto">
              <a:xfrm rot="-5400000">
                <a:off x="1202" y="2773"/>
                <a:ext cx="223" cy="36"/>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31" name="Rectangle 35"/>
              <p:cNvSpPr>
                <a:spLocks noChangeAspect="1" noChangeArrowheads="1"/>
              </p:cNvSpPr>
              <p:nvPr/>
            </p:nvSpPr>
            <p:spPr bwMode="auto">
              <a:xfrm rot="-5400000">
                <a:off x="1257" y="2773"/>
                <a:ext cx="223" cy="36"/>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62532" name="Group 36"/>
            <p:cNvGrpSpPr>
              <a:grpSpLocks/>
            </p:cNvGrpSpPr>
            <p:nvPr/>
          </p:nvGrpSpPr>
          <p:grpSpPr bwMode="auto">
            <a:xfrm rot="5400000">
              <a:off x="557" y="2309"/>
              <a:ext cx="96" cy="286"/>
              <a:chOff x="1296" y="2635"/>
              <a:chExt cx="91" cy="334"/>
            </a:xfrm>
          </p:grpSpPr>
          <p:sp>
            <p:nvSpPr>
              <p:cNvPr id="362533" name="Rectangle 37"/>
              <p:cNvSpPr>
                <a:spLocks noChangeAspect="1" noChangeArrowheads="1"/>
              </p:cNvSpPr>
              <p:nvPr/>
            </p:nvSpPr>
            <p:spPr bwMode="auto">
              <a:xfrm>
                <a:off x="1296" y="2635"/>
                <a:ext cx="91" cy="3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34" name="Rectangle 38"/>
              <p:cNvSpPr>
                <a:spLocks noChangeAspect="1" noChangeArrowheads="1"/>
              </p:cNvSpPr>
              <p:nvPr/>
            </p:nvSpPr>
            <p:spPr bwMode="auto">
              <a:xfrm rot="-5400000">
                <a:off x="1202" y="2773"/>
                <a:ext cx="223" cy="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35" name="Rectangle 39"/>
              <p:cNvSpPr>
                <a:spLocks noChangeAspect="1" noChangeArrowheads="1"/>
              </p:cNvSpPr>
              <p:nvPr/>
            </p:nvSpPr>
            <p:spPr bwMode="auto">
              <a:xfrm rot="-5400000">
                <a:off x="1257" y="2773"/>
                <a:ext cx="223" cy="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62536" name="Rectangle 40"/>
            <p:cNvSpPr>
              <a:spLocks noChangeArrowheads="1"/>
            </p:cNvSpPr>
            <p:nvPr/>
          </p:nvSpPr>
          <p:spPr bwMode="auto">
            <a:xfrm>
              <a:off x="431" y="1842"/>
              <a:ext cx="3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006600"/>
                  </a:solidFill>
                  <a:latin typeface="Times New Roman" pitchFamily="18" charset="0"/>
                </a:rPr>
                <a:t>C</a:t>
              </a:r>
              <a:r>
                <a:rPr lang="en-US" sz="2000" b="1" baseline="-25000">
                  <a:solidFill>
                    <a:srgbClr val="006600"/>
                  </a:solidFill>
                  <a:latin typeface="Times New Roman" pitchFamily="18" charset="0"/>
                </a:rPr>
                <a:t>ac</a:t>
              </a:r>
              <a:endParaRPr lang="en-US" sz="2000" b="1">
                <a:solidFill>
                  <a:srgbClr val="006600"/>
                </a:solidFill>
                <a:latin typeface="Times New Roman" pitchFamily="18" charset="0"/>
              </a:endParaRPr>
            </a:p>
          </p:txBody>
        </p:sp>
        <p:sp>
          <p:nvSpPr>
            <p:cNvPr id="362537" name="AutoShape 41"/>
            <p:cNvSpPr>
              <a:spLocks noChangeArrowheads="1"/>
            </p:cNvSpPr>
            <p:nvPr/>
          </p:nvSpPr>
          <p:spPr bwMode="auto">
            <a:xfrm>
              <a:off x="736" y="1933"/>
              <a:ext cx="227" cy="318"/>
            </a:xfrm>
            <a:prstGeom prst="bracketPair">
              <a:avLst>
                <a:gd name="adj" fmla="val 16667"/>
              </a:avLst>
            </a:prstGeom>
            <a:noFill/>
            <a:ln w="28575">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62542" name="Group 46"/>
          <p:cNvGrpSpPr>
            <a:grpSpLocks/>
          </p:cNvGrpSpPr>
          <p:nvPr/>
        </p:nvGrpSpPr>
        <p:grpSpPr bwMode="auto">
          <a:xfrm>
            <a:off x="838200" y="3733800"/>
            <a:ext cx="5715000" cy="2135188"/>
            <a:chOff x="385" y="1813"/>
            <a:chExt cx="3600" cy="1345"/>
          </a:xfrm>
        </p:grpSpPr>
        <p:sp>
          <p:nvSpPr>
            <p:cNvPr id="362499" name="Text Box 3"/>
            <p:cNvSpPr txBox="1">
              <a:spLocks noChangeArrowheads="1"/>
            </p:cNvSpPr>
            <p:nvPr/>
          </p:nvSpPr>
          <p:spPr bwMode="auto">
            <a:xfrm>
              <a:off x="385" y="1813"/>
              <a:ext cx="3600" cy="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rPr>
                <a:t>With </a:t>
              </a:r>
              <a:r>
                <a:rPr lang="en-US" sz="2000" dirty="0" err="1">
                  <a:solidFill>
                    <a:schemeClr val="hlink"/>
                  </a:solidFill>
                  <a:latin typeface="Times New Roman" pitchFamily="18" charset="0"/>
                </a:rPr>
                <a:t>Z</a:t>
              </a:r>
              <a:r>
                <a:rPr lang="en-US" sz="2000" baseline="-25000" dirty="0" err="1">
                  <a:solidFill>
                    <a:schemeClr val="hlink"/>
                  </a:solidFill>
                  <a:latin typeface="Times New Roman" pitchFamily="18" charset="0"/>
                </a:rPr>
                <a:t>in</a:t>
              </a:r>
              <a:r>
                <a:rPr lang="en-US" sz="2000" dirty="0">
                  <a:latin typeface="Times New Roman" pitchFamily="18" charset="0"/>
                </a:rPr>
                <a:t> = 1/</a:t>
              </a:r>
              <a:r>
                <a:rPr lang="en-US" sz="2000" dirty="0" err="1">
                  <a:latin typeface="Times New Roman" pitchFamily="18" charset="0"/>
                </a:rPr>
                <a:t>sAC</a:t>
              </a:r>
              <a:r>
                <a:rPr lang="en-US" sz="2000" baseline="-25000" dirty="0" err="1">
                  <a:latin typeface="Times New Roman" pitchFamily="18" charset="0"/>
                </a:rPr>
                <a:t>fb</a:t>
              </a:r>
              <a:r>
                <a:rPr lang="en-US" sz="2000" dirty="0">
                  <a:latin typeface="Times New Roman" pitchFamily="18" charset="0"/>
                </a:rPr>
                <a:t> + (1/</a:t>
              </a:r>
              <a:r>
                <a:rPr lang="en-US" sz="2000" dirty="0" err="1">
                  <a:latin typeface="Times New Roman" pitchFamily="18" charset="0"/>
                </a:rPr>
                <a:t>sC</a:t>
              </a:r>
              <a:r>
                <a:rPr lang="en-US" sz="2000" baseline="-25000" dirty="0" err="1">
                  <a:latin typeface="Times New Roman" pitchFamily="18" charset="0"/>
                </a:rPr>
                <a:t>ac</a:t>
              </a:r>
              <a:r>
                <a:rPr lang="en-US" sz="2000" dirty="0">
                  <a:latin typeface="Times New Roman" pitchFamily="18" charset="0"/>
                </a:rPr>
                <a:t>) + </a:t>
              </a:r>
              <a:r>
                <a:rPr lang="en-US" sz="2000" dirty="0" err="1" smtClean="0">
                  <a:latin typeface="Times New Roman" pitchFamily="18" charset="0"/>
                </a:rPr>
                <a:t>R</a:t>
              </a:r>
              <a:r>
                <a:rPr lang="en-US" sz="2000" baseline="-25000" dirty="0" err="1" smtClean="0">
                  <a:latin typeface="Times New Roman" pitchFamily="18" charset="0"/>
                </a:rPr>
                <a:t>rise</a:t>
              </a:r>
              <a:endParaRPr lang="en-US" sz="2000" dirty="0">
                <a:latin typeface="Times New Roman" pitchFamily="18" charset="0"/>
              </a:endParaRPr>
            </a:p>
            <a:p>
              <a:pPr>
                <a:spcBef>
                  <a:spcPct val="50000"/>
                </a:spcBef>
              </a:pPr>
              <a:r>
                <a:rPr lang="en-US" sz="2000" dirty="0" err="1">
                  <a:latin typeface="Times New Roman" pitchFamily="18" charset="0"/>
                </a:rPr>
                <a:t>Xtalk</a:t>
              </a:r>
              <a:r>
                <a:rPr lang="en-US" sz="2000" dirty="0">
                  <a:latin typeface="Times New Roman" pitchFamily="18" charset="0"/>
                </a:rPr>
                <a:t> </a:t>
              </a:r>
              <a:r>
                <a:rPr lang="en-US" sz="2000" dirty="0">
                  <a:latin typeface="Times New Roman" pitchFamily="18" charset="0"/>
                  <a:cs typeface="Times New Roman" pitchFamily="18" charset="0"/>
                </a:rPr>
                <a:t>~</a:t>
              </a:r>
              <a:r>
                <a:rPr lang="en-US" sz="2000" dirty="0">
                  <a:latin typeface="Times New Roman" pitchFamily="18" charset="0"/>
                </a:rPr>
                <a:t> </a:t>
              </a:r>
              <a:r>
                <a:rPr lang="en-US" sz="2000" dirty="0" err="1">
                  <a:solidFill>
                    <a:schemeClr val="hlink"/>
                  </a:solidFill>
                  <a:latin typeface="Times New Roman" pitchFamily="18" charset="0"/>
                </a:rPr>
                <a:t>Z</a:t>
              </a:r>
              <a:r>
                <a:rPr lang="en-US" sz="2000" baseline="-25000" dirty="0" err="1">
                  <a:solidFill>
                    <a:schemeClr val="hlink"/>
                  </a:solidFill>
                  <a:latin typeface="Times New Roman" pitchFamily="18" charset="0"/>
                </a:rPr>
                <a:t>in</a:t>
              </a:r>
              <a:r>
                <a:rPr lang="en-US" sz="2000" dirty="0">
                  <a:latin typeface="Times New Roman" pitchFamily="18" charset="0"/>
                </a:rPr>
                <a:t> / </a:t>
              </a:r>
              <a:r>
                <a:rPr lang="en-US" sz="2000" dirty="0">
                  <a:solidFill>
                    <a:srgbClr val="FF0000"/>
                  </a:solidFill>
                  <a:latin typeface="Times New Roman" pitchFamily="18" charset="0"/>
                </a:rPr>
                <a:t>Z</a:t>
              </a:r>
              <a:r>
                <a:rPr lang="en-US" sz="2000" baseline="-25000" dirty="0">
                  <a:solidFill>
                    <a:srgbClr val="FF0000"/>
                  </a:solidFill>
                  <a:latin typeface="Times New Roman" pitchFamily="18" charset="0"/>
                </a:rPr>
                <a:t>01</a:t>
              </a:r>
              <a:r>
                <a:rPr lang="en-US" sz="2000" dirty="0">
                  <a:solidFill>
                    <a:srgbClr val="FF0000"/>
                  </a:solidFill>
                  <a:latin typeface="Times New Roman" pitchFamily="18" charset="0"/>
                </a:rPr>
                <a:t> </a:t>
              </a:r>
            </a:p>
            <a:p>
              <a:pPr>
                <a:spcBef>
                  <a:spcPct val="50000"/>
                </a:spcBef>
              </a:pPr>
              <a:r>
                <a:rPr lang="en-US" sz="2000" dirty="0">
                  <a:solidFill>
                    <a:srgbClr val="FF0000"/>
                  </a:solidFill>
                  <a:latin typeface="Times New Roman" pitchFamily="18" charset="0"/>
                </a:rPr>
                <a:t>          </a:t>
              </a:r>
              <a:r>
                <a:rPr lang="en-US" sz="2000" dirty="0"/>
                <a:t>~</a:t>
              </a:r>
              <a:r>
                <a:rPr lang="en-US" sz="2000" dirty="0">
                  <a:latin typeface="Times New Roman" pitchFamily="18" charset="0"/>
                </a:rPr>
                <a:t> C</a:t>
              </a:r>
              <a:r>
                <a:rPr lang="en-US" sz="2000" baseline="-25000" dirty="0">
                  <a:latin typeface="Times New Roman" pitchFamily="18" charset="0"/>
                </a:rPr>
                <a:t>01</a:t>
              </a:r>
              <a:r>
                <a:rPr lang="en-US" sz="2000" dirty="0">
                  <a:latin typeface="Times New Roman" pitchFamily="18" charset="0"/>
                </a:rPr>
                <a:t>/</a:t>
              </a:r>
              <a:r>
                <a:rPr lang="en-US" sz="2000" dirty="0" err="1">
                  <a:latin typeface="Times New Roman" pitchFamily="18" charset="0"/>
                </a:rPr>
                <a:t>AC</a:t>
              </a:r>
              <a:r>
                <a:rPr lang="en-US" sz="2000" baseline="-25000" dirty="0" err="1">
                  <a:latin typeface="Times New Roman" pitchFamily="18" charset="0"/>
                </a:rPr>
                <a:t>fb</a:t>
              </a:r>
              <a:r>
                <a:rPr lang="en-US" sz="2000" dirty="0">
                  <a:latin typeface="Times New Roman" pitchFamily="18" charset="0"/>
                </a:rPr>
                <a:t> + (C</a:t>
              </a:r>
              <a:r>
                <a:rPr lang="en-US" sz="2000" baseline="-25000" dirty="0">
                  <a:latin typeface="Times New Roman" pitchFamily="18" charset="0"/>
                </a:rPr>
                <a:t>01</a:t>
              </a:r>
              <a:r>
                <a:rPr lang="en-US" sz="2000" dirty="0">
                  <a:latin typeface="Times New Roman" pitchFamily="18" charset="0"/>
                </a:rPr>
                <a:t>/</a:t>
              </a:r>
              <a:r>
                <a:rPr lang="en-US" sz="2000" dirty="0" err="1">
                  <a:latin typeface="Times New Roman" pitchFamily="18" charset="0"/>
                </a:rPr>
                <a:t>C</a:t>
              </a:r>
              <a:r>
                <a:rPr lang="en-US" sz="2000" baseline="-25000" dirty="0" err="1">
                  <a:latin typeface="Times New Roman" pitchFamily="18" charset="0"/>
                </a:rPr>
                <a:t>ac</a:t>
              </a:r>
              <a:r>
                <a:rPr lang="en-US" sz="2000" dirty="0">
                  <a:latin typeface="Times New Roman" pitchFamily="18" charset="0"/>
                </a:rPr>
                <a:t>) + s . </a:t>
              </a:r>
              <a:r>
                <a:rPr lang="en-US" sz="2000" dirty="0" err="1" smtClean="0">
                  <a:latin typeface="Times New Roman" pitchFamily="18" charset="0"/>
                </a:rPr>
                <a:t>R</a:t>
              </a:r>
              <a:r>
                <a:rPr lang="en-US" sz="2000" baseline="-25000" dirty="0" err="1" smtClean="0">
                  <a:latin typeface="Times New Roman" pitchFamily="18" charset="0"/>
                </a:rPr>
                <a:t>rise</a:t>
              </a:r>
              <a:r>
                <a:rPr lang="en-US" sz="2000" baseline="-25000" dirty="0" smtClean="0">
                  <a:latin typeface="Times New Roman" pitchFamily="18" charset="0"/>
                </a:rPr>
                <a:t> </a:t>
              </a:r>
              <a:r>
                <a:rPr lang="en-US" sz="2000" dirty="0">
                  <a:latin typeface="Times New Roman" pitchFamily="18" charset="0"/>
                </a:rPr>
                <a:t>C</a:t>
              </a:r>
              <a:r>
                <a:rPr lang="en-US" sz="2000" baseline="-25000" dirty="0">
                  <a:latin typeface="Times New Roman" pitchFamily="18" charset="0"/>
                </a:rPr>
                <a:t>01</a:t>
              </a:r>
            </a:p>
            <a:p>
              <a:pPr>
                <a:spcBef>
                  <a:spcPct val="50000"/>
                </a:spcBef>
              </a:pPr>
              <a:r>
                <a:rPr lang="en-US" sz="2000" dirty="0">
                  <a:latin typeface="Times New Roman" pitchFamily="18" charset="0"/>
                </a:rPr>
                <a:t>          =      Proportional        + Differential </a:t>
              </a:r>
              <a:r>
                <a:rPr lang="en-US" sz="2000" dirty="0" err="1">
                  <a:latin typeface="Times New Roman" pitchFamily="18" charset="0"/>
                </a:rPr>
                <a:t>Xtalk</a:t>
              </a:r>
              <a:endParaRPr lang="en-US" sz="2000" dirty="0">
                <a:latin typeface="Times New Roman" pitchFamily="18" charset="0"/>
              </a:endParaRPr>
            </a:p>
            <a:p>
              <a:pPr>
                <a:spcBef>
                  <a:spcPct val="50000"/>
                </a:spcBef>
              </a:pPr>
              <a:endParaRPr lang="en-US" sz="2400" baseline="-25000" dirty="0">
                <a:latin typeface="Times New Roman" pitchFamily="18" charset="0"/>
              </a:endParaRPr>
            </a:p>
          </p:txBody>
        </p:sp>
        <p:sp>
          <p:nvSpPr>
            <p:cNvPr id="362538" name="AutoShape 42"/>
            <p:cNvSpPr>
              <a:spLocks/>
            </p:cNvSpPr>
            <p:nvPr/>
          </p:nvSpPr>
          <p:spPr bwMode="auto">
            <a:xfrm rot="5400000" flipV="1">
              <a:off x="1588" y="2001"/>
              <a:ext cx="90" cy="1315"/>
            </a:xfrm>
            <a:prstGeom prst="rightBrace">
              <a:avLst>
                <a:gd name="adj1" fmla="val 12175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2539" name="AutoShape 43"/>
            <p:cNvSpPr>
              <a:spLocks/>
            </p:cNvSpPr>
            <p:nvPr/>
          </p:nvSpPr>
          <p:spPr bwMode="auto">
            <a:xfrm rot="5400000" flipV="1">
              <a:off x="2749" y="2245"/>
              <a:ext cx="136" cy="817"/>
            </a:xfrm>
            <a:prstGeom prst="rightBrace">
              <a:avLst>
                <a:gd name="adj1" fmla="val 5006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62543" name="Text Box 47"/>
          <p:cNvSpPr txBox="1">
            <a:spLocks noChangeArrowheads="1"/>
          </p:cNvSpPr>
          <p:nvPr/>
        </p:nvSpPr>
        <p:spPr bwMode="auto">
          <a:xfrm>
            <a:off x="1600200" y="5791200"/>
            <a:ext cx="6400800" cy="3968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t>!!! Proportional and Differential Xtalk are related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22" name="Object 2"/>
          <p:cNvGraphicFramePr>
            <a:graphicFrameLocks noChangeAspect="1"/>
          </p:cNvGraphicFramePr>
          <p:nvPr/>
        </p:nvGraphicFramePr>
        <p:xfrm>
          <a:off x="622300" y="1219200"/>
          <a:ext cx="4624388" cy="4633913"/>
        </p:xfrm>
        <a:graphic>
          <a:graphicData uri="http://schemas.openxmlformats.org/presentationml/2006/ole">
            <mc:AlternateContent xmlns:mc="http://schemas.openxmlformats.org/markup-compatibility/2006">
              <mc:Choice xmlns:v="urn:schemas-microsoft-com:vml" Requires="v">
                <p:oleObj spid="_x0000_s337976" name="Chart" r:id="rId4" imgW="9982505" imgH="9982505" progId="Excel.Chart.8">
                  <p:embed/>
                </p:oleObj>
              </mc:Choice>
              <mc:Fallback>
                <p:oleObj name="Chart" r:id="rId4" imgW="9982505" imgH="9982505"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1219200"/>
                        <a:ext cx="4624388"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23" name="Rectangle 3"/>
          <p:cNvSpPr>
            <a:spLocks noGrp="1"/>
          </p:cNvSpPr>
          <p:nvPr>
            <p:ph type="title" idx="4294967295"/>
          </p:nvPr>
        </p:nvSpPr>
        <p:spPr>
          <a:xfrm>
            <a:off x="533400" y="152400"/>
            <a:ext cx="8229600" cy="792163"/>
          </a:xfrm>
        </p:spPr>
        <p:txBody>
          <a:bodyPr/>
          <a:lstStyle/>
          <a:p>
            <a:r>
              <a:rPr lang="de-DE" sz="4000"/>
              <a:t>Proportional Xtalk measurement</a:t>
            </a:r>
            <a:endParaRPr lang="en-US" sz="4000"/>
          </a:p>
        </p:txBody>
      </p:sp>
      <p:sp>
        <p:nvSpPr>
          <p:cNvPr id="337924" name="Text Box 4"/>
          <p:cNvSpPr txBox="1">
            <a:spLocks noChangeArrowheads="1"/>
          </p:cNvSpPr>
          <p:nvPr/>
        </p:nvSpPr>
        <p:spPr bwMode="auto">
          <a:xfrm>
            <a:off x="1447800" y="3238500"/>
            <a:ext cx="766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t>A2..A6 </a:t>
            </a:r>
          </a:p>
        </p:txBody>
      </p:sp>
      <p:sp>
        <p:nvSpPr>
          <p:cNvPr id="337925" name="Text Box 5"/>
          <p:cNvSpPr txBox="1">
            <a:spLocks noChangeArrowheads="1"/>
          </p:cNvSpPr>
          <p:nvPr/>
        </p:nvSpPr>
        <p:spPr bwMode="auto">
          <a:xfrm>
            <a:off x="1949450" y="3590925"/>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t>B1 </a:t>
            </a:r>
          </a:p>
        </p:txBody>
      </p:sp>
      <p:sp>
        <p:nvSpPr>
          <p:cNvPr id="337926" name="Text Box 6"/>
          <p:cNvSpPr txBox="1">
            <a:spLocks noChangeArrowheads="1"/>
          </p:cNvSpPr>
          <p:nvPr/>
        </p:nvSpPr>
        <p:spPr bwMode="auto">
          <a:xfrm>
            <a:off x="4286250" y="3648075"/>
            <a:ext cx="439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t>F1 </a:t>
            </a:r>
          </a:p>
        </p:txBody>
      </p:sp>
      <p:sp>
        <p:nvSpPr>
          <p:cNvPr id="337927" name="Line 7"/>
          <p:cNvSpPr>
            <a:spLocks noChangeShapeType="1"/>
          </p:cNvSpPr>
          <p:nvPr/>
        </p:nvSpPr>
        <p:spPr bwMode="auto">
          <a:xfrm>
            <a:off x="5334000" y="1905000"/>
            <a:ext cx="0" cy="25146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28" name="Text Box 8"/>
          <p:cNvSpPr txBox="1">
            <a:spLocks noChangeArrowheads="1"/>
          </p:cNvSpPr>
          <p:nvPr/>
        </p:nvSpPr>
        <p:spPr bwMode="auto">
          <a:xfrm rot="-5400000">
            <a:off x="4313238" y="2432050"/>
            <a:ext cx="24384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2000">
                <a:solidFill>
                  <a:srgbClr val="FF0000"/>
                </a:solidFill>
              </a:rPr>
              <a:t>Core to seg capacity </a:t>
            </a:r>
          </a:p>
          <a:p>
            <a:pPr algn="ctr">
              <a:spcBef>
                <a:spcPct val="50000"/>
              </a:spcBef>
            </a:pPr>
            <a:endParaRPr lang="en-US" sz="2000">
              <a:solidFill>
                <a:srgbClr val="FF0000"/>
              </a:solidFill>
            </a:endParaRPr>
          </a:p>
        </p:txBody>
      </p:sp>
      <p:sp>
        <p:nvSpPr>
          <p:cNvPr id="337929" name="Line 9"/>
          <p:cNvSpPr>
            <a:spLocks noChangeShapeType="1"/>
          </p:cNvSpPr>
          <p:nvPr/>
        </p:nvSpPr>
        <p:spPr bwMode="auto">
          <a:xfrm>
            <a:off x="4953000" y="1914525"/>
            <a:ext cx="68580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30" name="Line 10"/>
          <p:cNvSpPr>
            <a:spLocks noChangeShapeType="1"/>
          </p:cNvSpPr>
          <p:nvPr/>
        </p:nvSpPr>
        <p:spPr bwMode="auto">
          <a:xfrm>
            <a:off x="1447800" y="4419600"/>
            <a:ext cx="419100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pic>
        <p:nvPicPr>
          <p:cNvPr id="337931" name="Picture 11"/>
          <p:cNvPicPr>
            <a:picLocks noChangeAspect="1" noChangeArrowheads="1"/>
          </p:cNvPicPr>
          <p:nvPr/>
        </p:nvPicPr>
        <p:blipFill>
          <a:blip r:embed="rId6">
            <a:extLst>
              <a:ext uri="{28A0092B-C50C-407E-A947-70E740481C1C}">
                <a14:useLocalDpi xmlns:a14="http://schemas.microsoft.com/office/drawing/2010/main" val="0"/>
              </a:ext>
            </a:extLst>
          </a:blip>
          <a:srcRect r="1221"/>
          <a:stretch>
            <a:fillRect/>
          </a:stretch>
        </p:blipFill>
        <p:spPr bwMode="auto">
          <a:xfrm>
            <a:off x="6324600" y="1828800"/>
            <a:ext cx="2095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32" name="Text Box 12"/>
          <p:cNvSpPr txBox="1">
            <a:spLocks noChangeArrowheads="1"/>
          </p:cNvSpPr>
          <p:nvPr/>
        </p:nvSpPr>
        <p:spPr bwMode="auto">
          <a:xfrm>
            <a:off x="6019800" y="1328738"/>
            <a:ext cx="2667000"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solidFill>
                  <a:schemeClr val="tx2"/>
                </a:solidFill>
              </a:rPr>
              <a:t>Segment labeling:</a:t>
            </a: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endParaRPr lang="de-DE">
              <a:solidFill>
                <a:schemeClr val="tx2"/>
              </a:solidFill>
            </a:endParaRPr>
          </a:p>
          <a:p>
            <a:pPr algn="ctr">
              <a:spcBef>
                <a:spcPct val="50000"/>
              </a:spcBef>
            </a:pPr>
            <a:r>
              <a:rPr lang="de-DE">
                <a:solidFill>
                  <a:schemeClr val="tx2"/>
                </a:solidFill>
              </a:rPr>
              <a:t>Sectors: A...F</a:t>
            </a:r>
          </a:p>
          <a:p>
            <a:pPr algn="ctr">
              <a:spcBef>
                <a:spcPct val="50000"/>
              </a:spcBef>
            </a:pPr>
            <a:r>
              <a:rPr lang="de-DE">
                <a:solidFill>
                  <a:schemeClr val="tx2"/>
                </a:solidFill>
              </a:rPr>
              <a:t>Rings: 1...6</a:t>
            </a:r>
            <a:endParaRPr lang="en-US">
              <a:solidFill>
                <a:schemeClr val="tx2"/>
              </a:solidFill>
            </a:endParaRPr>
          </a:p>
        </p:txBody>
      </p:sp>
      <p:sp>
        <p:nvSpPr>
          <p:cNvPr id="337933" name="Oval 13"/>
          <p:cNvSpPr>
            <a:spLocks noChangeArrowheads="1"/>
          </p:cNvSpPr>
          <p:nvPr/>
        </p:nvSpPr>
        <p:spPr bwMode="auto">
          <a:xfrm>
            <a:off x="6858000" y="4343400"/>
            <a:ext cx="304800" cy="228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3200">
                <a:solidFill>
                  <a:schemeClr val="tx2"/>
                </a:solidFill>
              </a:rPr>
              <a:t>X</a:t>
            </a:r>
            <a:endParaRPr lang="en-US" sz="3200">
              <a:solidFill>
                <a:schemeClr val="tx2"/>
              </a:solidFill>
            </a:endParaRPr>
          </a:p>
        </p:txBody>
      </p:sp>
      <p:sp>
        <p:nvSpPr>
          <p:cNvPr id="337934" name="Line 14"/>
          <p:cNvSpPr>
            <a:spLocks noChangeShapeType="1"/>
          </p:cNvSpPr>
          <p:nvPr/>
        </p:nvSpPr>
        <p:spPr bwMode="auto">
          <a:xfrm>
            <a:off x="6991350" y="2981325"/>
            <a:ext cx="0" cy="1371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35" name="Line 15"/>
          <p:cNvSpPr>
            <a:spLocks noChangeShapeType="1"/>
          </p:cNvSpPr>
          <p:nvPr/>
        </p:nvSpPr>
        <p:spPr bwMode="auto">
          <a:xfrm flipH="1">
            <a:off x="7086600" y="4457700"/>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36" name="Line 16"/>
          <p:cNvSpPr>
            <a:spLocks noChangeShapeType="1"/>
          </p:cNvSpPr>
          <p:nvPr/>
        </p:nvSpPr>
        <p:spPr bwMode="auto">
          <a:xfrm>
            <a:off x="6629400" y="4219575"/>
            <a:ext cx="3048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37" name="Line 17"/>
          <p:cNvSpPr>
            <a:spLocks noChangeShapeType="1"/>
          </p:cNvSpPr>
          <p:nvPr/>
        </p:nvSpPr>
        <p:spPr bwMode="auto">
          <a:xfrm>
            <a:off x="4191000" y="3962400"/>
            <a:ext cx="0" cy="457200"/>
          </a:xfrm>
          <a:prstGeom prst="line">
            <a:avLst/>
          </a:prstGeom>
          <a:ln w="34925">
            <a:solidFill>
              <a:srgbClr val="0000FF"/>
            </a:solidFill>
            <a:headEnd type="triangle" w="med" len="med"/>
            <a:tailEnd type="triangle" w="med" len="med"/>
          </a:ln>
          <a:extLst/>
        </p:spPr>
        <p:style>
          <a:lnRef idx="1">
            <a:schemeClr val="accent1"/>
          </a:lnRef>
          <a:fillRef idx="0">
            <a:schemeClr val="accent1"/>
          </a:fillRef>
          <a:effectRef idx="0">
            <a:schemeClr val="accent1"/>
          </a:effectRef>
          <a:fontRef idx="minor">
            <a:schemeClr val="tx1"/>
          </a:fontRef>
        </p:style>
        <p:txBody>
          <a:bodyPr anchor="ctr"/>
          <a:lstStyle/>
          <a:p>
            <a:endParaRPr lang="fr-FR"/>
          </a:p>
        </p:txBody>
      </p:sp>
      <p:sp>
        <p:nvSpPr>
          <p:cNvPr id="337938" name="Line 18"/>
          <p:cNvSpPr>
            <a:spLocks noChangeShapeType="1"/>
          </p:cNvSpPr>
          <p:nvPr/>
        </p:nvSpPr>
        <p:spPr bwMode="auto">
          <a:xfrm>
            <a:off x="3810000" y="3933825"/>
            <a:ext cx="685800" cy="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a:p>
        </p:txBody>
      </p:sp>
      <p:sp>
        <p:nvSpPr>
          <p:cNvPr id="337939" name="Text Box 19"/>
          <p:cNvSpPr txBox="1">
            <a:spLocks noChangeArrowheads="1"/>
          </p:cNvSpPr>
          <p:nvPr/>
        </p:nvSpPr>
        <p:spPr bwMode="auto">
          <a:xfrm>
            <a:off x="2667000" y="2057400"/>
            <a:ext cx="2438400"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30000"/>
              </a:lnSpc>
              <a:spcBef>
                <a:spcPct val="50000"/>
              </a:spcBef>
            </a:pPr>
            <a:endParaRPr lang="en-US" sz="2400" dirty="0">
              <a:solidFill>
                <a:schemeClr val="accent2"/>
              </a:solidFill>
              <a:latin typeface="Times New Roman" pitchFamily="18" charset="0"/>
            </a:endParaRPr>
          </a:p>
          <a:p>
            <a:pPr>
              <a:spcBef>
                <a:spcPct val="50000"/>
              </a:spcBef>
            </a:pPr>
            <a:r>
              <a:rPr lang="en-US" sz="2400" dirty="0" smtClean="0">
                <a:solidFill>
                  <a:schemeClr val="hlink"/>
                </a:solidFill>
                <a:latin typeface="Times New Roman" pitchFamily="18" charset="0"/>
              </a:rPr>
              <a:t>Additional contributions from </a:t>
            </a:r>
            <a:r>
              <a:rPr lang="en-US" sz="2400" dirty="0" err="1" smtClean="0">
                <a:solidFill>
                  <a:schemeClr val="hlink"/>
                </a:solidFill>
                <a:latin typeface="Times New Roman" pitchFamily="18" charset="0"/>
              </a:rPr>
              <a:t>Seg</a:t>
            </a:r>
            <a:r>
              <a:rPr lang="en-US" sz="2400" dirty="0" smtClean="0">
                <a:solidFill>
                  <a:schemeClr val="hlink"/>
                </a:solidFill>
                <a:latin typeface="Times New Roman" pitchFamily="18" charset="0"/>
              </a:rPr>
              <a:t> </a:t>
            </a:r>
            <a:r>
              <a:rPr lang="en-US" sz="2400" dirty="0">
                <a:solidFill>
                  <a:schemeClr val="hlink"/>
                </a:solidFill>
                <a:latin typeface="Times New Roman" pitchFamily="18" charset="0"/>
              </a:rPr>
              <a:t>to </a:t>
            </a:r>
            <a:r>
              <a:rPr lang="en-US" sz="2400" dirty="0" err="1">
                <a:solidFill>
                  <a:schemeClr val="hlink"/>
                </a:solidFill>
                <a:latin typeface="Times New Roman" pitchFamily="18" charset="0"/>
              </a:rPr>
              <a:t>seg</a:t>
            </a:r>
            <a:r>
              <a:rPr lang="en-US" sz="2400" dirty="0">
                <a:solidFill>
                  <a:schemeClr val="hlink"/>
                </a:solidFill>
                <a:latin typeface="Times New Roman" pitchFamily="18" charset="0"/>
              </a:rPr>
              <a:t> </a:t>
            </a:r>
            <a:r>
              <a:rPr lang="en-US" sz="2400" dirty="0" smtClean="0">
                <a:solidFill>
                  <a:schemeClr val="hlink"/>
                </a:solidFill>
                <a:latin typeface="Times New Roman" pitchFamily="18" charset="0"/>
              </a:rPr>
              <a:t>capacitances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186-10326-A4-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4675"/>
            <a:ext cx="4067175" cy="3248025"/>
          </a:xfrm>
          <a:prstGeom prst="rect">
            <a:avLst/>
          </a:prstGeom>
          <a:noFill/>
          <a:extLst>
            <a:ext uri="{909E8E84-426E-40DD-AFC4-6F175D3DCCD1}">
              <a14:hiddenFill xmlns:a14="http://schemas.microsoft.com/office/drawing/2010/main">
                <a:solidFill>
                  <a:srgbClr val="FFFFFF"/>
                </a:solidFill>
              </a14:hiddenFill>
            </a:ext>
          </a:extLst>
        </p:spPr>
      </p:pic>
      <p:sp>
        <p:nvSpPr>
          <p:cNvPr id="222211" name="Rectangle 3"/>
          <p:cNvSpPr>
            <a:spLocks noChangeArrowheads="1"/>
          </p:cNvSpPr>
          <p:nvPr/>
        </p:nvSpPr>
        <p:spPr bwMode="auto">
          <a:xfrm>
            <a:off x="3419475" y="5435600"/>
            <a:ext cx="5724525" cy="1412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2212" name="Rectangle 4"/>
          <p:cNvSpPr>
            <a:spLocks noGrp="1" noChangeArrowheads="1"/>
          </p:cNvSpPr>
          <p:nvPr>
            <p:ph type="title"/>
          </p:nvPr>
        </p:nvSpPr>
        <p:spPr>
          <a:xfrm>
            <a:off x="1200150" y="304800"/>
            <a:ext cx="7696200" cy="1447800"/>
          </a:xfrm>
        </p:spPr>
        <p:txBody>
          <a:bodyPr/>
          <a:lstStyle/>
          <a:p>
            <a:r>
              <a:rPr lang="en-US" sz="2400" dirty="0" smtClean="0">
                <a:solidFill>
                  <a:schemeClr val="accent2"/>
                </a:solidFill>
                <a:effectLst>
                  <a:outerShdw blurRad="38100" dist="38100" dir="2700000" algn="tl">
                    <a:srgbClr val="C0C0C0"/>
                  </a:outerShdw>
                </a:effectLst>
                <a:latin typeface="Comic Sans MS" pitchFamily="66" charset="0"/>
              </a:rPr>
              <a:t>AGATA</a:t>
            </a:r>
            <a:br>
              <a:rPr lang="en-US" sz="2400" dirty="0" smtClean="0">
                <a:solidFill>
                  <a:schemeClr val="accent2"/>
                </a:solidFill>
                <a:effectLst>
                  <a:outerShdw blurRad="38100" dist="38100" dir="2700000" algn="tl">
                    <a:srgbClr val="C0C0C0"/>
                  </a:outerShdw>
                </a:effectLst>
                <a:latin typeface="Comic Sans MS" pitchFamily="66" charset="0"/>
              </a:rPr>
            </a:br>
            <a:r>
              <a:rPr lang="en-US" sz="1800" dirty="0">
                <a:solidFill>
                  <a:schemeClr val="accent2"/>
                </a:solidFill>
                <a:latin typeface="Comic Sans MS" pitchFamily="66" charset="0"/>
              </a:rPr>
              <a:t/>
            </a:r>
            <a:br>
              <a:rPr lang="en-US" sz="1800" dirty="0">
                <a:solidFill>
                  <a:schemeClr val="accent2"/>
                </a:solidFill>
                <a:latin typeface="Comic Sans MS" pitchFamily="66" charset="0"/>
              </a:rPr>
            </a:br>
            <a:r>
              <a:rPr lang="en-US" sz="2400" dirty="0">
                <a:solidFill>
                  <a:schemeClr val="accent2"/>
                </a:solidFill>
                <a:latin typeface="Comic Sans MS" pitchFamily="66" charset="0"/>
              </a:rPr>
              <a:t>(</a:t>
            </a:r>
            <a:r>
              <a:rPr lang="it-IT" sz="2400" dirty="0">
                <a:solidFill>
                  <a:schemeClr val="accent2"/>
                </a:solidFill>
                <a:latin typeface="Comic Sans MS" pitchFamily="66" charset="0"/>
              </a:rPr>
              <a:t>Design and characteristics)</a:t>
            </a:r>
            <a:r>
              <a:rPr lang="it-IT" sz="2400" dirty="0">
                <a:latin typeface="Comic Sans MS" pitchFamily="66" charset="0"/>
              </a:rPr>
              <a:t/>
            </a:r>
            <a:br>
              <a:rPr lang="it-IT" sz="2400" dirty="0">
                <a:latin typeface="Comic Sans MS" pitchFamily="66" charset="0"/>
              </a:rPr>
            </a:br>
            <a:r>
              <a:rPr lang="it-IT" sz="1800" dirty="0">
                <a:latin typeface="Comic Sans MS" pitchFamily="66" charset="0"/>
              </a:rPr>
              <a:t> </a:t>
            </a:r>
            <a:endParaRPr lang="en-US" sz="1800" dirty="0">
              <a:solidFill>
                <a:schemeClr val="tx1"/>
              </a:solidFill>
              <a:latin typeface="Comic Sans MS" pitchFamily="66" charset="0"/>
            </a:endParaRPr>
          </a:p>
        </p:txBody>
      </p:sp>
      <p:sp>
        <p:nvSpPr>
          <p:cNvPr id="222213" name="Text Box 5"/>
          <p:cNvSpPr txBox="1">
            <a:spLocks noChangeArrowheads="1"/>
          </p:cNvSpPr>
          <p:nvPr/>
        </p:nvSpPr>
        <p:spPr bwMode="auto">
          <a:xfrm>
            <a:off x="3676650" y="1922463"/>
            <a:ext cx="4476750" cy="30305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260475" algn="l"/>
                <a:tab pos="2801938" algn="l"/>
              </a:tabLst>
              <a:defRPr>
                <a:solidFill>
                  <a:schemeClr val="tx1"/>
                </a:solidFill>
                <a:latin typeface="Arial" pitchFamily="34" charset="0"/>
              </a:defRPr>
            </a:lvl1pPr>
            <a:lvl2pPr algn="l">
              <a:tabLst>
                <a:tab pos="1260475" algn="l"/>
                <a:tab pos="2801938" algn="l"/>
              </a:tabLst>
              <a:defRPr>
                <a:solidFill>
                  <a:schemeClr val="tx1"/>
                </a:solidFill>
                <a:latin typeface="Arial" pitchFamily="34" charset="0"/>
              </a:defRPr>
            </a:lvl2pPr>
            <a:lvl3pPr algn="l">
              <a:tabLst>
                <a:tab pos="1260475" algn="l"/>
                <a:tab pos="2801938" algn="l"/>
              </a:tabLst>
              <a:defRPr>
                <a:solidFill>
                  <a:schemeClr val="tx1"/>
                </a:solidFill>
                <a:latin typeface="Arial" pitchFamily="34" charset="0"/>
              </a:defRPr>
            </a:lvl3pPr>
            <a:lvl4pPr algn="l">
              <a:tabLst>
                <a:tab pos="1260475" algn="l"/>
                <a:tab pos="2801938" algn="l"/>
              </a:tabLst>
              <a:defRPr>
                <a:solidFill>
                  <a:schemeClr val="tx1"/>
                </a:solidFill>
                <a:latin typeface="Arial" pitchFamily="34" charset="0"/>
              </a:defRPr>
            </a:lvl4pPr>
            <a:lvl5pPr algn="l">
              <a:tabLst>
                <a:tab pos="1260475" algn="l"/>
                <a:tab pos="2801938" algn="l"/>
              </a:tabLst>
              <a:defRPr>
                <a:solidFill>
                  <a:schemeClr val="tx1"/>
                </a:solidFill>
                <a:latin typeface="Arial" pitchFamily="34" charset="0"/>
              </a:defRPr>
            </a:lvl5pPr>
            <a:lvl6pPr fontAlgn="base">
              <a:spcBef>
                <a:spcPct val="0"/>
              </a:spcBef>
              <a:spcAft>
                <a:spcPct val="0"/>
              </a:spcAft>
              <a:tabLst>
                <a:tab pos="1260475" algn="l"/>
                <a:tab pos="2801938" algn="l"/>
              </a:tabLst>
              <a:defRPr>
                <a:solidFill>
                  <a:schemeClr val="tx1"/>
                </a:solidFill>
                <a:latin typeface="Arial" pitchFamily="34" charset="0"/>
              </a:defRPr>
            </a:lvl6pPr>
            <a:lvl7pPr fontAlgn="base">
              <a:spcBef>
                <a:spcPct val="0"/>
              </a:spcBef>
              <a:spcAft>
                <a:spcPct val="0"/>
              </a:spcAft>
              <a:tabLst>
                <a:tab pos="1260475" algn="l"/>
                <a:tab pos="2801938" algn="l"/>
              </a:tabLst>
              <a:defRPr>
                <a:solidFill>
                  <a:schemeClr val="tx1"/>
                </a:solidFill>
                <a:latin typeface="Arial" pitchFamily="34" charset="0"/>
              </a:defRPr>
            </a:lvl7pPr>
            <a:lvl8pPr fontAlgn="base">
              <a:spcBef>
                <a:spcPct val="0"/>
              </a:spcBef>
              <a:spcAft>
                <a:spcPct val="0"/>
              </a:spcAft>
              <a:tabLst>
                <a:tab pos="1260475" algn="l"/>
                <a:tab pos="2801938" algn="l"/>
              </a:tabLst>
              <a:defRPr>
                <a:solidFill>
                  <a:schemeClr val="tx1"/>
                </a:solidFill>
                <a:latin typeface="Arial" pitchFamily="34" charset="0"/>
              </a:defRPr>
            </a:lvl8pPr>
            <a:lvl9pPr fontAlgn="base">
              <a:spcBef>
                <a:spcPct val="0"/>
              </a:spcBef>
              <a:spcAft>
                <a:spcPct val="0"/>
              </a:spcAft>
              <a:tabLst>
                <a:tab pos="1260475" algn="l"/>
                <a:tab pos="2801938" algn="l"/>
              </a:tabLst>
              <a:defRPr>
                <a:solidFill>
                  <a:schemeClr val="tx1"/>
                </a:solidFill>
                <a:latin typeface="Arial" pitchFamily="34" charset="0"/>
              </a:defRPr>
            </a:lvl9pPr>
          </a:lstStyle>
          <a:p>
            <a:r>
              <a:rPr lang="it-IT" sz="1800" b="1">
                <a:latin typeface="Comic Sans MS" pitchFamily="66" charset="0"/>
              </a:rPr>
              <a:t>            Main features of AGATA</a:t>
            </a:r>
          </a:p>
          <a:p>
            <a:pPr>
              <a:lnSpc>
                <a:spcPct val="50000"/>
              </a:lnSpc>
            </a:pPr>
            <a:endParaRPr lang="it-IT" sz="1800" b="1">
              <a:latin typeface="Comic Sans MS" pitchFamily="66" charset="0"/>
            </a:endParaRPr>
          </a:p>
          <a:p>
            <a:r>
              <a:rPr lang="it-IT" sz="1800" b="1">
                <a:solidFill>
                  <a:schemeClr val="accent2"/>
                </a:solidFill>
                <a:latin typeface="Comic Sans MS" pitchFamily="66" charset="0"/>
              </a:rPr>
              <a:t>Efficiency</a:t>
            </a:r>
            <a:r>
              <a:rPr lang="it-IT" sz="1800">
                <a:solidFill>
                  <a:schemeClr val="accent2"/>
                </a:solidFill>
                <a:latin typeface="Comic Sans MS" pitchFamily="66" charset="0"/>
              </a:rPr>
              <a:t>:   43% (M</a:t>
            </a:r>
            <a:r>
              <a:rPr lang="it-IT" sz="1800" baseline="-25000">
                <a:solidFill>
                  <a:schemeClr val="accent2"/>
                </a:solidFill>
                <a:latin typeface="Comic Sans MS" pitchFamily="66" charset="0"/>
                <a:sym typeface="Symbol" pitchFamily="18" charset="2"/>
              </a:rPr>
              <a:t></a:t>
            </a:r>
            <a:r>
              <a:rPr lang="it-IT" sz="1800" baseline="-25000">
                <a:solidFill>
                  <a:schemeClr val="accent2"/>
                </a:solidFill>
                <a:latin typeface="Comic Sans MS" pitchFamily="66" charset="0"/>
              </a:rPr>
              <a:t> </a:t>
            </a:r>
            <a:r>
              <a:rPr lang="it-IT" sz="1800">
                <a:solidFill>
                  <a:schemeClr val="accent2"/>
                </a:solidFill>
                <a:latin typeface="Comic Sans MS" pitchFamily="66" charset="0"/>
              </a:rPr>
              <a:t>=1) 	28% (M</a:t>
            </a:r>
            <a:r>
              <a:rPr lang="it-IT" sz="1800" baseline="-25000">
                <a:solidFill>
                  <a:schemeClr val="accent2"/>
                </a:solidFill>
                <a:latin typeface="Comic Sans MS" pitchFamily="66" charset="0"/>
                <a:sym typeface="Symbol" pitchFamily="18" charset="2"/>
              </a:rPr>
              <a:t></a:t>
            </a:r>
            <a:r>
              <a:rPr lang="it-IT" sz="1800">
                <a:solidFill>
                  <a:schemeClr val="accent2"/>
                </a:solidFill>
                <a:latin typeface="Comic Sans MS" pitchFamily="66" charset="0"/>
              </a:rPr>
              <a:t> =30)</a:t>
            </a:r>
          </a:p>
          <a:p>
            <a:r>
              <a:rPr lang="it-IT" sz="1400">
                <a:latin typeface="Comic Sans MS" pitchFamily="66" charset="0"/>
                <a:sym typeface="Wingdings" pitchFamily="2" charset="2"/>
              </a:rPr>
              <a:t>today’s arrays	 </a:t>
            </a:r>
            <a:r>
              <a:rPr lang="en-GB" sz="1400">
                <a:latin typeface="Comic Sans MS" pitchFamily="66" charset="0"/>
              </a:rPr>
              <a:t>~</a:t>
            </a:r>
            <a:r>
              <a:rPr lang="it-IT" sz="1400">
                <a:latin typeface="Comic Sans MS" pitchFamily="66" charset="0"/>
              </a:rPr>
              <a:t>10% (gain ~4) 	   5% (gain ~1000)</a:t>
            </a:r>
          </a:p>
          <a:p>
            <a:pPr>
              <a:lnSpc>
                <a:spcPct val="140000"/>
              </a:lnSpc>
            </a:pPr>
            <a:r>
              <a:rPr lang="it-IT" sz="1800" b="1">
                <a:solidFill>
                  <a:schemeClr val="accent2"/>
                </a:solidFill>
                <a:latin typeface="Comic Sans MS" pitchFamily="66" charset="0"/>
              </a:rPr>
              <a:t>Peak/Total:</a:t>
            </a:r>
            <a:r>
              <a:rPr lang="it-IT" sz="1800">
                <a:solidFill>
                  <a:schemeClr val="accent2"/>
                </a:solidFill>
                <a:latin typeface="Comic Sans MS" pitchFamily="66" charset="0"/>
              </a:rPr>
              <a:t> 58% (M</a:t>
            </a:r>
            <a:r>
              <a:rPr lang="it-IT" sz="1800" baseline="-25000">
                <a:solidFill>
                  <a:schemeClr val="accent2"/>
                </a:solidFill>
                <a:latin typeface="Comic Sans MS" pitchFamily="66" charset="0"/>
                <a:sym typeface="Symbol" pitchFamily="18" charset="2"/>
              </a:rPr>
              <a:t></a:t>
            </a:r>
            <a:r>
              <a:rPr lang="it-IT" sz="1800">
                <a:solidFill>
                  <a:schemeClr val="accent2"/>
                </a:solidFill>
                <a:latin typeface="Comic Sans MS" pitchFamily="66" charset="0"/>
              </a:rPr>
              <a:t>=1) 	49% (M</a:t>
            </a:r>
            <a:r>
              <a:rPr lang="it-IT" sz="1800" baseline="-25000">
                <a:solidFill>
                  <a:schemeClr val="accent2"/>
                </a:solidFill>
                <a:latin typeface="Comic Sans MS" pitchFamily="66" charset="0"/>
                <a:sym typeface="Symbol" pitchFamily="18" charset="2"/>
              </a:rPr>
              <a:t></a:t>
            </a:r>
            <a:r>
              <a:rPr lang="it-IT" sz="1800">
                <a:solidFill>
                  <a:schemeClr val="accent2"/>
                </a:solidFill>
                <a:latin typeface="Comic Sans MS" pitchFamily="66" charset="0"/>
              </a:rPr>
              <a:t>=30)</a:t>
            </a:r>
          </a:p>
          <a:p>
            <a:r>
              <a:rPr lang="it-IT" sz="1400">
                <a:latin typeface="Comic Sans MS" pitchFamily="66" charset="0"/>
                <a:sym typeface="Wingdings" pitchFamily="2" charset="2"/>
              </a:rPr>
              <a:t>today	</a:t>
            </a:r>
            <a:r>
              <a:rPr lang="en-GB" sz="1400">
                <a:latin typeface="Comic Sans MS" pitchFamily="66" charset="0"/>
              </a:rPr>
              <a:t>~</a:t>
            </a:r>
            <a:r>
              <a:rPr lang="it-IT" sz="1400">
                <a:latin typeface="Comic Sans MS" pitchFamily="66" charset="0"/>
              </a:rPr>
              <a:t>55%        	 40%</a:t>
            </a:r>
            <a:endParaRPr lang="it-IT" sz="1600">
              <a:latin typeface="Comic Sans MS" pitchFamily="66" charset="0"/>
            </a:endParaRPr>
          </a:p>
          <a:p>
            <a:pPr>
              <a:lnSpc>
                <a:spcPct val="130000"/>
              </a:lnSpc>
            </a:pPr>
            <a:r>
              <a:rPr lang="it-IT" sz="1800" b="1">
                <a:solidFill>
                  <a:schemeClr val="accent2"/>
                </a:solidFill>
                <a:latin typeface="Comic Sans MS" pitchFamily="66" charset="0"/>
              </a:rPr>
              <a:t>Angular Resolution:</a:t>
            </a:r>
            <a:r>
              <a:rPr lang="it-IT" sz="1800">
                <a:solidFill>
                  <a:schemeClr val="accent2"/>
                </a:solidFill>
                <a:latin typeface="Comic Sans MS" pitchFamily="66" charset="0"/>
              </a:rPr>
              <a:t> </a:t>
            </a:r>
            <a:r>
              <a:rPr lang="en-GB" sz="1800">
                <a:solidFill>
                  <a:schemeClr val="accent2"/>
                </a:solidFill>
                <a:latin typeface="Comic Sans MS" pitchFamily="66" charset="0"/>
              </a:rPr>
              <a:t>~</a:t>
            </a:r>
            <a:r>
              <a:rPr lang="it-IT" sz="1800">
                <a:solidFill>
                  <a:schemeClr val="accent2"/>
                </a:solidFill>
                <a:latin typeface="Comic Sans MS" pitchFamily="66" charset="0"/>
              </a:rPr>
              <a:t>1º </a:t>
            </a:r>
            <a:r>
              <a:rPr lang="it-IT" sz="1800">
                <a:solidFill>
                  <a:schemeClr val="accent2"/>
                </a:solidFill>
                <a:latin typeface="Comic Sans MS" pitchFamily="66" charset="0"/>
                <a:sym typeface="Wingdings" pitchFamily="2" charset="2"/>
              </a:rPr>
              <a:t></a:t>
            </a:r>
            <a:endParaRPr lang="it-IT" sz="1800">
              <a:solidFill>
                <a:schemeClr val="accent2"/>
              </a:solidFill>
              <a:latin typeface="Comic Sans MS" pitchFamily="66" charset="0"/>
            </a:endParaRPr>
          </a:p>
          <a:p>
            <a:pPr>
              <a:buFont typeface="Wingdings" pitchFamily="2" charset="2"/>
              <a:buNone/>
            </a:pPr>
            <a:r>
              <a:rPr lang="it-IT" sz="1800">
                <a:solidFill>
                  <a:schemeClr val="accent2"/>
                </a:solidFill>
                <a:latin typeface="Comic Sans MS" pitchFamily="66" charset="0"/>
                <a:sym typeface="Wingdings" pitchFamily="2" charset="2"/>
              </a:rPr>
              <a:t>FWHM (1 MeV,  v/c=50%)  ~ 6 keV !!!</a:t>
            </a:r>
          </a:p>
          <a:p>
            <a:pPr>
              <a:buFont typeface="Wingdings" pitchFamily="2" charset="2"/>
              <a:buNone/>
            </a:pPr>
            <a:r>
              <a:rPr lang="it-IT" sz="1400">
                <a:latin typeface="Comic Sans MS" pitchFamily="66" charset="0"/>
              </a:rPr>
              <a:t>today		  </a:t>
            </a:r>
            <a:r>
              <a:rPr lang="en-GB" sz="1400">
                <a:latin typeface="Comic Sans MS" pitchFamily="66" charset="0"/>
              </a:rPr>
              <a:t>~ </a:t>
            </a:r>
            <a:r>
              <a:rPr lang="it-IT" sz="1400">
                <a:latin typeface="Comic Sans MS" pitchFamily="66" charset="0"/>
              </a:rPr>
              <a:t>40 keV</a:t>
            </a:r>
          </a:p>
          <a:p>
            <a:pPr eaLnBrk="0" hangingPunct="0">
              <a:lnSpc>
                <a:spcPct val="140000"/>
              </a:lnSpc>
              <a:buFont typeface="Symbol" pitchFamily="18" charset="2"/>
              <a:buNone/>
            </a:pPr>
            <a:r>
              <a:rPr lang="it-IT" sz="1800" b="1">
                <a:solidFill>
                  <a:schemeClr val="accent2"/>
                </a:solidFill>
                <a:latin typeface="Comic Sans MS" pitchFamily="66" charset="0"/>
              </a:rPr>
              <a:t>Rates:</a:t>
            </a:r>
            <a:r>
              <a:rPr lang="it-IT" sz="1800">
                <a:solidFill>
                  <a:schemeClr val="accent2"/>
                </a:solidFill>
                <a:latin typeface="Comic Sans MS" pitchFamily="66" charset="0"/>
              </a:rPr>
              <a:t> 3 MHz (M</a:t>
            </a:r>
            <a:r>
              <a:rPr lang="it-IT" sz="1800" baseline="-25000">
                <a:solidFill>
                  <a:schemeClr val="accent2"/>
                </a:solidFill>
                <a:latin typeface="Comic Sans MS" pitchFamily="66" charset="0"/>
                <a:sym typeface="Symbol" pitchFamily="18" charset="2"/>
              </a:rPr>
              <a:t></a:t>
            </a:r>
            <a:r>
              <a:rPr lang="it-IT" sz="1800">
                <a:solidFill>
                  <a:schemeClr val="accent2"/>
                </a:solidFill>
                <a:latin typeface="Comic Sans MS" pitchFamily="66" charset="0"/>
              </a:rPr>
              <a:t>=1)  300 kHz (M</a:t>
            </a:r>
            <a:r>
              <a:rPr lang="it-IT" sz="1800" baseline="-25000">
                <a:solidFill>
                  <a:schemeClr val="accent2"/>
                </a:solidFill>
                <a:latin typeface="Comic Sans MS" pitchFamily="66" charset="0"/>
                <a:sym typeface="Symbol" pitchFamily="18" charset="2"/>
              </a:rPr>
              <a:t></a:t>
            </a:r>
            <a:r>
              <a:rPr lang="it-IT" sz="1800" baseline="-25000">
                <a:solidFill>
                  <a:schemeClr val="accent2"/>
                </a:solidFill>
                <a:latin typeface="Comic Sans MS" pitchFamily="66" charset="0"/>
              </a:rPr>
              <a:t> </a:t>
            </a:r>
            <a:r>
              <a:rPr lang="it-IT" sz="1800">
                <a:solidFill>
                  <a:schemeClr val="accent2"/>
                </a:solidFill>
                <a:latin typeface="Comic Sans MS" pitchFamily="66" charset="0"/>
              </a:rPr>
              <a:t>=30)</a:t>
            </a:r>
          </a:p>
          <a:p>
            <a:pPr>
              <a:buFont typeface="Wingdings" pitchFamily="2" charset="2"/>
              <a:buNone/>
            </a:pPr>
            <a:r>
              <a:rPr lang="it-IT" sz="1400">
                <a:latin typeface="Comic Sans MS" pitchFamily="66" charset="0"/>
              </a:rPr>
              <a:t>today        1 MHz                      20  kHz</a:t>
            </a:r>
            <a:endParaRPr lang="en-US" sz="1400">
              <a:latin typeface="Comic Sans MS" pitchFamily="66" charset="0"/>
            </a:endParaRPr>
          </a:p>
        </p:txBody>
      </p:sp>
      <p:sp>
        <p:nvSpPr>
          <p:cNvPr id="222214" name="Text Box 6"/>
          <p:cNvSpPr txBox="1">
            <a:spLocks noChangeArrowheads="1"/>
          </p:cNvSpPr>
          <p:nvPr/>
        </p:nvSpPr>
        <p:spPr bwMode="auto">
          <a:xfrm>
            <a:off x="280988" y="5389563"/>
            <a:ext cx="87249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it-IT" sz="1600">
                <a:latin typeface="Comic Sans MS" pitchFamily="66" charset="0"/>
              </a:rPr>
              <a:t> 180 large volume 36-fold segmented Ge crystals in 60 triple-clusters </a:t>
            </a:r>
            <a:endParaRPr lang="en-US" sz="1600">
              <a:latin typeface="Comic Sans MS" pitchFamily="66" charset="0"/>
            </a:endParaRPr>
          </a:p>
          <a:p>
            <a:pPr algn="l">
              <a:buFontTx/>
              <a:buChar char="•"/>
            </a:pPr>
            <a:r>
              <a:rPr lang="en-US" sz="1600">
                <a:latin typeface="Comic Sans MS" pitchFamily="66" charset="0"/>
              </a:rPr>
              <a:t> D</a:t>
            </a:r>
            <a:r>
              <a:rPr lang="it-IT" sz="1600">
                <a:latin typeface="Comic Sans MS" pitchFamily="66" charset="0"/>
              </a:rPr>
              <a:t>igital electronics and sophisticated Pulse Shape Analysis algorithms allow</a:t>
            </a:r>
          </a:p>
          <a:p>
            <a:pPr algn="l">
              <a:buFontTx/>
              <a:buChar char="•"/>
            </a:pPr>
            <a:r>
              <a:rPr lang="it-IT" sz="1600">
                <a:latin typeface="Comic Sans MS" pitchFamily="66" charset="0"/>
              </a:rPr>
              <a:t> Operation of Ge detectors in position sensitive mode </a:t>
            </a:r>
            <a:r>
              <a:rPr lang="it-IT" sz="1600">
                <a:latin typeface="Comic Sans MS" pitchFamily="66" charset="0"/>
                <a:sym typeface="Wingdings" pitchFamily="2" charset="2"/>
              </a:rPr>
              <a:t> </a:t>
            </a:r>
            <a:r>
              <a:rPr lang="it-IT" sz="1600">
                <a:solidFill>
                  <a:schemeClr val="accent2"/>
                </a:solidFill>
                <a:latin typeface="Comic Sans MS" pitchFamily="66" charset="0"/>
                <a:sym typeface="Symbol" pitchFamily="18" charset="2"/>
              </a:rPr>
              <a:t></a:t>
            </a:r>
            <a:r>
              <a:rPr lang="it-IT" sz="1600">
                <a:solidFill>
                  <a:schemeClr val="accent2"/>
                </a:solidFill>
                <a:latin typeface="Comic Sans MS" pitchFamily="66" charset="0"/>
              </a:rPr>
              <a:t>-ray tracking</a:t>
            </a:r>
          </a:p>
          <a:p>
            <a:pPr algn="l">
              <a:buFontTx/>
              <a:buChar char="•"/>
            </a:pPr>
            <a:endParaRPr lang="it-IT" sz="1600">
              <a:solidFill>
                <a:schemeClr val="tx1"/>
              </a:solidFill>
              <a:latin typeface="Comic Sans MS" pitchFamily="66" charset="0"/>
            </a:endParaRPr>
          </a:p>
        </p:txBody>
      </p:sp>
      <p:pic>
        <p:nvPicPr>
          <p:cNvPr id="222215" name="Picture 7" descr="Bulgaria_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088" y="1557338"/>
            <a:ext cx="533400" cy="334962"/>
          </a:xfrm>
          <a:prstGeom prst="rect">
            <a:avLst/>
          </a:prstGeom>
          <a:noFill/>
          <a:extLst>
            <a:ext uri="{909E8E84-426E-40DD-AFC4-6F175D3DCCD1}">
              <a14:hiddenFill xmlns:a14="http://schemas.microsoft.com/office/drawing/2010/main">
                <a:solidFill>
                  <a:srgbClr val="FFFFFF"/>
                </a:solidFill>
              </a14:hiddenFill>
            </a:ext>
          </a:extLst>
        </p:spPr>
      </p:pic>
      <p:pic>
        <p:nvPicPr>
          <p:cNvPr id="222216" name="Picture 8" descr="Denmark_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7088" y="1905000"/>
            <a:ext cx="53340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22217" name="Picture 9" descr="Finland_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7088" y="2252663"/>
            <a:ext cx="533400" cy="334962"/>
          </a:xfrm>
          <a:prstGeom prst="rect">
            <a:avLst/>
          </a:prstGeom>
          <a:noFill/>
          <a:extLst>
            <a:ext uri="{909E8E84-426E-40DD-AFC4-6F175D3DCCD1}">
              <a14:hiddenFill xmlns:a14="http://schemas.microsoft.com/office/drawing/2010/main">
                <a:solidFill>
                  <a:srgbClr val="FFFFFF"/>
                </a:solidFill>
              </a14:hiddenFill>
            </a:ext>
          </a:extLst>
        </p:spPr>
      </p:pic>
      <p:pic>
        <p:nvPicPr>
          <p:cNvPr id="222218" name="Picture 10" descr="France_s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088" y="2601913"/>
            <a:ext cx="533400" cy="334962"/>
          </a:xfrm>
          <a:prstGeom prst="rect">
            <a:avLst/>
          </a:prstGeom>
          <a:noFill/>
          <a:extLst>
            <a:ext uri="{909E8E84-426E-40DD-AFC4-6F175D3DCCD1}">
              <a14:hiddenFill xmlns:a14="http://schemas.microsoft.com/office/drawing/2010/main">
                <a:solidFill>
                  <a:srgbClr val="FFFFFF"/>
                </a:solidFill>
              </a14:hiddenFill>
            </a:ext>
          </a:extLst>
        </p:spPr>
      </p:pic>
      <p:pic>
        <p:nvPicPr>
          <p:cNvPr id="222219" name="Picture 11" descr="Germany_s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7088" y="2949575"/>
            <a:ext cx="53340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22220" name="Picture 12" descr="Italy_s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7088" y="3308350"/>
            <a:ext cx="53340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22221" name="Picture 13" descr="Poland_s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7088" y="3656013"/>
            <a:ext cx="533400" cy="334962"/>
          </a:xfrm>
          <a:prstGeom prst="rect">
            <a:avLst/>
          </a:prstGeom>
          <a:noFill/>
          <a:extLst>
            <a:ext uri="{909E8E84-426E-40DD-AFC4-6F175D3DCCD1}">
              <a14:hiddenFill xmlns:a14="http://schemas.microsoft.com/office/drawing/2010/main">
                <a:solidFill>
                  <a:srgbClr val="FFFFFF"/>
                </a:solidFill>
              </a14:hiddenFill>
            </a:ext>
          </a:extLst>
        </p:spPr>
      </p:pic>
      <p:pic>
        <p:nvPicPr>
          <p:cNvPr id="222222" name="Picture 14" descr="Romania_s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7088" y="4005263"/>
            <a:ext cx="533400" cy="334962"/>
          </a:xfrm>
          <a:prstGeom prst="rect">
            <a:avLst/>
          </a:prstGeom>
          <a:noFill/>
          <a:extLst>
            <a:ext uri="{909E8E84-426E-40DD-AFC4-6F175D3DCCD1}">
              <a14:hiddenFill xmlns:a14="http://schemas.microsoft.com/office/drawing/2010/main">
                <a:solidFill>
                  <a:srgbClr val="FFFFFF"/>
                </a:solidFill>
              </a14:hiddenFill>
            </a:ext>
          </a:extLst>
        </p:spPr>
      </p:pic>
      <p:pic>
        <p:nvPicPr>
          <p:cNvPr id="222223" name="Picture 15" descr="Sweden_s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47088" y="4352925"/>
            <a:ext cx="53340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22224" name="Picture 16" descr="Union_Jack_s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47088" y="4702175"/>
            <a:ext cx="53340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22225" name="Picture 17" descr="eu-flag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9600" y="0"/>
            <a:ext cx="914400" cy="614363"/>
          </a:xfrm>
          <a:prstGeom prst="rect">
            <a:avLst/>
          </a:prstGeom>
          <a:noFill/>
          <a:extLst>
            <a:ext uri="{909E8E84-426E-40DD-AFC4-6F175D3DCCD1}">
              <a14:hiddenFill xmlns:a14="http://schemas.microsoft.com/office/drawing/2010/main">
                <a:solidFill>
                  <a:srgbClr val="FFFFFF"/>
                </a:solidFill>
              </a14:hiddenFill>
            </a:ext>
          </a:extLst>
        </p:spPr>
      </p:pic>
      <p:pic>
        <p:nvPicPr>
          <p:cNvPr id="222226" name="Picture 18" descr="logo-amza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25" y="0"/>
            <a:ext cx="1352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2227" name="Picture 19" descr="[Flag of Turkey]">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47088" y="5037138"/>
            <a:ext cx="520700" cy="338137"/>
          </a:xfrm>
          <a:prstGeom prst="rect">
            <a:avLst/>
          </a:prstGeom>
          <a:noFill/>
          <a:extLst>
            <a:ext uri="{909E8E84-426E-40DD-AFC4-6F175D3DCCD1}">
              <a14:hiddenFill xmlns:a14="http://schemas.microsoft.com/office/drawing/2010/main">
                <a:solidFill>
                  <a:srgbClr val="FFFFFF"/>
                </a:solidFill>
              </a14:hiddenFill>
            </a:ext>
          </a:extLst>
        </p:spPr>
      </p:pic>
      <p:pic>
        <p:nvPicPr>
          <p:cNvPr id="222228" name="Picture 20" descr="[Hungarian fla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47088" y="5384800"/>
            <a:ext cx="514350" cy="25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51882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66700" y="38100"/>
            <a:ext cx="8724900" cy="1028700"/>
          </a:xfrm>
        </p:spPr>
        <p:txBody>
          <a:bodyPr/>
          <a:lstStyle/>
          <a:p>
            <a:r>
              <a:rPr lang="en-US" sz="4000" dirty="0" smtClean="0">
                <a:solidFill>
                  <a:schemeClr val="tx1"/>
                </a:solidFill>
                <a:latin typeface="Arial" pitchFamily="34" charset="0"/>
                <a:cs typeface="Arial" pitchFamily="34" charset="0"/>
              </a:rPr>
              <a:t>Experiments </a:t>
            </a:r>
            <a:r>
              <a:rPr lang="en-US" sz="4000" dirty="0" smtClean="0">
                <a:solidFill>
                  <a:schemeClr val="tx1"/>
                </a:solidFill>
                <a:latin typeface="Arial" pitchFamily="34" charset="0"/>
                <a:cs typeface="Arial" pitchFamily="34" charset="0"/>
              </a:rPr>
              <a:t>performed</a:t>
            </a:r>
            <a:endParaRPr lang="en-US" sz="4000" dirty="0" smtClean="0">
              <a:solidFill>
                <a:schemeClr val="tx1"/>
              </a:solidFill>
              <a:latin typeface="Arial" pitchFamily="34" charset="0"/>
              <a:cs typeface="Arial" pitchFamily="34" charset="0"/>
            </a:endParaRPr>
          </a:p>
        </p:txBody>
      </p:sp>
      <p:sp>
        <p:nvSpPr>
          <p:cNvPr id="237571" name="Rectangle 3"/>
          <p:cNvSpPr>
            <a:spLocks noGrp="1" noChangeArrowheads="1"/>
          </p:cNvSpPr>
          <p:nvPr>
            <p:ph type="body" idx="1"/>
          </p:nvPr>
        </p:nvSpPr>
        <p:spPr>
          <a:xfrm>
            <a:off x="250825" y="1168400"/>
            <a:ext cx="8642350" cy="4832350"/>
          </a:xfrm>
        </p:spPr>
        <p:txBody>
          <a:bodyPr>
            <a:spAutoFit/>
          </a:bodyPr>
          <a:lstStyle/>
          <a:p>
            <a:pPr>
              <a:defRPr/>
            </a:pPr>
            <a:r>
              <a:rPr lang="en-US" sz="2000" dirty="0">
                <a:latin typeface="Arial" pitchFamily="34" charset="0"/>
                <a:cs typeface="Arial" pitchFamily="34" charset="0"/>
                <a:sym typeface="Wingdings" pitchFamily="2" charset="2"/>
              </a:rPr>
              <a:t>Coulomb Excitation of the Presumably Super-Deformed Band in </a:t>
            </a:r>
            <a:r>
              <a:rPr lang="en-US" sz="2000" baseline="30000" dirty="0">
                <a:latin typeface="Arial" pitchFamily="34" charset="0"/>
                <a:cs typeface="Arial" pitchFamily="34" charset="0"/>
                <a:sym typeface="Wingdings" pitchFamily="2" charset="2"/>
              </a:rPr>
              <a:t>42</a:t>
            </a:r>
            <a:r>
              <a:rPr lang="en-US" sz="2000" dirty="0">
                <a:latin typeface="Arial" pitchFamily="34" charset="0"/>
                <a:cs typeface="Arial" pitchFamily="34" charset="0"/>
                <a:sym typeface="Wingdings" pitchFamily="2" charset="2"/>
              </a:rPr>
              <a:t>Ca (</a:t>
            </a:r>
            <a:r>
              <a:rPr lang="en-US" sz="2000" dirty="0" err="1">
                <a:latin typeface="Arial" pitchFamily="34" charset="0"/>
                <a:cs typeface="Arial" pitchFamily="34" charset="0"/>
                <a:sym typeface="Wingdings" pitchFamily="2" charset="2"/>
              </a:rPr>
              <a:t>A.Maj</a:t>
            </a:r>
            <a:r>
              <a:rPr lang="en-US" sz="2000" dirty="0">
                <a:latin typeface="Arial" pitchFamily="34" charset="0"/>
                <a:cs typeface="Arial" pitchFamily="34" charset="0"/>
                <a:sym typeface="Wingdings" pitchFamily="2" charset="2"/>
              </a:rPr>
              <a:t>, </a:t>
            </a:r>
            <a:r>
              <a:rPr lang="en-US" sz="2000" dirty="0" err="1">
                <a:latin typeface="Arial" pitchFamily="34" charset="0"/>
                <a:cs typeface="Arial" pitchFamily="34" charset="0"/>
                <a:sym typeface="Wingdings" pitchFamily="2" charset="2"/>
              </a:rPr>
              <a:t>F.Azaiez</a:t>
            </a:r>
            <a:r>
              <a:rPr lang="en-US" sz="2000" dirty="0">
                <a:latin typeface="Arial" pitchFamily="34" charset="0"/>
                <a:cs typeface="Arial" pitchFamily="34" charset="0"/>
                <a:sym typeface="Wingdings" pitchFamily="2" charset="2"/>
              </a:rPr>
              <a:t>, P.</a:t>
            </a:r>
            <a:r>
              <a:rPr lang="en-GB" sz="2000" dirty="0" err="1">
                <a:latin typeface="Arial" pitchFamily="34" charset="0"/>
                <a:cs typeface="Arial" pitchFamily="34" charset="0"/>
              </a:rPr>
              <a:t>Napiórkowski</a:t>
            </a:r>
            <a:r>
              <a:rPr lang="en-US" sz="2000" dirty="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Precision lifetime study in the neutron-rich N=84 </a:t>
            </a:r>
            <a:r>
              <a:rPr lang="en-US" sz="2000" dirty="0" err="1" smtClean="0">
                <a:latin typeface="Arial" pitchFamily="34" charset="0"/>
                <a:cs typeface="Arial" pitchFamily="34" charset="0"/>
                <a:sym typeface="Wingdings" pitchFamily="2" charset="2"/>
              </a:rPr>
              <a:t>isotone</a:t>
            </a:r>
            <a:r>
              <a:rPr lang="en-US" sz="2000" dirty="0" smtClean="0">
                <a:latin typeface="Arial" pitchFamily="34" charset="0"/>
                <a:cs typeface="Arial" pitchFamily="34" charset="0"/>
                <a:sym typeface="Wingdings" pitchFamily="2" charset="2"/>
              </a:rPr>
              <a:t> </a:t>
            </a:r>
            <a:r>
              <a:rPr lang="en-US" sz="2000" baseline="30000" dirty="0" smtClean="0">
                <a:latin typeface="Arial" pitchFamily="34" charset="0"/>
                <a:cs typeface="Arial" pitchFamily="34" charset="0"/>
                <a:sym typeface="Wingdings" pitchFamily="2" charset="2"/>
              </a:rPr>
              <a:t>140</a:t>
            </a:r>
            <a:r>
              <a:rPr lang="en-US" sz="2000" dirty="0" smtClean="0">
                <a:latin typeface="Arial" pitchFamily="34" charset="0"/>
                <a:cs typeface="Arial" pitchFamily="34" charset="0"/>
                <a:sym typeface="Wingdings" pitchFamily="2" charset="2"/>
              </a:rPr>
              <a:t>Ba from DSAM measurements following Coulomb-barrier alpha-transfer reactions on a </a:t>
            </a:r>
            <a:r>
              <a:rPr lang="en-US" sz="2000" baseline="30000" dirty="0" smtClean="0">
                <a:latin typeface="Arial" pitchFamily="34" charset="0"/>
                <a:cs typeface="Arial" pitchFamily="34" charset="0"/>
                <a:sym typeface="Wingdings" pitchFamily="2" charset="2"/>
              </a:rPr>
              <a:t>136</a:t>
            </a:r>
            <a:r>
              <a:rPr lang="en-US" sz="2000" dirty="0" smtClean="0">
                <a:latin typeface="Arial" pitchFamily="34" charset="0"/>
                <a:cs typeface="Arial" pitchFamily="34" charset="0"/>
                <a:sym typeface="Wingdings" pitchFamily="2" charset="2"/>
              </a:rPr>
              <a:t>Xe beam (</a:t>
            </a:r>
            <a:r>
              <a:rPr lang="en-US" sz="2000" dirty="0" err="1" smtClean="0">
                <a:latin typeface="Arial" pitchFamily="34" charset="0"/>
                <a:cs typeface="Arial" pitchFamily="34" charset="0"/>
                <a:sym typeface="Wingdings" pitchFamily="2" charset="2"/>
              </a:rPr>
              <a:t>J.Leske</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Neutron-rich nuclei in the vicinity of </a:t>
            </a:r>
            <a:r>
              <a:rPr lang="en-US" sz="2000" baseline="30000" dirty="0" smtClean="0">
                <a:latin typeface="Arial" pitchFamily="34" charset="0"/>
                <a:cs typeface="Arial" pitchFamily="34" charset="0"/>
                <a:sym typeface="Wingdings" pitchFamily="2" charset="2"/>
              </a:rPr>
              <a:t>208</a:t>
            </a:r>
            <a:r>
              <a:rPr lang="en-US" sz="2000" dirty="0" smtClean="0">
                <a:latin typeface="Arial" pitchFamily="34" charset="0"/>
                <a:cs typeface="Arial" pitchFamily="34" charset="0"/>
                <a:sym typeface="Wingdings" pitchFamily="2" charset="2"/>
              </a:rPr>
              <a:t>Pb (</a:t>
            </a:r>
            <a:r>
              <a:rPr lang="en-US" sz="2000" dirty="0" err="1" smtClean="0">
                <a:latin typeface="Arial" pitchFamily="34" charset="0"/>
                <a:cs typeface="Arial" pitchFamily="34" charset="0"/>
                <a:sym typeface="Wingdings" pitchFamily="2" charset="2"/>
              </a:rPr>
              <a:t>Zs.Podolyák</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Inelastic </a:t>
            </a:r>
            <a:r>
              <a:rPr lang="en-US" sz="2000" dirty="0">
                <a:latin typeface="Arial" pitchFamily="34" charset="0"/>
                <a:cs typeface="Arial" pitchFamily="34" charset="0"/>
                <a:sym typeface="Wingdings" pitchFamily="2" charset="2"/>
              </a:rPr>
              <a:t>scattering as a tool to search for highly excited states up to the region of the Giant </a:t>
            </a:r>
            <a:r>
              <a:rPr lang="en-US" sz="2000" dirty="0" err="1">
                <a:latin typeface="Arial" pitchFamily="34" charset="0"/>
                <a:cs typeface="Arial" pitchFamily="34" charset="0"/>
                <a:sym typeface="Wingdings" pitchFamily="2" charset="2"/>
              </a:rPr>
              <a:t>Quadrupole</a:t>
            </a:r>
            <a:r>
              <a:rPr lang="en-US" sz="2000" dirty="0">
                <a:latin typeface="Arial" pitchFamily="34" charset="0"/>
                <a:cs typeface="Arial" pitchFamily="34" charset="0"/>
                <a:sym typeface="Wingdings" pitchFamily="2" charset="2"/>
              </a:rPr>
              <a:t> Resonance (</a:t>
            </a:r>
            <a:r>
              <a:rPr lang="en-US" sz="2000" dirty="0" err="1">
                <a:latin typeface="Arial" pitchFamily="34" charset="0"/>
                <a:cs typeface="Arial" pitchFamily="34" charset="0"/>
                <a:sym typeface="Wingdings" pitchFamily="2" charset="2"/>
              </a:rPr>
              <a:t>R.Nicolini</a:t>
            </a:r>
            <a:r>
              <a:rPr lang="en-US" sz="2000" dirty="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a:t>
            </a:r>
            <a:r>
              <a:rPr lang="en-US" sz="2000" dirty="0">
                <a:latin typeface="Arial" pitchFamily="34" charset="0"/>
                <a:cs typeface="Arial" pitchFamily="34" charset="0"/>
                <a:sym typeface="Wingdings" pitchFamily="2" charset="2"/>
              </a:rPr>
              <a:t>measurements of the neutron-rich Cr isotopes (</a:t>
            </a:r>
            <a:r>
              <a:rPr lang="en-US" sz="2000" dirty="0" err="1">
                <a:latin typeface="Arial" pitchFamily="34" charset="0"/>
                <a:cs typeface="Arial" pitchFamily="34" charset="0"/>
                <a:sym typeface="Wingdings" pitchFamily="2" charset="2"/>
              </a:rPr>
              <a:t>J.J.Valiente-Dobón</a:t>
            </a:r>
            <a:r>
              <a:rPr lang="en-US" sz="2000" dirty="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measurement in neutron-rich Ni, Cu and Zn isotopes (</a:t>
            </a:r>
            <a:r>
              <a:rPr lang="en-US" sz="2000" dirty="0" err="1" smtClean="0">
                <a:latin typeface="Arial" pitchFamily="34" charset="0"/>
                <a:cs typeface="Arial" pitchFamily="34" charset="0"/>
                <a:sym typeface="Wingdings" pitchFamily="2" charset="2"/>
              </a:rPr>
              <a:t>E.Sahin</a:t>
            </a:r>
            <a:r>
              <a:rPr lang="en-US" sz="2000" dirty="0" smtClean="0">
                <a:latin typeface="Arial" pitchFamily="34" charset="0"/>
                <a:cs typeface="Arial" pitchFamily="34" charset="0"/>
                <a:sym typeface="Wingdings" pitchFamily="2" charset="2"/>
              </a:rPr>
              <a:t>, </a:t>
            </a:r>
            <a:r>
              <a:rPr lang="en-US" sz="2000" dirty="0" err="1" smtClean="0">
                <a:latin typeface="Arial" pitchFamily="34" charset="0"/>
                <a:cs typeface="Arial" pitchFamily="34" charset="0"/>
                <a:sym typeface="Wingdings" pitchFamily="2" charset="2"/>
              </a:rPr>
              <a:t>M.Doncel</a:t>
            </a:r>
            <a:r>
              <a:rPr lang="en-US" sz="2000" dirty="0" smtClean="0">
                <a:latin typeface="Arial" pitchFamily="34" charset="0"/>
                <a:cs typeface="Arial" pitchFamily="34" charset="0"/>
                <a:sym typeface="Wingdings" pitchFamily="2" charset="2"/>
              </a:rPr>
              <a:t>, </a:t>
            </a:r>
            <a:r>
              <a:rPr lang="en-US" sz="2000" dirty="0" err="1" smtClean="0">
                <a:latin typeface="Arial" pitchFamily="34" charset="0"/>
                <a:cs typeface="Arial" pitchFamily="34" charset="0"/>
                <a:sym typeface="Wingdings" pitchFamily="2" charset="2"/>
              </a:rPr>
              <a:t>A.Görgen</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a:t>
            </a:r>
            <a:r>
              <a:rPr lang="en-US" sz="2000" dirty="0">
                <a:latin typeface="Arial" pitchFamily="34" charset="0"/>
                <a:cs typeface="Arial" pitchFamily="34" charset="0"/>
                <a:sym typeface="Wingdings" pitchFamily="2" charset="2"/>
              </a:rPr>
              <a:t>measurement of the 6.792MeV state in </a:t>
            </a:r>
            <a:r>
              <a:rPr lang="en-US" sz="2000" baseline="30000" dirty="0">
                <a:latin typeface="Arial" pitchFamily="34" charset="0"/>
                <a:cs typeface="Arial" pitchFamily="34" charset="0"/>
                <a:sym typeface="Wingdings" pitchFamily="2" charset="2"/>
              </a:rPr>
              <a:t>15</a:t>
            </a:r>
            <a:r>
              <a:rPr lang="en-US" sz="2000" dirty="0">
                <a:latin typeface="Arial" pitchFamily="34" charset="0"/>
                <a:cs typeface="Arial" pitchFamily="34" charset="0"/>
                <a:sym typeface="Wingdings" pitchFamily="2" charset="2"/>
              </a:rPr>
              <a:t>O (</a:t>
            </a:r>
            <a:r>
              <a:rPr lang="en-US" sz="2000" dirty="0" err="1">
                <a:latin typeface="Arial" pitchFamily="34" charset="0"/>
                <a:cs typeface="Arial" pitchFamily="34" charset="0"/>
                <a:sym typeface="Wingdings" pitchFamily="2" charset="2"/>
              </a:rPr>
              <a:t>R.Menegazzo</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Order-to-chaos transition in warm rotating </a:t>
            </a:r>
            <a:r>
              <a:rPr lang="en-US" sz="2000" baseline="30000" dirty="0" smtClean="0">
                <a:latin typeface="Arial" pitchFamily="34" charset="0"/>
                <a:cs typeface="Arial" pitchFamily="34" charset="0"/>
                <a:sym typeface="Wingdings" pitchFamily="2" charset="2"/>
              </a:rPr>
              <a:t>174</a:t>
            </a:r>
            <a:r>
              <a:rPr lang="en-US" sz="2000" dirty="0" smtClean="0">
                <a:latin typeface="Arial" pitchFamily="34" charset="0"/>
                <a:cs typeface="Arial" pitchFamily="34" charset="0"/>
                <a:sym typeface="Wingdings" pitchFamily="2" charset="2"/>
              </a:rPr>
              <a:t>W nuclei (</a:t>
            </a:r>
            <a:r>
              <a:rPr lang="en-US" sz="2000" dirty="0" err="1" smtClean="0">
                <a:latin typeface="Arial" pitchFamily="34" charset="0"/>
                <a:cs typeface="Arial" pitchFamily="34" charset="0"/>
                <a:sym typeface="Wingdings" pitchFamily="2" charset="2"/>
              </a:rPr>
              <a:t>V.Vandone</a:t>
            </a:r>
            <a:r>
              <a:rPr lang="en-US" sz="2000" dirty="0" smtClean="0">
                <a:solidFill>
                  <a:srgbClr val="0000FF"/>
                </a:solidFill>
                <a:latin typeface="Arial" pitchFamily="34" charset="0"/>
                <a:cs typeface="Arial" pitchFamily="34" charset="0"/>
                <a:sym typeface="Wingdings" pitchFamily="2" charset="2"/>
              </a:rPr>
              <a:t>)</a:t>
            </a:r>
          </a:p>
        </p:txBody>
      </p:sp>
      <p:sp>
        <p:nvSpPr>
          <p:cNvPr id="4" name="Rectangle 13"/>
          <p:cNvSpPr>
            <a:spLocks noChangeArrowheads="1"/>
          </p:cNvSpPr>
          <p:nvPr/>
        </p:nvSpPr>
        <p:spPr bwMode="auto">
          <a:xfrm>
            <a:off x="4532313" y="1430338"/>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
        <p:nvSpPr>
          <p:cNvPr id="5" name="Rectangle 13"/>
          <p:cNvSpPr>
            <a:spLocks noChangeArrowheads="1"/>
          </p:cNvSpPr>
          <p:nvPr/>
        </p:nvSpPr>
        <p:spPr bwMode="auto">
          <a:xfrm>
            <a:off x="6858000" y="3429000"/>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
        <p:nvSpPr>
          <p:cNvPr id="6" name="Rectangle 13"/>
          <p:cNvSpPr>
            <a:spLocks noChangeArrowheads="1"/>
          </p:cNvSpPr>
          <p:nvPr/>
        </p:nvSpPr>
        <p:spPr bwMode="auto">
          <a:xfrm>
            <a:off x="6961188" y="2714625"/>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
        <p:nvSpPr>
          <p:cNvPr id="7" name="Rectangle 13"/>
          <p:cNvSpPr>
            <a:spLocks noChangeArrowheads="1"/>
          </p:cNvSpPr>
          <p:nvPr/>
        </p:nvSpPr>
        <p:spPr bwMode="auto">
          <a:xfrm>
            <a:off x="8147050" y="5454650"/>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Tree>
    <p:extLst>
      <p:ext uri="{BB962C8B-B14F-4D97-AF65-F5344CB8AC3E}">
        <p14:creationId xmlns:p14="http://schemas.microsoft.com/office/powerpoint/2010/main" val="415657611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129780" y="1219200"/>
            <a:ext cx="6848142" cy="3710464"/>
            <a:chOff x="849868" y="1002268"/>
            <a:chExt cx="6848142" cy="3710464"/>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85" y="1004208"/>
              <a:ext cx="6638925" cy="365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114425" y="1002268"/>
              <a:ext cx="533400" cy="307777"/>
            </a:xfrm>
            <a:prstGeom prst="rect">
              <a:avLst/>
            </a:prstGeom>
            <a:solidFill>
              <a:schemeClr val="bg1"/>
            </a:solidFill>
          </p:spPr>
          <p:txBody>
            <a:bodyPr wrap="square" rtlCol="0">
              <a:spAutoFit/>
            </a:bodyPr>
            <a:lstStyle/>
            <a:p>
              <a:pPr algn="r"/>
              <a:r>
                <a:rPr lang="fr-FR" sz="1400" dirty="0" smtClean="0"/>
                <a:t>-40</a:t>
              </a:r>
              <a:endParaRPr lang="fr-FR" sz="1400" dirty="0"/>
            </a:p>
          </p:txBody>
        </p:sp>
        <p:sp>
          <p:nvSpPr>
            <p:cNvPr id="8" name="ZoneTexte 7"/>
            <p:cNvSpPr txBox="1"/>
            <p:nvPr/>
          </p:nvSpPr>
          <p:spPr>
            <a:xfrm>
              <a:off x="1057275" y="2441997"/>
              <a:ext cx="590550" cy="523220"/>
            </a:xfrm>
            <a:prstGeom prst="rect">
              <a:avLst/>
            </a:prstGeom>
            <a:solidFill>
              <a:schemeClr val="bg1"/>
            </a:solidFill>
          </p:spPr>
          <p:txBody>
            <a:bodyPr wrap="square" rtlCol="0">
              <a:spAutoFit/>
            </a:bodyPr>
            <a:lstStyle/>
            <a:p>
              <a:pPr algn="r"/>
              <a:r>
                <a:rPr lang="fr-FR" sz="1400" dirty="0" smtClean="0"/>
                <a:t>-70</a:t>
              </a:r>
            </a:p>
            <a:p>
              <a:pPr algn="r"/>
              <a:endParaRPr lang="fr-FR" sz="1400" dirty="0"/>
            </a:p>
          </p:txBody>
        </p:sp>
        <p:sp>
          <p:nvSpPr>
            <p:cNvPr id="9" name="ZoneTexte 8"/>
            <p:cNvSpPr txBox="1"/>
            <p:nvPr/>
          </p:nvSpPr>
          <p:spPr>
            <a:xfrm>
              <a:off x="1114425" y="1459468"/>
              <a:ext cx="533400" cy="307777"/>
            </a:xfrm>
            <a:prstGeom prst="rect">
              <a:avLst/>
            </a:prstGeom>
            <a:solidFill>
              <a:schemeClr val="bg1"/>
            </a:solidFill>
          </p:spPr>
          <p:txBody>
            <a:bodyPr wrap="square" rtlCol="0">
              <a:spAutoFit/>
            </a:bodyPr>
            <a:lstStyle/>
            <a:p>
              <a:pPr algn="r"/>
              <a:r>
                <a:rPr lang="fr-FR" sz="1400" dirty="0" smtClean="0"/>
                <a:t>-50</a:t>
              </a:r>
              <a:endParaRPr lang="fr-FR" sz="1400" dirty="0"/>
            </a:p>
          </p:txBody>
        </p:sp>
        <p:sp>
          <p:nvSpPr>
            <p:cNvPr id="10" name="ZoneTexte 9"/>
            <p:cNvSpPr txBox="1"/>
            <p:nvPr/>
          </p:nvSpPr>
          <p:spPr>
            <a:xfrm>
              <a:off x="1114425" y="1905000"/>
              <a:ext cx="533400" cy="307777"/>
            </a:xfrm>
            <a:prstGeom prst="rect">
              <a:avLst/>
            </a:prstGeom>
            <a:solidFill>
              <a:schemeClr val="bg1"/>
            </a:solidFill>
          </p:spPr>
          <p:txBody>
            <a:bodyPr wrap="square" rtlCol="0">
              <a:spAutoFit/>
            </a:bodyPr>
            <a:lstStyle/>
            <a:p>
              <a:pPr algn="r"/>
              <a:r>
                <a:rPr lang="fr-FR" sz="1400" dirty="0" smtClean="0"/>
                <a:t>-60</a:t>
              </a:r>
              <a:endParaRPr lang="fr-FR" sz="1400" dirty="0"/>
            </a:p>
          </p:txBody>
        </p:sp>
        <p:sp>
          <p:nvSpPr>
            <p:cNvPr id="11" name="ZoneTexte 10"/>
            <p:cNvSpPr txBox="1"/>
            <p:nvPr/>
          </p:nvSpPr>
          <p:spPr>
            <a:xfrm>
              <a:off x="1114425" y="2927350"/>
              <a:ext cx="533400" cy="307777"/>
            </a:xfrm>
            <a:prstGeom prst="rect">
              <a:avLst/>
            </a:prstGeom>
            <a:solidFill>
              <a:schemeClr val="bg1"/>
            </a:solidFill>
          </p:spPr>
          <p:txBody>
            <a:bodyPr wrap="square" rtlCol="0">
              <a:spAutoFit/>
            </a:bodyPr>
            <a:lstStyle/>
            <a:p>
              <a:pPr algn="r"/>
              <a:r>
                <a:rPr lang="fr-FR" sz="1400" dirty="0" smtClean="0"/>
                <a:t>-80</a:t>
              </a:r>
              <a:endParaRPr lang="fr-FR" sz="1400" dirty="0"/>
            </a:p>
          </p:txBody>
        </p:sp>
        <p:sp>
          <p:nvSpPr>
            <p:cNvPr id="12" name="ZoneTexte 11"/>
            <p:cNvSpPr txBox="1"/>
            <p:nvPr/>
          </p:nvSpPr>
          <p:spPr>
            <a:xfrm>
              <a:off x="1114425" y="3429000"/>
              <a:ext cx="533400" cy="307777"/>
            </a:xfrm>
            <a:prstGeom prst="rect">
              <a:avLst/>
            </a:prstGeom>
            <a:solidFill>
              <a:schemeClr val="bg1"/>
            </a:solidFill>
          </p:spPr>
          <p:txBody>
            <a:bodyPr wrap="square" rtlCol="0">
              <a:spAutoFit/>
            </a:bodyPr>
            <a:lstStyle/>
            <a:p>
              <a:pPr algn="r"/>
              <a:r>
                <a:rPr lang="fr-FR" sz="1400" dirty="0" smtClean="0"/>
                <a:t>-90</a:t>
              </a:r>
              <a:endParaRPr lang="fr-FR" sz="1400" dirty="0"/>
            </a:p>
          </p:txBody>
        </p:sp>
        <p:sp>
          <p:nvSpPr>
            <p:cNvPr id="13" name="ZoneTexte 12"/>
            <p:cNvSpPr txBox="1"/>
            <p:nvPr/>
          </p:nvSpPr>
          <p:spPr>
            <a:xfrm>
              <a:off x="1000125" y="3962400"/>
              <a:ext cx="647700" cy="307777"/>
            </a:xfrm>
            <a:prstGeom prst="rect">
              <a:avLst/>
            </a:prstGeom>
            <a:solidFill>
              <a:schemeClr val="bg1"/>
            </a:solidFill>
          </p:spPr>
          <p:txBody>
            <a:bodyPr wrap="square" rtlCol="0">
              <a:spAutoFit/>
            </a:bodyPr>
            <a:lstStyle/>
            <a:p>
              <a:pPr algn="r"/>
              <a:r>
                <a:rPr lang="fr-FR" sz="1400" dirty="0" smtClean="0"/>
                <a:t>-100</a:t>
              </a:r>
              <a:endParaRPr lang="fr-FR" sz="1400" dirty="0"/>
            </a:p>
          </p:txBody>
        </p:sp>
        <p:sp>
          <p:nvSpPr>
            <p:cNvPr id="14" name="Rectangle 13"/>
            <p:cNvSpPr/>
            <p:nvPr/>
          </p:nvSpPr>
          <p:spPr>
            <a:xfrm>
              <a:off x="3352800" y="2089666"/>
              <a:ext cx="2438400" cy="53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477000" y="4350782"/>
              <a:ext cx="609600" cy="305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6" name="ZoneTexte 15"/>
            <p:cNvSpPr txBox="1"/>
            <p:nvPr/>
          </p:nvSpPr>
          <p:spPr>
            <a:xfrm>
              <a:off x="2190750" y="4158734"/>
              <a:ext cx="533400" cy="338554"/>
            </a:xfrm>
            <a:prstGeom prst="rect">
              <a:avLst/>
            </a:prstGeom>
            <a:solidFill>
              <a:schemeClr val="bg1"/>
            </a:solidFill>
          </p:spPr>
          <p:txBody>
            <a:bodyPr wrap="square" rtlCol="0">
              <a:spAutoFit/>
            </a:bodyPr>
            <a:lstStyle/>
            <a:p>
              <a:pPr algn="r"/>
              <a:r>
                <a:rPr lang="fr-FR" sz="1600" dirty="0" smtClean="0"/>
                <a:t>10</a:t>
              </a:r>
              <a:endParaRPr lang="fr-FR" sz="1600" dirty="0"/>
            </a:p>
          </p:txBody>
        </p:sp>
        <p:sp>
          <p:nvSpPr>
            <p:cNvPr id="17" name="ZoneTexte 16"/>
            <p:cNvSpPr txBox="1"/>
            <p:nvPr/>
          </p:nvSpPr>
          <p:spPr>
            <a:xfrm>
              <a:off x="3028950" y="4171950"/>
              <a:ext cx="533400" cy="338554"/>
            </a:xfrm>
            <a:prstGeom prst="rect">
              <a:avLst/>
            </a:prstGeom>
            <a:solidFill>
              <a:schemeClr val="bg1"/>
            </a:solidFill>
          </p:spPr>
          <p:txBody>
            <a:bodyPr wrap="square" rtlCol="0">
              <a:spAutoFit/>
            </a:bodyPr>
            <a:lstStyle/>
            <a:p>
              <a:pPr algn="r"/>
              <a:r>
                <a:rPr lang="fr-FR" sz="1600" dirty="0" smtClean="0"/>
                <a:t>20</a:t>
              </a:r>
              <a:endParaRPr lang="fr-FR" sz="1600" dirty="0"/>
            </a:p>
          </p:txBody>
        </p:sp>
        <p:sp>
          <p:nvSpPr>
            <p:cNvPr id="18" name="ZoneTexte 17"/>
            <p:cNvSpPr txBox="1"/>
            <p:nvPr/>
          </p:nvSpPr>
          <p:spPr>
            <a:xfrm>
              <a:off x="3810000" y="4162425"/>
              <a:ext cx="533400" cy="338554"/>
            </a:xfrm>
            <a:prstGeom prst="rect">
              <a:avLst/>
            </a:prstGeom>
            <a:solidFill>
              <a:schemeClr val="bg1"/>
            </a:solidFill>
          </p:spPr>
          <p:txBody>
            <a:bodyPr wrap="square" rtlCol="0">
              <a:spAutoFit/>
            </a:bodyPr>
            <a:lstStyle/>
            <a:p>
              <a:pPr algn="r"/>
              <a:r>
                <a:rPr lang="fr-FR" sz="1600" dirty="0" smtClean="0"/>
                <a:t>30</a:t>
              </a:r>
              <a:endParaRPr lang="fr-FR" sz="1600" dirty="0"/>
            </a:p>
          </p:txBody>
        </p:sp>
        <p:sp>
          <p:nvSpPr>
            <p:cNvPr id="19" name="ZoneTexte 18"/>
            <p:cNvSpPr txBox="1"/>
            <p:nvPr/>
          </p:nvSpPr>
          <p:spPr>
            <a:xfrm>
              <a:off x="4648200" y="4152900"/>
              <a:ext cx="533400" cy="338554"/>
            </a:xfrm>
            <a:prstGeom prst="rect">
              <a:avLst/>
            </a:prstGeom>
            <a:solidFill>
              <a:schemeClr val="bg1"/>
            </a:solidFill>
          </p:spPr>
          <p:txBody>
            <a:bodyPr wrap="square" rtlCol="0">
              <a:spAutoFit/>
            </a:bodyPr>
            <a:lstStyle/>
            <a:p>
              <a:pPr algn="r"/>
              <a:r>
                <a:rPr lang="fr-FR" sz="1600" dirty="0" smtClean="0"/>
                <a:t>40</a:t>
              </a:r>
              <a:endParaRPr lang="fr-FR" sz="1600" dirty="0"/>
            </a:p>
          </p:txBody>
        </p:sp>
        <p:sp>
          <p:nvSpPr>
            <p:cNvPr id="20" name="ZoneTexte 19"/>
            <p:cNvSpPr txBox="1"/>
            <p:nvPr/>
          </p:nvSpPr>
          <p:spPr>
            <a:xfrm>
              <a:off x="5467350" y="4164568"/>
              <a:ext cx="533400" cy="338554"/>
            </a:xfrm>
            <a:prstGeom prst="rect">
              <a:avLst/>
            </a:prstGeom>
            <a:solidFill>
              <a:schemeClr val="bg1"/>
            </a:solidFill>
          </p:spPr>
          <p:txBody>
            <a:bodyPr wrap="square" rtlCol="0">
              <a:spAutoFit/>
            </a:bodyPr>
            <a:lstStyle/>
            <a:p>
              <a:pPr algn="r"/>
              <a:r>
                <a:rPr lang="fr-FR" sz="1600" dirty="0" smtClean="0"/>
                <a:t>50</a:t>
              </a:r>
              <a:endParaRPr lang="fr-FR" sz="1600" dirty="0"/>
            </a:p>
          </p:txBody>
        </p:sp>
        <p:sp>
          <p:nvSpPr>
            <p:cNvPr id="21" name="ZoneTexte 20"/>
            <p:cNvSpPr txBox="1"/>
            <p:nvPr/>
          </p:nvSpPr>
          <p:spPr>
            <a:xfrm>
              <a:off x="6248400" y="4164568"/>
              <a:ext cx="533400" cy="338554"/>
            </a:xfrm>
            <a:prstGeom prst="rect">
              <a:avLst/>
            </a:prstGeom>
            <a:solidFill>
              <a:schemeClr val="bg1"/>
            </a:solidFill>
          </p:spPr>
          <p:txBody>
            <a:bodyPr wrap="square" rtlCol="0">
              <a:spAutoFit/>
            </a:bodyPr>
            <a:lstStyle/>
            <a:p>
              <a:pPr algn="r"/>
              <a:r>
                <a:rPr lang="fr-FR" sz="1600" dirty="0" smtClean="0"/>
                <a:t>60</a:t>
              </a:r>
              <a:endParaRPr lang="fr-FR" sz="1600" dirty="0"/>
            </a:p>
          </p:txBody>
        </p:sp>
        <p:sp>
          <p:nvSpPr>
            <p:cNvPr id="22" name="ZoneTexte 21"/>
            <p:cNvSpPr txBox="1"/>
            <p:nvPr/>
          </p:nvSpPr>
          <p:spPr>
            <a:xfrm>
              <a:off x="7086600" y="4155043"/>
              <a:ext cx="533400" cy="338554"/>
            </a:xfrm>
            <a:prstGeom prst="rect">
              <a:avLst/>
            </a:prstGeom>
            <a:solidFill>
              <a:schemeClr val="bg1"/>
            </a:solidFill>
          </p:spPr>
          <p:txBody>
            <a:bodyPr wrap="square" rtlCol="0">
              <a:spAutoFit/>
            </a:bodyPr>
            <a:lstStyle/>
            <a:p>
              <a:pPr algn="r"/>
              <a:r>
                <a:rPr lang="fr-FR" sz="1600" dirty="0" smtClean="0"/>
                <a:t>70</a:t>
              </a:r>
              <a:endParaRPr lang="fr-FR" sz="1600" dirty="0"/>
            </a:p>
          </p:txBody>
        </p:sp>
        <p:sp>
          <p:nvSpPr>
            <p:cNvPr id="23" name="ZoneTexte 22"/>
            <p:cNvSpPr txBox="1"/>
            <p:nvPr/>
          </p:nvSpPr>
          <p:spPr>
            <a:xfrm>
              <a:off x="3581400" y="4343400"/>
              <a:ext cx="2514982" cy="369332"/>
            </a:xfrm>
            <a:prstGeom prst="rect">
              <a:avLst/>
            </a:prstGeom>
            <a:noFill/>
          </p:spPr>
          <p:txBody>
            <a:bodyPr wrap="square" rtlCol="0">
              <a:spAutoFit/>
            </a:bodyPr>
            <a:lstStyle/>
            <a:p>
              <a:r>
                <a:rPr lang="fr-FR" dirty="0" err="1" smtClean="0"/>
                <a:t>Frequency</a:t>
              </a:r>
              <a:r>
                <a:rPr lang="fr-FR" dirty="0" smtClean="0"/>
                <a:t> [MHz]</a:t>
              </a:r>
              <a:endParaRPr lang="fr-FR" dirty="0"/>
            </a:p>
          </p:txBody>
        </p:sp>
        <p:sp>
          <p:nvSpPr>
            <p:cNvPr id="24" name="ZoneTexte 23"/>
            <p:cNvSpPr txBox="1"/>
            <p:nvPr/>
          </p:nvSpPr>
          <p:spPr>
            <a:xfrm rot="16200000">
              <a:off x="99190" y="2350878"/>
              <a:ext cx="1870688" cy="369332"/>
            </a:xfrm>
            <a:prstGeom prst="rect">
              <a:avLst/>
            </a:prstGeom>
            <a:noFill/>
          </p:spPr>
          <p:txBody>
            <a:bodyPr wrap="square" rtlCol="0">
              <a:spAutoFit/>
            </a:bodyPr>
            <a:lstStyle/>
            <a:p>
              <a:r>
                <a:rPr lang="fr-FR" dirty="0" smtClean="0"/>
                <a:t>Noise </a:t>
              </a:r>
              <a:r>
                <a:rPr lang="fr-FR" dirty="0" err="1" smtClean="0"/>
                <a:t>level</a:t>
              </a:r>
              <a:r>
                <a:rPr lang="fr-FR" dirty="0" smtClean="0"/>
                <a:t> [dB]</a:t>
              </a:r>
              <a:endParaRPr lang="fr-FR" dirty="0"/>
            </a:p>
          </p:txBody>
        </p:sp>
        <p:sp>
          <p:nvSpPr>
            <p:cNvPr id="25" name="Rectangle 24"/>
            <p:cNvSpPr/>
            <p:nvPr/>
          </p:nvSpPr>
          <p:spPr>
            <a:xfrm>
              <a:off x="1960672" y="1190969"/>
              <a:ext cx="5222653" cy="53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Fourier Spectrum ATC3: </a:t>
              </a:r>
              <a:r>
                <a:rPr lang="fr-FR" sz="2000" dirty="0" smtClean="0">
                  <a:solidFill>
                    <a:srgbClr val="FF0000"/>
                  </a:solidFill>
                </a:rPr>
                <a:t>A002</a:t>
              </a:r>
              <a:r>
                <a:rPr lang="fr-FR" sz="2000" dirty="0" smtClean="0">
                  <a:solidFill>
                    <a:schemeClr val="tx1"/>
                  </a:solidFill>
                </a:rPr>
                <a:t>, </a:t>
              </a:r>
              <a:r>
                <a:rPr lang="fr-FR" sz="2000" dirty="0" smtClean="0">
                  <a:solidFill>
                    <a:srgbClr val="006600"/>
                  </a:solidFill>
                </a:rPr>
                <a:t>B005</a:t>
              </a:r>
              <a:r>
                <a:rPr lang="fr-FR" sz="2000" dirty="0" smtClean="0">
                  <a:solidFill>
                    <a:schemeClr val="tx1"/>
                  </a:solidFill>
                </a:rPr>
                <a:t>, </a:t>
              </a:r>
              <a:r>
                <a:rPr lang="fr-FR" sz="2000" dirty="0" smtClean="0">
                  <a:solidFill>
                    <a:srgbClr val="0000FF"/>
                  </a:solidFill>
                </a:rPr>
                <a:t>C006</a:t>
              </a:r>
              <a:endParaRPr lang="fr-FR" sz="2000" dirty="0">
                <a:solidFill>
                  <a:srgbClr val="0000FF"/>
                </a:solidFill>
              </a:endParaRPr>
            </a:p>
          </p:txBody>
        </p:sp>
      </p:grpSp>
      <p:sp>
        <p:nvSpPr>
          <p:cNvPr id="26"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Performance: Fourier Spectrum</a:t>
            </a:r>
            <a:endParaRPr lang="en-US" sz="4000" dirty="0"/>
          </a:p>
        </p:txBody>
      </p:sp>
      <p:sp>
        <p:nvSpPr>
          <p:cNvPr id="4" name="ZoneTexte 3"/>
          <p:cNvSpPr txBox="1"/>
          <p:nvPr/>
        </p:nvSpPr>
        <p:spPr>
          <a:xfrm>
            <a:off x="1628833" y="5181600"/>
            <a:ext cx="6333457" cy="646331"/>
          </a:xfrm>
          <a:prstGeom prst="rect">
            <a:avLst/>
          </a:prstGeom>
          <a:noFill/>
        </p:spPr>
        <p:txBody>
          <a:bodyPr wrap="square" rtlCol="0">
            <a:spAutoFit/>
          </a:bodyPr>
          <a:lstStyle/>
          <a:p>
            <a:pPr marL="285750" indent="-285750">
              <a:buFont typeface="Arial" pitchFamily="34" charset="0"/>
              <a:buChar char="•"/>
            </a:pPr>
            <a:r>
              <a:rPr lang="fr-FR" dirty="0" smtClean="0"/>
              <a:t>Clean FFT </a:t>
            </a:r>
            <a:r>
              <a:rPr lang="fr-FR" dirty="0" err="1" smtClean="0"/>
              <a:t>spectra</a:t>
            </a:r>
            <a:r>
              <a:rPr lang="fr-FR" dirty="0" smtClean="0"/>
              <a:t> up and </a:t>
            </a:r>
            <a:r>
              <a:rPr lang="fr-FR" dirty="0" err="1" smtClean="0"/>
              <a:t>beyond</a:t>
            </a:r>
            <a:r>
              <a:rPr lang="fr-FR" dirty="0" smtClean="0"/>
              <a:t> the </a:t>
            </a:r>
            <a:r>
              <a:rPr lang="fr-FR" dirty="0" err="1" smtClean="0"/>
              <a:t>Nyquist</a:t>
            </a:r>
            <a:r>
              <a:rPr lang="fr-FR" dirty="0" smtClean="0"/>
              <a:t> </a:t>
            </a:r>
            <a:r>
              <a:rPr lang="fr-FR" dirty="0" err="1" smtClean="0"/>
              <a:t>frequency</a:t>
            </a:r>
            <a:endParaRPr lang="fr-FR" dirty="0" smtClean="0"/>
          </a:p>
          <a:p>
            <a:pPr marL="285750" indent="-285750">
              <a:buFont typeface="Arial" pitchFamily="34" charset="0"/>
              <a:buChar char="•"/>
            </a:pPr>
            <a:r>
              <a:rPr lang="fr-FR" dirty="0" err="1" smtClean="0"/>
              <a:t>Low</a:t>
            </a:r>
            <a:r>
              <a:rPr lang="fr-FR" dirty="0" smtClean="0"/>
              <a:t> </a:t>
            </a:r>
            <a:r>
              <a:rPr lang="fr-FR" dirty="0" err="1" smtClean="0"/>
              <a:t>susceptibility</a:t>
            </a:r>
            <a:r>
              <a:rPr lang="fr-FR" dirty="0" smtClean="0"/>
              <a:t> to pickup noise (</a:t>
            </a:r>
            <a:r>
              <a:rPr lang="fr-FR" dirty="0" err="1" smtClean="0"/>
              <a:t>e.g</a:t>
            </a:r>
            <a:r>
              <a:rPr lang="fr-FR" dirty="0" smtClean="0"/>
              <a:t>. digital noise)</a:t>
            </a:r>
            <a:endParaRPr lang="fr-FR" dirty="0"/>
          </a:p>
        </p:txBody>
      </p:sp>
    </p:spTree>
    <p:extLst>
      <p:ext uri="{BB962C8B-B14F-4D97-AF65-F5344CB8AC3E}">
        <p14:creationId xmlns:p14="http://schemas.microsoft.com/office/powerpoint/2010/main" val="54202902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1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86000"/>
            <a:ext cx="13716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0" name="Rectangle 2"/>
          <p:cNvSpPr>
            <a:spLocks noGrp="1"/>
          </p:cNvSpPr>
          <p:nvPr>
            <p:ph type="title"/>
          </p:nvPr>
        </p:nvSpPr>
        <p:spPr/>
        <p:txBody>
          <a:bodyPr/>
          <a:lstStyle/>
          <a:p>
            <a:r>
              <a:rPr lang="en-US" sz="4000"/>
              <a:t>PSA Codes within AGATA</a:t>
            </a:r>
          </a:p>
        </p:txBody>
      </p:sp>
      <p:grpSp>
        <p:nvGrpSpPr>
          <p:cNvPr id="165976" name="Group 88"/>
          <p:cNvGrpSpPr>
            <a:grpSpLocks/>
          </p:cNvGrpSpPr>
          <p:nvPr/>
        </p:nvGrpSpPr>
        <p:grpSpPr bwMode="auto">
          <a:xfrm>
            <a:off x="838200" y="1219200"/>
            <a:ext cx="7620000" cy="4908550"/>
            <a:chOff x="528" y="768"/>
            <a:chExt cx="4800" cy="3092"/>
          </a:xfrm>
        </p:grpSpPr>
        <p:sp>
          <p:nvSpPr>
            <p:cNvPr id="165902" name="Text Box 14"/>
            <p:cNvSpPr txBox="1">
              <a:spLocks noChangeArrowheads="1"/>
            </p:cNvSpPr>
            <p:nvPr/>
          </p:nvSpPr>
          <p:spPr bwMode="auto">
            <a:xfrm>
              <a:off x="528" y="768"/>
              <a:ext cx="4800" cy="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110000"/>
                </a:lnSpc>
                <a:spcBef>
                  <a:spcPct val="50000"/>
                </a:spcBef>
              </a:pPr>
              <a:r>
                <a:rPr lang="en-US" b="1" u="sng" dirty="0"/>
                <a:t>The classical PSA scheme consists of 3 components:</a:t>
              </a:r>
              <a:endParaRPr lang="en-US" u="sng" dirty="0"/>
            </a:p>
            <a:p>
              <a:pPr>
                <a:lnSpc>
                  <a:spcPct val="110000"/>
                </a:lnSpc>
                <a:spcBef>
                  <a:spcPct val="50000"/>
                </a:spcBef>
                <a:buFontTx/>
                <a:buChar char="•"/>
              </a:pPr>
              <a:r>
                <a:rPr lang="en-US" dirty="0"/>
                <a:t>Figure of </a:t>
              </a:r>
              <a:r>
                <a:rPr lang="en-US" dirty="0" err="1"/>
                <a:t>Merrit</a:t>
              </a:r>
              <a:r>
                <a:rPr lang="en-US" dirty="0"/>
                <a:t> (FOM)  e.g.   </a:t>
              </a:r>
              <a:r>
                <a:rPr lang="en-US" sz="2800" dirty="0">
                  <a:sym typeface="Symbol" pitchFamily="18" charset="2"/>
                </a:rPr>
                <a:t></a:t>
              </a:r>
              <a:r>
                <a:rPr lang="en-US" sz="2000" baseline="-25000" dirty="0">
                  <a:sym typeface="Symbol" pitchFamily="18" charset="2"/>
                </a:rPr>
                <a:t> </a:t>
              </a:r>
              <a:r>
                <a:rPr lang="en-US" dirty="0"/>
                <a:t>(event1</a:t>
              </a:r>
              <a:r>
                <a:rPr lang="en-US" baseline="-25000" dirty="0"/>
                <a:t>i </a:t>
              </a:r>
              <a:r>
                <a:rPr lang="en-US" dirty="0"/>
                <a:t>– event2</a:t>
              </a:r>
              <a:r>
                <a:rPr lang="en-US" baseline="-25000" dirty="0"/>
                <a:t>i</a:t>
              </a:r>
              <a:r>
                <a:rPr lang="en-US" dirty="0"/>
                <a:t>)</a:t>
              </a:r>
              <a:r>
                <a:rPr lang="en-US" baseline="30000" dirty="0"/>
                <a:t>n   </a:t>
              </a:r>
              <a:r>
                <a:rPr lang="en-US" sz="1200" dirty="0"/>
                <a:t>(n=0.3)</a:t>
              </a:r>
            </a:p>
            <a:p>
              <a:pPr>
                <a:lnSpc>
                  <a:spcPct val="110000"/>
                </a:lnSpc>
                <a:spcBef>
                  <a:spcPct val="50000"/>
                </a:spcBef>
              </a:pPr>
              <a:endParaRPr lang="en-US" dirty="0"/>
            </a:p>
            <a:p>
              <a:pPr>
                <a:lnSpc>
                  <a:spcPct val="110000"/>
                </a:lnSpc>
                <a:spcBef>
                  <a:spcPct val="50000"/>
                </a:spcBef>
                <a:buFontTx/>
                <a:buChar char="•"/>
              </a:pPr>
              <a:r>
                <a:rPr lang="en-US" dirty="0"/>
                <a:t>Search Routine :  optimization of FOM over library </a:t>
              </a:r>
            </a:p>
            <a:p>
              <a:pPr>
                <a:lnSpc>
                  <a:spcPct val="110000"/>
                </a:lnSpc>
                <a:spcBef>
                  <a:spcPct val="50000"/>
                </a:spcBef>
              </a:pPr>
              <a:r>
                <a:rPr lang="en-US" dirty="0"/>
                <a:t>	-  Adaptive Grid Search (A. </a:t>
              </a:r>
              <a:r>
                <a:rPr lang="en-US" dirty="0" err="1"/>
                <a:t>Venturelli</a:t>
              </a:r>
              <a:r>
                <a:rPr lang="en-US" dirty="0"/>
                <a:t>)</a:t>
              </a:r>
            </a:p>
            <a:p>
              <a:r>
                <a:rPr lang="en-US" dirty="0"/>
                <a:t>	-  </a:t>
              </a:r>
              <a:r>
                <a:rPr lang="fr-FR" dirty="0" err="1" smtClean="0"/>
                <a:t>Particle</a:t>
              </a:r>
              <a:r>
                <a:rPr lang="fr-FR" dirty="0" smtClean="0"/>
                <a:t> </a:t>
              </a:r>
              <a:r>
                <a:rPr lang="fr-FR" dirty="0" err="1"/>
                <a:t>Swarm</a:t>
              </a:r>
              <a:r>
                <a:rPr lang="fr-FR" dirty="0"/>
                <a:t> </a:t>
              </a:r>
              <a:r>
                <a:rPr lang="fr-FR" dirty="0" err="1"/>
                <a:t>Optimization</a:t>
              </a:r>
              <a:r>
                <a:rPr lang="fr-FR" dirty="0"/>
                <a:t> (M. Schlarb, TU Munich</a:t>
              </a:r>
              <a:r>
                <a:rPr lang="fr-FR" dirty="0" smtClean="0"/>
                <a:t>)</a:t>
              </a:r>
            </a:p>
            <a:p>
              <a:endParaRPr lang="en-US" dirty="0"/>
            </a:p>
            <a:p>
              <a:pPr>
                <a:lnSpc>
                  <a:spcPct val="110000"/>
                </a:lnSpc>
                <a:spcBef>
                  <a:spcPct val="50000"/>
                </a:spcBef>
                <a:buFontTx/>
                <a:buChar char="•"/>
              </a:pPr>
              <a:r>
                <a:rPr lang="en-US" dirty="0"/>
                <a:t>Decomposition strategy for multiple interactions: </a:t>
              </a:r>
            </a:p>
            <a:p>
              <a:pPr>
                <a:lnSpc>
                  <a:spcPct val="110000"/>
                </a:lnSpc>
                <a:spcBef>
                  <a:spcPct val="50000"/>
                </a:spcBef>
              </a:pPr>
              <a:r>
                <a:rPr lang="en-US" dirty="0"/>
                <a:t>	-  assuming maximum 1 hit per segment</a:t>
              </a:r>
            </a:p>
            <a:p>
              <a:pPr>
                <a:lnSpc>
                  <a:spcPct val="110000"/>
                </a:lnSpc>
                <a:spcBef>
                  <a:spcPct val="50000"/>
                </a:spcBef>
              </a:pPr>
              <a:r>
                <a:rPr lang="en-US" dirty="0"/>
                <a:t>	-  segments influenced by multiple hits excluded</a:t>
              </a:r>
            </a:p>
            <a:p>
              <a:endParaRPr lang="en-US" b="1" u="sng" dirty="0"/>
            </a:p>
            <a:p>
              <a:pPr>
                <a:lnSpc>
                  <a:spcPct val="10000"/>
                </a:lnSpc>
                <a:spcBef>
                  <a:spcPct val="50000"/>
                </a:spcBef>
              </a:pPr>
              <a:r>
                <a:rPr lang="en-US" dirty="0"/>
                <a:t>                                </a:t>
              </a:r>
            </a:p>
            <a:p>
              <a:pPr>
                <a:lnSpc>
                  <a:spcPct val="10000"/>
                </a:lnSpc>
                <a:spcBef>
                  <a:spcPct val="50000"/>
                </a:spcBef>
                <a:buFontTx/>
                <a:buChar char="•"/>
              </a:pPr>
              <a:endParaRPr lang="en-US" dirty="0"/>
            </a:p>
          </p:txBody>
        </p:sp>
        <p:sp>
          <p:nvSpPr>
            <p:cNvPr id="165903" name="Text Box 15"/>
            <p:cNvSpPr txBox="1">
              <a:spLocks noChangeArrowheads="1"/>
            </p:cNvSpPr>
            <p:nvPr/>
          </p:nvSpPr>
          <p:spPr bwMode="auto">
            <a:xfrm>
              <a:off x="2640" y="1344"/>
              <a:ext cx="81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a:t>i </a:t>
              </a:r>
              <a:r>
                <a:rPr lang="en-US" sz="1000">
                  <a:sym typeface="Symbol" pitchFamily="18" charset="2"/>
                </a:rPr>
                <a:t> ROI</a:t>
              </a:r>
            </a:p>
          </p:txBody>
        </p:sp>
      </p:grpSp>
      <p:sp>
        <p:nvSpPr>
          <p:cNvPr id="165912" name="AutoShape 24"/>
          <p:cNvSpPr>
            <a:spLocks noChangeArrowheads="1"/>
          </p:cNvSpPr>
          <p:nvPr/>
        </p:nvSpPr>
        <p:spPr bwMode="auto">
          <a:xfrm>
            <a:off x="228600" y="3238500"/>
            <a:ext cx="838200" cy="381000"/>
          </a:xfrm>
          <a:prstGeom prst="rightArrow">
            <a:avLst>
              <a:gd name="adj1" fmla="val 50000"/>
              <a:gd name="adj2" fmla="val 5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900"/>
              <a:t>implemented</a:t>
            </a:r>
          </a:p>
        </p:txBody>
      </p:sp>
      <p:graphicFrame>
        <p:nvGraphicFramePr>
          <p:cNvPr id="165977" name="Group 89"/>
          <p:cNvGraphicFramePr>
            <a:graphicFrameLocks noGrp="1"/>
          </p:cNvGraphicFramePr>
          <p:nvPr/>
        </p:nvGraphicFramePr>
        <p:xfrm>
          <a:off x="7162800" y="4800600"/>
          <a:ext cx="1295400" cy="1000126"/>
        </p:xfrm>
        <a:graphic>
          <a:graphicData uri="http://schemas.openxmlformats.org/drawingml/2006/table">
            <a:tbl>
              <a:tblPr/>
              <a:tblGrid>
                <a:gridCol w="323850"/>
                <a:gridCol w="285750"/>
                <a:gridCol w="361950"/>
                <a:gridCol w="323850"/>
              </a:tblGrid>
              <a:tr h="2508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900" b="0" i="0" u="none" strike="noStrike" cap="none" normalizeH="0" baseline="0" smtClean="0">
                          <a:ln>
                            <a:noFill/>
                          </a:ln>
                          <a:solidFill>
                            <a:schemeClr val="tx1"/>
                          </a:solidFill>
                          <a:effectLst/>
                          <a:latin typeface="Calibri" pitchFamily="34" charset="0"/>
                        </a:rPr>
                        <a:t>Hit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9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2508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9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900" b="0" i="0" u="none" strike="noStrike" cap="none" normalizeH="0" baseline="0" smtClean="0">
                          <a:ln>
                            <a:noFill/>
                          </a:ln>
                          <a:solidFill>
                            <a:schemeClr val="tx1"/>
                          </a:solidFill>
                          <a:effectLst/>
                          <a:latin typeface="Calibri" pitchFamily="34" charset="0"/>
                        </a:rPr>
                        <a:t>Hit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249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fr-FR" sz="9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r>
            </a:tbl>
          </a:graphicData>
        </a:graphic>
      </p:graphicFrame>
      <p:sp>
        <p:nvSpPr>
          <p:cNvPr id="165978" name="Text Box 90"/>
          <p:cNvSpPr txBox="1">
            <a:spLocks noChangeArrowheads="1"/>
          </p:cNvSpPr>
          <p:nvPr/>
        </p:nvSpPr>
        <p:spPr bwMode="auto">
          <a:xfrm>
            <a:off x="7086600" y="19812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A. Grid search:</a:t>
            </a:r>
          </a:p>
        </p:txBody>
      </p:sp>
      <p:sp>
        <p:nvSpPr>
          <p:cNvPr id="165979" name="Text Box 91"/>
          <p:cNvSpPr txBox="1">
            <a:spLocks noChangeArrowheads="1"/>
          </p:cNvSpPr>
          <p:nvPr/>
        </p:nvSpPr>
        <p:spPr bwMode="auto">
          <a:xfrm>
            <a:off x="7086600" y="4419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A. Grid search:</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Performance: Energy resolution</a:t>
            </a:r>
            <a:endParaRPr lang="en-US" sz="4000" dirty="0"/>
          </a:p>
        </p:txBody>
      </p:sp>
      <p:grpSp>
        <p:nvGrpSpPr>
          <p:cNvPr id="6" name="Groupe 5"/>
          <p:cNvGrpSpPr/>
          <p:nvPr/>
        </p:nvGrpSpPr>
        <p:grpSpPr>
          <a:xfrm>
            <a:off x="7286824" y="5012635"/>
            <a:ext cx="1704776" cy="1828800"/>
            <a:chOff x="5799552" y="5012635"/>
            <a:chExt cx="1704776" cy="1828800"/>
          </a:xfrm>
        </p:grpSpPr>
        <p:pic>
          <p:nvPicPr>
            <p:cNvPr id="11"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r="1221"/>
            <a:stretch>
              <a:fillRect/>
            </a:stretch>
          </p:blipFill>
          <p:spPr bwMode="auto">
            <a:xfrm>
              <a:off x="5799552" y="5012635"/>
              <a:ext cx="1397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rot="16200000">
              <a:off x="6564024" y="5841496"/>
              <a:ext cx="1572831" cy="307776"/>
            </a:xfrm>
            <a:prstGeom prst="rect">
              <a:avLst/>
            </a:prstGeom>
            <a:noFill/>
          </p:spPr>
          <p:txBody>
            <a:bodyPr wrap="square" rtlCol="0">
              <a:spAutoFit/>
            </a:bodyPr>
            <a:lstStyle/>
            <a:p>
              <a:r>
                <a:rPr lang="fr-FR" sz="1400" dirty="0" smtClean="0"/>
                <a:t>Segment </a:t>
              </a:r>
              <a:r>
                <a:rPr lang="fr-FR" sz="1400" dirty="0" err="1" smtClean="0"/>
                <a:t>labeling</a:t>
              </a:r>
              <a:endParaRPr lang="fr-FR" sz="1400" dirty="0"/>
            </a:p>
          </p:txBody>
        </p:sp>
      </p:grpSp>
      <p:grpSp>
        <p:nvGrpSpPr>
          <p:cNvPr id="3" name="Groupe 2"/>
          <p:cNvGrpSpPr/>
          <p:nvPr/>
        </p:nvGrpSpPr>
        <p:grpSpPr>
          <a:xfrm>
            <a:off x="72687" y="990600"/>
            <a:ext cx="5816398" cy="3810000"/>
            <a:chOff x="72687" y="990600"/>
            <a:chExt cx="5816398" cy="3810000"/>
          </a:xfrm>
        </p:grpSpPr>
        <p:pic>
          <p:nvPicPr>
            <p:cNvPr id="465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5812885" cy="3547521"/>
            </a:xfrm>
            <a:prstGeom prst="rect">
              <a:avLst/>
            </a:prstGeom>
            <a:noFill/>
            <a:ln>
              <a:noFill/>
            </a:ln>
            <a:effectLst>
              <a:glow rad="63500">
                <a:schemeClr val="accent2">
                  <a:alpha val="40000"/>
                </a:schemeClr>
              </a:glow>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687" y="4431268"/>
              <a:ext cx="1298913" cy="369332"/>
            </a:xfrm>
            <a:prstGeom prst="rect">
              <a:avLst/>
            </a:prstGeom>
            <a:solidFill>
              <a:schemeClr val="accent2">
                <a:lumMod val="60000"/>
                <a:lumOff val="40000"/>
              </a:schemeClr>
            </a:solidFill>
          </p:spPr>
          <p:txBody>
            <a:bodyPr wrap="square" rtlCol="0">
              <a:spAutoFit/>
            </a:bodyPr>
            <a:lstStyle/>
            <a:p>
              <a:r>
                <a:rPr lang="fr-FR" dirty="0" smtClean="0"/>
                <a:t>@ 60 </a:t>
              </a:r>
              <a:r>
                <a:rPr lang="fr-FR" dirty="0" err="1" smtClean="0"/>
                <a:t>keV</a:t>
              </a:r>
              <a:endParaRPr lang="fr-FR" dirty="0"/>
            </a:p>
          </p:txBody>
        </p:sp>
      </p:grpSp>
      <p:grpSp>
        <p:nvGrpSpPr>
          <p:cNvPr id="2" name="Groupe 1"/>
          <p:cNvGrpSpPr/>
          <p:nvPr/>
        </p:nvGrpSpPr>
        <p:grpSpPr>
          <a:xfrm>
            <a:off x="3657600" y="1447800"/>
            <a:ext cx="5371265" cy="3505200"/>
            <a:chOff x="3848935" y="1524000"/>
            <a:chExt cx="5371265" cy="3505200"/>
          </a:xfrm>
        </p:grpSpPr>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850" y="1524000"/>
              <a:ext cx="5369350" cy="3260838"/>
            </a:xfrm>
            <a:prstGeom prst="rect">
              <a:avLst/>
            </a:prstGeom>
            <a:noFill/>
            <a:ln>
              <a:noFill/>
            </a:ln>
            <a:effectLst>
              <a:glow rad="63500">
                <a:schemeClr val="accent1">
                  <a:satMod val="175000"/>
                  <a:alpha val="40000"/>
                </a:schemeClr>
              </a:glow>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3848935" y="4659868"/>
              <a:ext cx="1561265" cy="369332"/>
            </a:xfrm>
            <a:prstGeom prst="rect">
              <a:avLst/>
            </a:prstGeom>
            <a:solidFill>
              <a:schemeClr val="accent1"/>
            </a:solidFill>
          </p:spPr>
          <p:txBody>
            <a:bodyPr wrap="square" rtlCol="0">
              <a:spAutoFit/>
            </a:bodyPr>
            <a:lstStyle/>
            <a:p>
              <a:r>
                <a:rPr lang="fr-FR" dirty="0" smtClean="0"/>
                <a:t>@ 1333 </a:t>
              </a:r>
              <a:r>
                <a:rPr lang="fr-FR" dirty="0" err="1" smtClean="0"/>
                <a:t>keV</a:t>
              </a:r>
              <a:endParaRPr lang="fr-FR" dirty="0"/>
            </a:p>
          </p:txBody>
        </p:sp>
      </p:grpSp>
      <p:sp>
        <p:nvSpPr>
          <p:cNvPr id="12" name="Text Box 2"/>
          <p:cNvSpPr txBox="1">
            <a:spLocks noChangeArrowheads="1"/>
          </p:cNvSpPr>
          <p:nvPr/>
        </p:nvSpPr>
        <p:spPr bwMode="auto">
          <a:xfrm>
            <a:off x="3659515" y="5034444"/>
            <a:ext cx="3198485" cy="1747356"/>
          </a:xfrm>
          <a:prstGeom prst="rect">
            <a:avLst/>
          </a:prstGeom>
          <a:solidFill>
            <a:schemeClr val="accent1"/>
          </a:solidFill>
          <a:ln>
            <a:noFill/>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5pPr>
            <a:lvl6pPr marL="25146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6pPr>
            <a:lvl7pPr marL="29718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7pPr>
            <a:lvl8pPr marL="34290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8pPr>
            <a:lvl9pPr marL="38862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9pPr>
          </a:lstStyle>
          <a:p>
            <a:pPr eaLnBrk="1" hangingPunct="1"/>
            <a:r>
              <a:rPr lang="en-GB" sz="1400" b="1" dirty="0" smtClean="0">
                <a:solidFill>
                  <a:schemeClr val="tx1"/>
                </a:solidFill>
                <a:ea typeface="msmincho"/>
                <a:cs typeface="msmincho"/>
              </a:rPr>
              <a:t>Averages</a:t>
            </a:r>
            <a:r>
              <a:rPr lang="en-GB" sz="1400" dirty="0" smtClean="0">
                <a:solidFill>
                  <a:schemeClr val="tx1"/>
                </a:solidFill>
                <a:ea typeface="msmincho"/>
                <a:cs typeface="msmincho"/>
              </a:rPr>
              <a:t> of the segment </a:t>
            </a:r>
            <a:r>
              <a:rPr lang="en-GB" sz="1400" dirty="0">
                <a:solidFill>
                  <a:schemeClr val="tx1"/>
                </a:solidFill>
                <a:ea typeface="msmincho"/>
                <a:cs typeface="msmincho"/>
              </a:rPr>
              <a:t> </a:t>
            </a:r>
            <a:r>
              <a:rPr lang="en-GB" sz="1400" dirty="0" smtClean="0">
                <a:solidFill>
                  <a:schemeClr val="tx1"/>
                </a:solidFill>
                <a:ea typeface="msmincho"/>
                <a:cs typeface="msmincho"/>
              </a:rPr>
              <a:t>resolutions </a:t>
            </a:r>
          </a:p>
          <a:p>
            <a:pPr eaLnBrk="1" hangingPunct="1"/>
            <a:r>
              <a:rPr lang="en-GB" sz="1400" dirty="0" smtClean="0">
                <a:solidFill>
                  <a:srgbClr val="000000"/>
                </a:solidFill>
                <a:ea typeface="msmincho"/>
                <a:cs typeface="msmincho"/>
              </a:rPr>
              <a:t>Measured </a:t>
            </a:r>
            <a:r>
              <a:rPr lang="en-GB" sz="1400" dirty="0">
                <a:solidFill>
                  <a:srgbClr val="000000"/>
                </a:solidFill>
                <a:ea typeface="msmincho"/>
                <a:cs typeface="msmincho"/>
              </a:rPr>
              <a:t>in Köln and </a:t>
            </a:r>
            <a:r>
              <a:rPr lang="en-GB" sz="1400" dirty="0" err="1" smtClean="0">
                <a:solidFill>
                  <a:srgbClr val="000000"/>
                </a:solidFill>
                <a:ea typeface="msmincho"/>
                <a:cs typeface="msmincho"/>
              </a:rPr>
              <a:t>Legnaro</a:t>
            </a:r>
            <a:r>
              <a:rPr lang="en-GB" sz="1400" dirty="0" smtClean="0">
                <a:solidFill>
                  <a:srgbClr val="000000"/>
                </a:solidFill>
                <a:ea typeface="msmincho"/>
                <a:cs typeface="msmincho"/>
              </a:rPr>
              <a:t> </a:t>
            </a:r>
          </a:p>
          <a:p>
            <a:pPr eaLnBrk="1" hangingPunct="1"/>
            <a:r>
              <a:rPr lang="de-DE" sz="1400" dirty="0" smtClean="0">
                <a:solidFill>
                  <a:schemeClr val="tx1"/>
                </a:solidFill>
              </a:rPr>
              <a:t>@ 1333 </a:t>
            </a:r>
            <a:r>
              <a:rPr lang="de-DE" sz="1400" dirty="0" err="1">
                <a:solidFill>
                  <a:schemeClr val="tx1"/>
                </a:solidFill>
              </a:rPr>
              <a:t>keV</a:t>
            </a:r>
            <a:r>
              <a:rPr lang="de-DE" sz="1400" dirty="0">
                <a:solidFill>
                  <a:schemeClr val="tx1"/>
                </a:solidFill>
              </a:rPr>
              <a:t> </a:t>
            </a:r>
            <a:r>
              <a:rPr lang="de-DE" sz="1400" dirty="0" smtClean="0">
                <a:solidFill>
                  <a:schemeClr val="tx1"/>
                </a:solidFill>
              </a:rPr>
              <a:t>:</a:t>
            </a:r>
            <a:endParaRPr lang="en-GB" sz="1400" dirty="0">
              <a:solidFill>
                <a:srgbClr val="000000"/>
              </a:solidFill>
            </a:endParaRPr>
          </a:p>
          <a:p>
            <a:pPr eaLnBrk="1" hangingPunct="1"/>
            <a:endParaRPr lang="en-GB" sz="1200" dirty="0" smtClean="0">
              <a:solidFill>
                <a:srgbClr val="000000"/>
              </a:solidFill>
              <a:ea typeface="msmincho"/>
              <a:cs typeface="msmincho"/>
            </a:endParaRPr>
          </a:p>
          <a:p>
            <a:pPr eaLnBrk="1" hangingPunct="1"/>
            <a:r>
              <a:rPr lang="en-GB" sz="1400" dirty="0">
                <a:solidFill>
                  <a:srgbClr val="000000"/>
                </a:solidFill>
                <a:ea typeface="msmincho"/>
                <a:cs typeface="msmincho"/>
              </a:rPr>
              <a:t>	</a:t>
            </a:r>
            <a:r>
              <a:rPr lang="en-GB" sz="1400" dirty="0" smtClean="0">
                <a:solidFill>
                  <a:srgbClr val="000000"/>
                </a:solidFill>
                <a:ea typeface="msmincho"/>
                <a:cs typeface="msmincho"/>
              </a:rPr>
              <a:t>			IKP 	        /   </a:t>
            </a:r>
            <a:r>
              <a:rPr lang="en-GB" sz="1400" dirty="0" err="1" smtClean="0">
                <a:solidFill>
                  <a:srgbClr val="000000"/>
                </a:solidFill>
                <a:ea typeface="msmincho"/>
                <a:cs typeface="msmincho"/>
              </a:rPr>
              <a:t>Legnaro</a:t>
            </a:r>
            <a:endParaRPr lang="en-GB" sz="1400" dirty="0" smtClean="0">
              <a:solidFill>
                <a:srgbClr val="000000"/>
              </a:solidFill>
              <a:ea typeface="msmincho"/>
              <a:cs typeface="msmincho"/>
            </a:endParaRPr>
          </a:p>
          <a:p>
            <a:pPr eaLnBrk="1" hangingPunct="1"/>
            <a:r>
              <a:rPr lang="en-GB" sz="1400" dirty="0" smtClean="0">
                <a:solidFill>
                  <a:srgbClr val="000000"/>
                </a:solidFill>
                <a:ea typeface="msmincho"/>
                <a:cs typeface="msmincho"/>
              </a:rPr>
              <a:t>A001</a:t>
            </a:r>
            <a:r>
              <a:rPr lang="en-GB" sz="1400" dirty="0">
                <a:solidFill>
                  <a:srgbClr val="000000"/>
                </a:solidFill>
                <a:ea typeface="msmincho"/>
                <a:cs typeface="msmincho"/>
              </a:rPr>
              <a:t>: </a:t>
            </a:r>
            <a:r>
              <a:rPr lang="en-GB" sz="1400" dirty="0" smtClean="0">
                <a:solidFill>
                  <a:srgbClr val="000000"/>
                </a:solidFill>
                <a:ea typeface="msmincho"/>
                <a:cs typeface="msmincho"/>
              </a:rPr>
              <a:t>		2,19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2,00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r>
              <a:rPr lang="en-GB" sz="1400" dirty="0" smtClean="0">
                <a:solidFill>
                  <a:srgbClr val="000000"/>
                </a:solidFill>
                <a:ea typeface="msmincho"/>
                <a:cs typeface="msmincho"/>
              </a:rPr>
              <a:t>B002</a:t>
            </a:r>
            <a:r>
              <a:rPr lang="en-GB" sz="1400" dirty="0">
                <a:solidFill>
                  <a:srgbClr val="000000"/>
                </a:solidFill>
                <a:ea typeface="msmincho"/>
                <a:cs typeface="msmincho"/>
              </a:rPr>
              <a:t>: </a:t>
            </a:r>
            <a:r>
              <a:rPr lang="en-GB" sz="1400" dirty="0" smtClean="0">
                <a:solidFill>
                  <a:srgbClr val="000000"/>
                </a:solidFill>
                <a:ea typeface="msmincho"/>
                <a:cs typeface="msmincho"/>
              </a:rPr>
              <a:t>		2,09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1,98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r>
              <a:rPr lang="en-GB" sz="1400" dirty="0" smtClean="0">
                <a:solidFill>
                  <a:srgbClr val="000000"/>
                </a:solidFill>
                <a:ea typeface="msmincho"/>
                <a:cs typeface="msmincho"/>
              </a:rPr>
              <a:t>C002</a:t>
            </a:r>
            <a:r>
              <a:rPr lang="en-GB" sz="1400" dirty="0">
                <a:solidFill>
                  <a:srgbClr val="000000"/>
                </a:solidFill>
                <a:ea typeface="msmincho"/>
                <a:cs typeface="msmincho"/>
              </a:rPr>
              <a:t>: </a:t>
            </a:r>
            <a:r>
              <a:rPr lang="en-GB" sz="1400" dirty="0" smtClean="0">
                <a:solidFill>
                  <a:srgbClr val="000000"/>
                </a:solidFill>
                <a:ea typeface="msmincho"/>
                <a:cs typeface="msmincho"/>
              </a:rPr>
              <a:t>		2,1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1,94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endParaRPr lang="en-GB" sz="1400" dirty="0">
              <a:solidFill>
                <a:srgbClr val="000000"/>
              </a:solidFill>
              <a:ea typeface="msmincho"/>
              <a:cs typeface="msmincho"/>
            </a:endParaRPr>
          </a:p>
          <a:p>
            <a:pPr eaLnBrk="1" hangingPunct="1"/>
            <a:r>
              <a:rPr lang="en-GB" sz="1400" dirty="0">
                <a:solidFill>
                  <a:srgbClr val="000000"/>
                </a:solidFill>
                <a:ea typeface="msmincho"/>
                <a:cs typeface="msmincho"/>
              </a:rPr>
              <a:t>     </a:t>
            </a:r>
          </a:p>
        </p:txBody>
      </p:sp>
      <p:sp>
        <p:nvSpPr>
          <p:cNvPr id="15" name="Text Box 2"/>
          <p:cNvSpPr txBox="1">
            <a:spLocks noChangeArrowheads="1"/>
          </p:cNvSpPr>
          <p:nvPr/>
        </p:nvSpPr>
        <p:spPr bwMode="auto">
          <a:xfrm>
            <a:off x="0" y="5034444"/>
            <a:ext cx="3124199" cy="1747356"/>
          </a:xfrm>
          <a:prstGeom prst="rect">
            <a:avLst/>
          </a:prstGeom>
          <a:solidFill>
            <a:schemeClr val="accent2">
              <a:lumMod val="60000"/>
              <a:lumOff val="40000"/>
            </a:schemeClr>
          </a:solidFill>
          <a:ln>
            <a:noFill/>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5pPr>
            <a:lvl6pPr marL="25146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6pPr>
            <a:lvl7pPr marL="29718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7pPr>
            <a:lvl8pPr marL="34290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8pPr>
            <a:lvl9pPr marL="38862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9pPr>
          </a:lstStyle>
          <a:p>
            <a:pPr eaLnBrk="1" hangingPunct="1"/>
            <a:r>
              <a:rPr lang="en-GB" sz="1400" b="1" dirty="0" smtClean="0">
                <a:solidFill>
                  <a:schemeClr val="tx1"/>
                </a:solidFill>
                <a:ea typeface="msmincho"/>
                <a:cs typeface="msmincho"/>
              </a:rPr>
              <a:t>Averages</a:t>
            </a:r>
            <a:r>
              <a:rPr lang="en-GB" sz="1400" dirty="0" smtClean="0">
                <a:solidFill>
                  <a:schemeClr val="tx1"/>
                </a:solidFill>
                <a:ea typeface="msmincho"/>
                <a:cs typeface="msmincho"/>
              </a:rPr>
              <a:t> of the segment </a:t>
            </a:r>
            <a:r>
              <a:rPr lang="en-GB" sz="1400" dirty="0">
                <a:solidFill>
                  <a:schemeClr val="tx1"/>
                </a:solidFill>
                <a:ea typeface="msmincho"/>
                <a:cs typeface="msmincho"/>
              </a:rPr>
              <a:t> </a:t>
            </a:r>
            <a:r>
              <a:rPr lang="en-GB" sz="1400" dirty="0" smtClean="0">
                <a:solidFill>
                  <a:schemeClr val="tx1"/>
                </a:solidFill>
                <a:ea typeface="msmincho"/>
                <a:cs typeface="msmincho"/>
              </a:rPr>
              <a:t>resolutions</a:t>
            </a:r>
          </a:p>
          <a:p>
            <a:pPr eaLnBrk="1" hangingPunct="1"/>
            <a:r>
              <a:rPr lang="de-DE" sz="1400" b="1" dirty="0">
                <a:solidFill>
                  <a:schemeClr val="tx1"/>
                </a:solidFill>
              </a:rPr>
              <a:t>@ 60 </a:t>
            </a:r>
            <a:r>
              <a:rPr lang="de-DE" sz="1400" b="1" dirty="0" err="1">
                <a:solidFill>
                  <a:schemeClr val="tx1"/>
                </a:solidFill>
              </a:rPr>
              <a:t>keV</a:t>
            </a:r>
            <a:r>
              <a:rPr lang="de-DE" sz="1400" b="1" dirty="0">
                <a:solidFill>
                  <a:schemeClr val="tx1"/>
                </a:solidFill>
              </a:rPr>
              <a:t> :</a:t>
            </a:r>
          </a:p>
          <a:p>
            <a:pPr eaLnBrk="1" hangingPunct="1"/>
            <a:r>
              <a:rPr lang="en-GB" sz="1400" dirty="0" smtClean="0">
                <a:solidFill>
                  <a:srgbClr val="000000"/>
                </a:solidFill>
                <a:ea typeface="msmincho"/>
                <a:cs typeface="msmincho"/>
              </a:rPr>
              <a:t>          </a:t>
            </a:r>
          </a:p>
          <a:p>
            <a:pPr>
              <a:spcBef>
                <a:spcPct val="50000"/>
              </a:spcBef>
            </a:pPr>
            <a:r>
              <a:rPr lang="en-GB" sz="1400" dirty="0" smtClean="0">
                <a:solidFill>
                  <a:srgbClr val="000000"/>
                </a:solidFill>
                <a:ea typeface="msmincho"/>
                <a:cs typeface="msmincho"/>
              </a:rPr>
              <a:t>A001</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1011 </a:t>
            </a:r>
            <a:r>
              <a:rPr lang="de-DE" sz="1400" dirty="0">
                <a:solidFill>
                  <a:schemeClr val="tx1"/>
                </a:solidFill>
              </a:rPr>
              <a:t>+/- 53 </a:t>
            </a:r>
            <a:r>
              <a:rPr lang="de-DE" sz="1400" dirty="0" smtClean="0">
                <a:solidFill>
                  <a:schemeClr val="tx1"/>
                </a:solidFill>
              </a:rPr>
              <a:t>eV		</a:t>
            </a:r>
            <a:r>
              <a:rPr lang="en-GB" sz="1400" dirty="0" smtClean="0">
                <a:solidFill>
                  <a:srgbClr val="000000"/>
                </a:solidFill>
                <a:ea typeface="msmincho"/>
                <a:cs typeface="msmincho"/>
              </a:rPr>
              <a:t>B002</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1039 </a:t>
            </a:r>
            <a:r>
              <a:rPr lang="de-DE" sz="1400" dirty="0">
                <a:solidFill>
                  <a:schemeClr val="tx1"/>
                </a:solidFill>
              </a:rPr>
              <a:t>+/- 70 </a:t>
            </a:r>
            <a:r>
              <a:rPr lang="de-DE" sz="1400" dirty="0" smtClean="0">
                <a:solidFill>
                  <a:schemeClr val="tx1"/>
                </a:solidFill>
              </a:rPr>
              <a:t>eV		</a:t>
            </a:r>
            <a:r>
              <a:rPr lang="en-GB" sz="1400" dirty="0" smtClean="0">
                <a:solidFill>
                  <a:srgbClr val="000000"/>
                </a:solidFill>
                <a:ea typeface="msmincho"/>
                <a:cs typeface="msmincho"/>
              </a:rPr>
              <a:t>C002</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965 </a:t>
            </a:r>
            <a:r>
              <a:rPr lang="de-DE" sz="1400" dirty="0">
                <a:solidFill>
                  <a:schemeClr val="tx1"/>
                </a:solidFill>
              </a:rPr>
              <a:t>+/- 63 eV</a:t>
            </a:r>
            <a:endParaRPr lang="en-US" sz="1050" dirty="0">
              <a:solidFill>
                <a:schemeClr val="tx1"/>
              </a:solidFill>
            </a:endParaRPr>
          </a:p>
          <a:p>
            <a:pPr eaLnBrk="1" hangingPunct="1"/>
            <a:endParaRPr lang="en-GB" sz="1400" dirty="0">
              <a:solidFill>
                <a:srgbClr val="000000"/>
              </a:solidFill>
              <a:ea typeface="msmincho"/>
              <a:cs typeface="msmincho"/>
            </a:endParaRPr>
          </a:p>
          <a:p>
            <a:pPr eaLnBrk="1" hangingPunct="1"/>
            <a:r>
              <a:rPr lang="en-GB" sz="1400" dirty="0">
                <a:solidFill>
                  <a:srgbClr val="000000"/>
                </a:solidFill>
                <a:ea typeface="msmincho"/>
                <a:cs typeface="msmincho"/>
              </a:rPr>
              <a:t>     </a:t>
            </a:r>
          </a:p>
        </p:txBody>
      </p:sp>
    </p:spTree>
    <p:extLst>
      <p:ext uri="{BB962C8B-B14F-4D97-AF65-F5344CB8AC3E}">
        <p14:creationId xmlns:p14="http://schemas.microsoft.com/office/powerpoint/2010/main" val="374159300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524263" cy="442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Performance: Crosstalk</a:t>
            </a:r>
            <a:endParaRPr lang="en-US" sz="4000" dirty="0"/>
          </a:p>
        </p:txBody>
      </p:sp>
      <p:sp>
        <p:nvSpPr>
          <p:cNvPr id="4" name="ZoneTexte 3"/>
          <p:cNvSpPr txBox="1"/>
          <p:nvPr/>
        </p:nvSpPr>
        <p:spPr>
          <a:xfrm>
            <a:off x="1600199" y="5334000"/>
            <a:ext cx="6762263" cy="923330"/>
          </a:xfrm>
          <a:prstGeom prst="rect">
            <a:avLst/>
          </a:prstGeom>
          <a:noFill/>
        </p:spPr>
        <p:txBody>
          <a:bodyPr wrap="square" rtlCol="0">
            <a:spAutoFit/>
          </a:bodyPr>
          <a:lstStyle/>
          <a:p>
            <a:pPr marL="285750" indent="-285750">
              <a:buFont typeface="Arial" pitchFamily="34" charset="0"/>
              <a:buChar char="•"/>
            </a:pPr>
            <a:r>
              <a:rPr lang="fr-FR" dirty="0" smtClean="0"/>
              <a:t>No </a:t>
            </a:r>
            <a:r>
              <a:rPr lang="fr-FR" dirty="0" err="1" smtClean="0"/>
              <a:t>crosstalk</a:t>
            </a:r>
            <a:r>
              <a:rPr lang="fr-FR" dirty="0" smtClean="0"/>
              <a:t> </a:t>
            </a:r>
            <a:r>
              <a:rPr lang="fr-FR" dirty="0" err="1" smtClean="0"/>
              <a:t>observed</a:t>
            </a:r>
            <a:r>
              <a:rPr lang="fr-FR" dirty="0" smtClean="0"/>
              <a:t> </a:t>
            </a:r>
            <a:r>
              <a:rPr lang="fr-FR" dirty="0" err="1" smtClean="0"/>
              <a:t>between</a:t>
            </a:r>
            <a:r>
              <a:rPr lang="fr-FR" dirty="0" smtClean="0"/>
              <a:t> detectors</a:t>
            </a:r>
          </a:p>
          <a:p>
            <a:pPr marL="285750" indent="-285750">
              <a:buFont typeface="Arial" pitchFamily="34" charset="0"/>
              <a:buChar char="•"/>
            </a:pPr>
            <a:r>
              <a:rPr lang="fr-FR" dirty="0" err="1" smtClean="0"/>
              <a:t>Within</a:t>
            </a:r>
            <a:r>
              <a:rPr lang="fr-FR" dirty="0" smtClean="0"/>
              <a:t> one detector, the </a:t>
            </a:r>
            <a:r>
              <a:rPr lang="fr-FR" dirty="0" err="1" smtClean="0"/>
              <a:t>theoretical</a:t>
            </a:r>
            <a:r>
              <a:rPr lang="fr-FR" dirty="0" smtClean="0"/>
              <a:t> </a:t>
            </a:r>
            <a:r>
              <a:rPr lang="fr-FR" dirty="0" err="1" smtClean="0"/>
              <a:t>crosstalk</a:t>
            </a:r>
            <a:r>
              <a:rPr lang="fr-FR" dirty="0" smtClean="0"/>
              <a:t> </a:t>
            </a:r>
            <a:r>
              <a:rPr lang="fr-FR" dirty="0" err="1" smtClean="0"/>
              <a:t>limit</a:t>
            </a:r>
            <a:r>
              <a:rPr lang="fr-FR" dirty="0" smtClean="0"/>
              <a:t> </a:t>
            </a:r>
            <a:r>
              <a:rPr lang="fr-FR" dirty="0" err="1" smtClean="0"/>
              <a:t>is</a:t>
            </a:r>
            <a:r>
              <a:rPr lang="fr-FR" dirty="0" smtClean="0"/>
              <a:t> </a:t>
            </a:r>
            <a:r>
              <a:rPr lang="fr-FR" dirty="0" err="1" smtClean="0"/>
              <a:t>reached</a:t>
            </a:r>
            <a:endParaRPr lang="fr-FR" dirty="0" smtClean="0"/>
          </a:p>
          <a:p>
            <a:pPr marL="285750" indent="-285750">
              <a:buFont typeface="Arial" pitchFamily="34" charset="0"/>
              <a:buChar char="•"/>
            </a:pPr>
            <a:r>
              <a:rPr lang="fr-FR" dirty="0" smtClean="0"/>
              <a:t>Online cross talk correction </a:t>
            </a:r>
            <a:r>
              <a:rPr lang="fr-FR" dirty="0" err="1" smtClean="0"/>
              <a:t>implemented</a:t>
            </a:r>
            <a:endParaRPr lang="fr-FR" dirty="0"/>
          </a:p>
        </p:txBody>
      </p:sp>
    </p:spTree>
    <p:extLst>
      <p:ext uri="{BB962C8B-B14F-4D97-AF65-F5344CB8AC3E}">
        <p14:creationId xmlns:p14="http://schemas.microsoft.com/office/powerpoint/2010/main" val="2664331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46" name="Picture 22" descr="U:\PowerpointDocs\AGATA_12Nov2007\talk1\Comparison resolution Segsum_vs_G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409700"/>
            <a:ext cx="8915400" cy="5391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9041" name="Object 17"/>
          <p:cNvGraphicFramePr>
            <a:graphicFrameLocks noChangeAspect="1"/>
          </p:cNvGraphicFramePr>
          <p:nvPr/>
        </p:nvGraphicFramePr>
        <p:xfrm>
          <a:off x="6056313" y="1616075"/>
          <a:ext cx="2667000" cy="2265363"/>
        </p:xfrm>
        <a:graphic>
          <a:graphicData uri="http://schemas.openxmlformats.org/presentationml/2006/ole">
            <mc:AlternateContent xmlns:mc="http://schemas.openxmlformats.org/markup-compatibility/2006">
              <mc:Choice xmlns:v="urn:schemas-microsoft-com:vml" Requires="v">
                <p:oleObj spid="_x0000_s470046" name="Worksheet" r:id="rId5" imgW="1533975" imgH="1305283" progId="Excel.Sheet.8">
                  <p:embed/>
                </p:oleObj>
              </mc:Choice>
              <mc:Fallback>
                <p:oleObj name="Worksheet" r:id="rId5" imgW="1533975" imgH="1305283"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13" y="1616075"/>
                        <a:ext cx="2667000" cy="226536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42" name="Line 18"/>
          <p:cNvSpPr>
            <a:spLocks noChangeShapeType="1"/>
          </p:cNvSpPr>
          <p:nvPr/>
        </p:nvSpPr>
        <p:spPr bwMode="auto">
          <a:xfrm flipH="1">
            <a:off x="2392363" y="2331243"/>
            <a:ext cx="879474" cy="98663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9043" name="Text Box 19"/>
          <p:cNvSpPr txBox="1">
            <a:spLocks noChangeArrowheads="1"/>
          </p:cNvSpPr>
          <p:nvPr/>
        </p:nvSpPr>
        <p:spPr bwMode="auto">
          <a:xfrm rot="18653110">
            <a:off x="1929607" y="2385218"/>
            <a:ext cx="180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dirty="0">
                <a:solidFill>
                  <a:schemeClr val="bg1"/>
                </a:solidFill>
                <a:latin typeface="Book Antiqua" pitchFamily="18" charset="0"/>
              </a:rPr>
              <a:t>Uncorrected</a:t>
            </a:r>
          </a:p>
        </p:txBody>
      </p:sp>
      <p:sp>
        <p:nvSpPr>
          <p:cNvPr id="129044" name="Line 20"/>
          <p:cNvSpPr>
            <a:spLocks noChangeShapeType="1"/>
          </p:cNvSpPr>
          <p:nvPr/>
        </p:nvSpPr>
        <p:spPr bwMode="auto">
          <a:xfrm rot="35979">
            <a:off x="4187825" y="1801813"/>
            <a:ext cx="7938" cy="51276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9045" name="Text Box 21"/>
          <p:cNvSpPr txBox="1">
            <a:spLocks noChangeArrowheads="1"/>
          </p:cNvSpPr>
          <p:nvPr/>
        </p:nvSpPr>
        <p:spPr bwMode="auto">
          <a:xfrm rot="10798580" flipV="1">
            <a:off x="4200525" y="1691373"/>
            <a:ext cx="151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err="1" smtClean="0">
                <a:solidFill>
                  <a:schemeClr val="bg1"/>
                </a:solidFill>
                <a:latin typeface="Book Antiqua" pitchFamily="18" charset="0"/>
              </a:rPr>
              <a:t>Xtalk</a:t>
            </a:r>
            <a:r>
              <a:rPr lang="en-US" sz="1800" dirty="0" smtClean="0">
                <a:solidFill>
                  <a:schemeClr val="bg1"/>
                </a:solidFill>
                <a:latin typeface="Book Antiqua" pitchFamily="18" charset="0"/>
              </a:rPr>
              <a:t> </a:t>
            </a:r>
            <a:r>
              <a:rPr lang="en-US" sz="1800" dirty="0">
                <a:solidFill>
                  <a:schemeClr val="bg1"/>
                </a:solidFill>
                <a:latin typeface="Book Antiqua" pitchFamily="18" charset="0"/>
              </a:rPr>
              <a:t>Corrected</a:t>
            </a:r>
          </a:p>
        </p:txBody>
      </p:sp>
      <p:sp>
        <p:nvSpPr>
          <p:cNvPr id="129051" name="Text Box 27"/>
          <p:cNvSpPr txBox="1">
            <a:spLocks noChangeArrowheads="1"/>
          </p:cNvSpPr>
          <p:nvPr/>
        </p:nvSpPr>
        <p:spPr bwMode="auto">
          <a:xfrm>
            <a:off x="561975" y="1565275"/>
            <a:ext cx="2941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sz="2400">
                <a:solidFill>
                  <a:schemeClr val="bg1"/>
                </a:solidFill>
                <a:latin typeface="Times New Roman" pitchFamily="18" charset="0"/>
              </a:rPr>
              <a:t>Details: 1.3MeV line</a:t>
            </a:r>
            <a:endParaRPr lang="en-US" sz="2400">
              <a:solidFill>
                <a:schemeClr val="bg1"/>
              </a:solidFill>
              <a:latin typeface="Times New Roman" pitchFamily="18" charset="0"/>
            </a:endParaRPr>
          </a:p>
        </p:txBody>
      </p:sp>
      <p:sp>
        <p:nvSpPr>
          <p:cNvPr id="129053" name="Text Box 29"/>
          <p:cNvSpPr txBox="1">
            <a:spLocks noChangeArrowheads="1"/>
          </p:cNvSpPr>
          <p:nvPr/>
        </p:nvSpPr>
        <p:spPr bwMode="auto">
          <a:xfrm>
            <a:off x="5202238" y="1054100"/>
            <a:ext cx="3940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sz="1600" b="1">
                <a:solidFill>
                  <a:srgbClr val="0000FF"/>
                </a:solidFill>
              </a:rPr>
              <a:t>FWHM 60keV:          1.20    </a:t>
            </a:r>
            <a:r>
              <a:rPr lang="de-DE" sz="1600" b="1">
                <a:solidFill>
                  <a:srgbClr val="0000FF"/>
                </a:solidFill>
                <a:sym typeface="Symbol" pitchFamily="18" charset="2"/>
              </a:rPr>
              <a:t> </a:t>
            </a:r>
            <a:r>
              <a:rPr lang="de-DE" sz="1600" b="1">
                <a:solidFill>
                  <a:srgbClr val="0000FF"/>
                </a:solidFill>
              </a:rPr>
              <a:t>   1.02 !  </a:t>
            </a:r>
            <a:endParaRPr lang="en-US" sz="1600" b="1">
              <a:solidFill>
                <a:srgbClr val="0000FF"/>
              </a:solidFill>
            </a:endParaRPr>
          </a:p>
        </p:txBody>
      </p:sp>
      <p:sp>
        <p:nvSpPr>
          <p:cNvPr id="11"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On line Cross Talk Correction</a:t>
            </a:r>
            <a:endParaRPr lang="en-US" sz="4000" dirty="0"/>
          </a:p>
        </p:txBody>
      </p:sp>
      <p:sp>
        <p:nvSpPr>
          <p:cNvPr id="2" name="Rectangle 1"/>
          <p:cNvSpPr/>
          <p:nvPr/>
        </p:nvSpPr>
        <p:spPr>
          <a:xfrm>
            <a:off x="552066" y="1005617"/>
            <a:ext cx="3867534" cy="338554"/>
          </a:xfrm>
          <a:prstGeom prst="rect">
            <a:avLst/>
          </a:prstGeom>
        </p:spPr>
        <p:txBody>
          <a:bodyPr wrap="none">
            <a:spAutoFit/>
          </a:bodyPr>
          <a:lstStyle/>
          <a:p>
            <a:r>
              <a:rPr lang="fr-FR" sz="1600" i="1" dirty="0"/>
              <a:t>B. </a:t>
            </a:r>
            <a:r>
              <a:rPr lang="fr-FR" sz="1600" i="1" dirty="0" err="1"/>
              <a:t>Bruyneel</a:t>
            </a:r>
            <a:r>
              <a:rPr lang="fr-FR" sz="1600" i="1" dirty="0"/>
              <a:t> et al., NIM A 599 (2009) 196</a:t>
            </a:r>
            <a:endParaRPr lang="fr-FR" sz="1600" dirty="0"/>
          </a:p>
        </p:txBody>
      </p:sp>
      <p:sp>
        <p:nvSpPr>
          <p:cNvPr id="19" name="Text Box 1055"/>
          <p:cNvSpPr txBox="1">
            <a:spLocks noChangeArrowheads="1"/>
          </p:cNvSpPr>
          <p:nvPr/>
        </p:nvSpPr>
        <p:spPr bwMode="auto">
          <a:xfrm>
            <a:off x="3343275" y="2147887"/>
            <a:ext cx="46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3</a:t>
            </a:r>
          </a:p>
        </p:txBody>
      </p:sp>
      <p:sp>
        <p:nvSpPr>
          <p:cNvPr id="20" name="Text Box 1056"/>
          <p:cNvSpPr txBox="1">
            <a:spLocks noChangeArrowheads="1"/>
          </p:cNvSpPr>
          <p:nvPr/>
        </p:nvSpPr>
        <p:spPr bwMode="auto">
          <a:xfrm>
            <a:off x="3038475" y="2514600"/>
            <a:ext cx="46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4</a:t>
            </a:r>
          </a:p>
        </p:txBody>
      </p:sp>
      <p:sp>
        <p:nvSpPr>
          <p:cNvPr id="21" name="Text Box 1057"/>
          <p:cNvSpPr txBox="1">
            <a:spLocks noChangeArrowheads="1"/>
          </p:cNvSpPr>
          <p:nvPr/>
        </p:nvSpPr>
        <p:spPr bwMode="auto">
          <a:xfrm>
            <a:off x="2690811" y="3014664"/>
            <a:ext cx="46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5</a:t>
            </a:r>
          </a:p>
        </p:txBody>
      </p:sp>
      <p:sp>
        <p:nvSpPr>
          <p:cNvPr id="22" name="Text Box 1058"/>
          <p:cNvSpPr txBox="1">
            <a:spLocks noChangeArrowheads="1"/>
          </p:cNvSpPr>
          <p:nvPr/>
        </p:nvSpPr>
        <p:spPr bwMode="auto">
          <a:xfrm>
            <a:off x="2276475" y="3562352"/>
            <a:ext cx="466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6</a:t>
            </a:r>
          </a:p>
        </p:txBody>
      </p:sp>
      <p:sp>
        <p:nvSpPr>
          <p:cNvPr id="23" name="Text Box 1059"/>
          <p:cNvSpPr txBox="1">
            <a:spLocks noChangeArrowheads="1"/>
          </p:cNvSpPr>
          <p:nvPr/>
        </p:nvSpPr>
        <p:spPr bwMode="auto">
          <a:xfrm>
            <a:off x="1971675" y="4129087"/>
            <a:ext cx="46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7</a:t>
            </a:r>
          </a:p>
        </p:txBody>
      </p:sp>
      <p:sp>
        <p:nvSpPr>
          <p:cNvPr id="30" name="Text Box 1055"/>
          <p:cNvSpPr txBox="1">
            <a:spLocks noChangeArrowheads="1"/>
          </p:cNvSpPr>
          <p:nvPr/>
        </p:nvSpPr>
        <p:spPr bwMode="auto">
          <a:xfrm>
            <a:off x="3724275" y="1981200"/>
            <a:ext cx="46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kern="0" dirty="0">
                <a:solidFill>
                  <a:srgbClr val="FFFFFF"/>
                </a:solidFill>
              </a:rPr>
              <a:t>2</a:t>
            </a:r>
            <a:endParaRPr kumimoji="0" lang="en-US"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24145911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8007" y="1066800"/>
            <a:ext cx="4924993" cy="4495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20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894" y="2982032"/>
            <a:ext cx="4101306" cy="395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64" name="Rectangle 4"/>
          <p:cNvSpPr>
            <a:spLocks noGrp="1" noChangeArrowheads="1"/>
          </p:cNvSpPr>
          <p:nvPr>
            <p:ph type="title"/>
          </p:nvPr>
        </p:nvSpPr>
        <p:spPr>
          <a:xfrm>
            <a:off x="457200" y="274638"/>
            <a:ext cx="8229600" cy="204787"/>
          </a:xfrm>
          <a:solidFill>
            <a:schemeClr val="bg1"/>
          </a:solid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000" dirty="0"/>
              <a:t>How to simulate </a:t>
            </a:r>
            <a:r>
              <a:rPr lang="en-US" sz="4000" dirty="0" err="1" smtClean="0"/>
              <a:t>HPGe</a:t>
            </a:r>
            <a:r>
              <a:rPr lang="en-US" sz="4000" dirty="0" smtClean="0"/>
              <a:t> detector signals</a:t>
            </a:r>
            <a:endParaRPr lang="en-US" sz="4000" dirty="0"/>
          </a:p>
        </p:txBody>
      </p:sp>
      <p:sp>
        <p:nvSpPr>
          <p:cNvPr id="245768" name="Text Box 8"/>
          <p:cNvSpPr txBox="1">
            <a:spLocks noChangeArrowheads="1"/>
          </p:cNvSpPr>
          <p:nvPr/>
        </p:nvSpPr>
        <p:spPr bwMode="auto">
          <a:xfrm>
            <a:off x="5378450" y="971996"/>
            <a:ext cx="3536950" cy="1923604"/>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spcBef>
                <a:spcPct val="50000"/>
              </a:spcBef>
              <a:buFont typeface="Wingdings" pitchFamily="2" charset="2"/>
              <a:buNone/>
            </a:pPr>
            <a:r>
              <a:rPr lang="en-US" sz="2000" u="sng" dirty="0">
                <a:latin typeface="Tahoma" pitchFamily="34" charset="0"/>
              </a:rPr>
              <a:t>Requirements:</a:t>
            </a:r>
          </a:p>
          <a:p>
            <a:pPr eaLnBrk="0" hangingPunct="0">
              <a:spcBef>
                <a:spcPct val="50000"/>
              </a:spcBef>
              <a:buFont typeface="Wingdings" pitchFamily="2" charset="2"/>
              <a:buChar char="q"/>
            </a:pPr>
            <a:r>
              <a:rPr lang="en-US" sz="1600" dirty="0">
                <a:latin typeface="Tahoma" pitchFamily="34" charset="0"/>
              </a:rPr>
              <a:t>Weighting potentials</a:t>
            </a:r>
          </a:p>
          <a:p>
            <a:pPr eaLnBrk="0" hangingPunct="0">
              <a:spcBef>
                <a:spcPct val="50000"/>
              </a:spcBef>
              <a:buFont typeface="Wingdings" pitchFamily="2" charset="2"/>
              <a:buChar char="q"/>
            </a:pPr>
            <a:r>
              <a:rPr lang="en-US" sz="1600" dirty="0">
                <a:latin typeface="Tahoma" pitchFamily="34" charset="0"/>
              </a:rPr>
              <a:t>Electrical field </a:t>
            </a:r>
            <a:r>
              <a:rPr lang="en-US" sz="1600" dirty="0">
                <a:latin typeface="Tahoma" pitchFamily="34" charset="0"/>
                <a:sym typeface="Symbol" pitchFamily="18" charset="2"/>
              </a:rPr>
              <a:t> space charge</a:t>
            </a:r>
          </a:p>
          <a:p>
            <a:pPr eaLnBrk="0" hangingPunct="0">
              <a:spcBef>
                <a:spcPct val="50000"/>
              </a:spcBef>
              <a:buFont typeface="Wingdings" pitchFamily="2" charset="2"/>
              <a:buChar char="q"/>
            </a:pPr>
            <a:r>
              <a:rPr lang="en-US" sz="1600" dirty="0">
                <a:latin typeface="Tahoma" pitchFamily="34" charset="0"/>
              </a:rPr>
              <a:t>Anisotropic Mobility </a:t>
            </a:r>
          </a:p>
          <a:p>
            <a:pPr eaLnBrk="0" hangingPunct="0">
              <a:spcBef>
                <a:spcPct val="50000"/>
              </a:spcBef>
              <a:buFont typeface="Wingdings" pitchFamily="2" charset="2"/>
              <a:buChar char="q"/>
            </a:pPr>
            <a:r>
              <a:rPr lang="en-US" sz="1600" dirty="0">
                <a:latin typeface="Tahoma" pitchFamily="34" charset="0"/>
              </a:rPr>
              <a:t>Response of electronics</a:t>
            </a:r>
          </a:p>
        </p:txBody>
      </p:sp>
      <p:pic>
        <p:nvPicPr>
          <p:cNvPr id="2457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130300"/>
            <a:ext cx="6369050"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5784" name="Group 24"/>
          <p:cNvGrpSpPr>
            <a:grpSpLocks/>
          </p:cNvGrpSpPr>
          <p:nvPr/>
        </p:nvGrpSpPr>
        <p:grpSpPr bwMode="auto">
          <a:xfrm>
            <a:off x="-1" y="1217613"/>
            <a:ext cx="4800601" cy="4170363"/>
            <a:chOff x="268" y="1357"/>
            <a:chExt cx="3428" cy="2627"/>
          </a:xfrm>
          <a:effectLst/>
        </p:grpSpPr>
        <p:sp>
          <p:nvSpPr>
            <p:cNvPr id="245769" name="Text Box 9"/>
            <p:cNvSpPr txBox="1">
              <a:spLocks noChangeArrowheads="1"/>
            </p:cNvSpPr>
            <p:nvPr/>
          </p:nvSpPr>
          <p:spPr bwMode="auto">
            <a:xfrm>
              <a:off x="268" y="1357"/>
              <a:ext cx="2084"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dirty="0">
                  <a:solidFill>
                    <a:srgbClr val="000000"/>
                  </a:solidFill>
                  <a:latin typeface="Tahoma" pitchFamily="34" charset="0"/>
                </a:rPr>
                <a:t>Weighting potential </a:t>
              </a:r>
            </a:p>
            <a:p>
              <a:pPr eaLnBrk="0" hangingPunct="0">
                <a:lnSpc>
                  <a:spcPct val="30000"/>
                </a:lnSpc>
                <a:spcBef>
                  <a:spcPct val="50000"/>
                </a:spcBef>
              </a:pPr>
              <a:r>
                <a:rPr lang="en-US" sz="1600" dirty="0">
                  <a:solidFill>
                    <a:srgbClr val="000000"/>
                  </a:solidFill>
                  <a:latin typeface="Tahoma" pitchFamily="34" charset="0"/>
                </a:rPr>
                <a:t>for this segment</a:t>
              </a:r>
            </a:p>
          </p:txBody>
        </p:sp>
        <p:sp>
          <p:nvSpPr>
            <p:cNvPr id="245770" name="Line 10"/>
            <p:cNvSpPr>
              <a:spLocks noChangeShapeType="1"/>
            </p:cNvSpPr>
            <p:nvPr/>
          </p:nvSpPr>
          <p:spPr bwMode="auto">
            <a:xfrm>
              <a:off x="480" y="1680"/>
              <a:ext cx="504" cy="302"/>
            </a:xfrm>
            <a:prstGeom prst="line">
              <a:avLst/>
            </a:prstGeom>
            <a:noFill/>
            <a:ln w="9525">
              <a:solidFill>
                <a:srgbClr val="00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771" name="Line 11"/>
            <p:cNvSpPr>
              <a:spLocks noChangeShapeType="1"/>
            </p:cNvSpPr>
            <p:nvPr/>
          </p:nvSpPr>
          <p:spPr bwMode="auto">
            <a:xfrm flipV="1">
              <a:off x="336" y="1680"/>
              <a:ext cx="12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772" name="Text Box 12"/>
            <p:cNvSpPr txBox="1">
              <a:spLocks noChangeArrowheads="1"/>
            </p:cNvSpPr>
            <p:nvPr/>
          </p:nvSpPr>
          <p:spPr bwMode="auto">
            <a:xfrm>
              <a:off x="288" y="3648"/>
              <a:ext cx="22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50000"/>
                </a:lnSpc>
                <a:spcBef>
                  <a:spcPct val="50000"/>
                </a:spcBef>
              </a:pPr>
              <a:r>
                <a:rPr lang="en-US" sz="1600" dirty="0">
                  <a:solidFill>
                    <a:srgbClr val="000000"/>
                  </a:solidFill>
                  <a:latin typeface="Tahoma" pitchFamily="34" charset="0"/>
                </a:rPr>
                <a:t>Solution to </a:t>
              </a:r>
            </a:p>
            <a:p>
              <a:pPr>
                <a:lnSpc>
                  <a:spcPct val="50000"/>
                </a:lnSpc>
                <a:spcBef>
                  <a:spcPct val="50000"/>
                </a:spcBef>
              </a:pPr>
              <a:r>
                <a:rPr lang="en-US" sz="1600" b="1" u="sng" dirty="0">
                  <a:solidFill>
                    <a:srgbClr val="000000"/>
                  </a:solidFill>
                  <a:latin typeface="Tahoma" pitchFamily="34" charset="0"/>
                </a:rPr>
                <a:t>Laplace equation</a:t>
              </a:r>
            </a:p>
          </p:txBody>
        </p:sp>
        <p:grpSp>
          <p:nvGrpSpPr>
            <p:cNvPr id="245782" name="Group 22"/>
            <p:cNvGrpSpPr>
              <a:grpSpLocks/>
            </p:cNvGrpSpPr>
            <p:nvPr/>
          </p:nvGrpSpPr>
          <p:grpSpPr bwMode="auto">
            <a:xfrm>
              <a:off x="2234" y="3590"/>
              <a:ext cx="1462" cy="394"/>
              <a:chOff x="1994" y="979"/>
              <a:chExt cx="1462" cy="394"/>
            </a:xfrm>
          </p:grpSpPr>
          <p:sp>
            <p:nvSpPr>
              <p:cNvPr id="245774" name="Line 14"/>
              <p:cNvSpPr>
                <a:spLocks noChangeShapeType="1"/>
              </p:cNvSpPr>
              <p:nvPr/>
            </p:nvSpPr>
            <p:spPr bwMode="auto">
              <a:xfrm>
                <a:off x="1994" y="1094"/>
                <a:ext cx="453"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775" name="Line 15"/>
              <p:cNvSpPr>
                <a:spLocks noChangeShapeType="1"/>
              </p:cNvSpPr>
              <p:nvPr/>
            </p:nvSpPr>
            <p:spPr bwMode="auto">
              <a:xfrm>
                <a:off x="1994" y="1200"/>
                <a:ext cx="45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776" name="Line 16"/>
              <p:cNvSpPr>
                <a:spLocks noChangeShapeType="1"/>
              </p:cNvSpPr>
              <p:nvPr/>
            </p:nvSpPr>
            <p:spPr bwMode="auto">
              <a:xfrm>
                <a:off x="1994" y="1311"/>
                <a:ext cx="453"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777" name="Text Box 17"/>
              <p:cNvSpPr txBox="1">
                <a:spLocks noChangeArrowheads="1"/>
              </p:cNvSpPr>
              <p:nvPr/>
            </p:nvSpPr>
            <p:spPr bwMode="auto">
              <a:xfrm>
                <a:off x="2447" y="979"/>
                <a:ext cx="88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rgbClr val="000000"/>
                    </a:solidFill>
                  </a:rPr>
                  <a:t>10 … 90%</a:t>
                </a:r>
              </a:p>
            </p:txBody>
          </p:sp>
          <p:sp>
            <p:nvSpPr>
              <p:cNvPr id="245778" name="Text Box 18"/>
              <p:cNvSpPr txBox="1">
                <a:spLocks noChangeArrowheads="1"/>
              </p:cNvSpPr>
              <p:nvPr/>
            </p:nvSpPr>
            <p:spPr bwMode="auto">
              <a:xfrm>
                <a:off x="2447" y="1075"/>
                <a:ext cx="88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rgbClr val="FF0000"/>
                    </a:solidFill>
                  </a:rPr>
                  <a:t>1   … 9%</a:t>
                </a:r>
              </a:p>
            </p:txBody>
          </p:sp>
          <p:sp>
            <p:nvSpPr>
              <p:cNvPr id="245779" name="Text Box 19"/>
              <p:cNvSpPr txBox="1">
                <a:spLocks noChangeArrowheads="1"/>
              </p:cNvSpPr>
              <p:nvPr/>
            </p:nvSpPr>
            <p:spPr bwMode="auto">
              <a:xfrm>
                <a:off x="2447" y="1200"/>
                <a:ext cx="10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rgbClr val="0000FF"/>
                    </a:solidFill>
                  </a:rPr>
                  <a:t>0.1 … 0.9%</a:t>
                </a:r>
              </a:p>
            </p:txBody>
          </p:sp>
        </p:grpSp>
      </p:grpSp>
      <p:sp>
        <p:nvSpPr>
          <p:cNvPr id="245785" name="Rectangle 25"/>
          <p:cNvSpPr>
            <a:spLocks noChangeArrowheads="1"/>
          </p:cNvSpPr>
          <p:nvPr/>
        </p:nvSpPr>
        <p:spPr bwMode="auto">
          <a:xfrm>
            <a:off x="1295400" y="6430962"/>
            <a:ext cx="2768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B. </a:t>
            </a:r>
            <a:r>
              <a:rPr lang="en-US" sz="1200" dirty="0" err="1"/>
              <a:t>Bruyneel</a:t>
            </a:r>
            <a:r>
              <a:rPr lang="en-US" sz="1200" dirty="0"/>
              <a:t> NIMA 569 (2006) 774-789</a:t>
            </a:r>
          </a:p>
        </p:txBody>
      </p:sp>
      <p:sp>
        <p:nvSpPr>
          <p:cNvPr id="245786" name="Rectangle 26"/>
          <p:cNvSpPr>
            <a:spLocks noChangeArrowheads="1"/>
          </p:cNvSpPr>
          <p:nvPr/>
        </p:nvSpPr>
        <p:spPr bwMode="auto">
          <a:xfrm>
            <a:off x="1295400" y="6248400"/>
            <a:ext cx="27686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50000"/>
              </a:lnSpc>
              <a:spcBef>
                <a:spcPct val="50000"/>
              </a:spcBef>
            </a:pPr>
            <a:r>
              <a:rPr lang="en-US" sz="1200" dirty="0"/>
              <a:t>B. </a:t>
            </a:r>
            <a:r>
              <a:rPr lang="en-US" sz="1200" dirty="0" err="1"/>
              <a:t>Bruyneel</a:t>
            </a:r>
            <a:r>
              <a:rPr lang="en-US" sz="1200" dirty="0"/>
              <a:t> NIMA 569 (2006) 764-773</a:t>
            </a:r>
          </a:p>
        </p:txBody>
      </p:sp>
      <p:sp>
        <p:nvSpPr>
          <p:cNvPr id="42" name="Text Box 94"/>
          <p:cNvSpPr txBox="1">
            <a:spLocks noChangeArrowheads="1"/>
          </p:cNvSpPr>
          <p:nvPr/>
        </p:nvSpPr>
        <p:spPr bwMode="auto">
          <a:xfrm>
            <a:off x="5410200" y="6553200"/>
            <a:ext cx="2590800" cy="336550"/>
          </a:xfrm>
          <a:prstGeom prst="rect">
            <a:avLst/>
          </a:prstGeom>
          <a:solidFill>
            <a:schemeClr val="accent5"/>
          </a:solidFill>
          <a:ln>
            <a:noFill/>
          </a:ln>
          <a:effectLst/>
          <a:extLst/>
        </p:spPr>
        <p:txBody>
          <a:bodyPr>
            <a:spAutoFit/>
          </a:bodyPr>
          <a:lstStyle/>
          <a:p>
            <a:pPr>
              <a:spcBef>
                <a:spcPct val="50000"/>
              </a:spcBef>
            </a:pPr>
            <a:r>
              <a:rPr lang="en-US" sz="1600" dirty="0"/>
              <a:t>Example: </a:t>
            </a:r>
            <a:r>
              <a:rPr lang="en-US" sz="1600" dirty="0" smtClean="0"/>
              <a:t>hole </a:t>
            </a:r>
            <a:r>
              <a:rPr lang="en-US" sz="1600" dirty="0"/>
              <a:t>trajectories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6_Custom Design">
  <a:themeElements>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8596</TotalTime>
  <Words>5572</Words>
  <Application>Microsoft Office PowerPoint</Application>
  <PresentationFormat>Affichage à l'écran (4:3)</PresentationFormat>
  <Paragraphs>1179</Paragraphs>
  <Slides>55</Slides>
  <Notes>30</Notes>
  <HiddenSlides>0</HiddenSlides>
  <MMClips>0</MMClips>
  <ScaleCrop>false</ScaleCrop>
  <HeadingPairs>
    <vt:vector size="6" baseType="variant">
      <vt:variant>
        <vt:lpstr>Thème</vt:lpstr>
      </vt:variant>
      <vt:variant>
        <vt:i4>2</vt:i4>
      </vt:variant>
      <vt:variant>
        <vt:lpstr>Serveurs OLE incorporés</vt:lpstr>
      </vt:variant>
      <vt:variant>
        <vt:i4>5</vt:i4>
      </vt:variant>
      <vt:variant>
        <vt:lpstr>Titres des diapositives</vt:lpstr>
      </vt:variant>
      <vt:variant>
        <vt:i4>55</vt:i4>
      </vt:variant>
    </vt:vector>
  </HeadingPairs>
  <TitlesOfParts>
    <vt:vector size="62" baseType="lpstr">
      <vt:lpstr>6_Custom Design</vt:lpstr>
      <vt:lpstr>Textured</vt:lpstr>
      <vt:lpstr>Worksheet</vt:lpstr>
      <vt:lpstr>Equation</vt:lpstr>
      <vt:lpstr>Bitmap Image</vt:lpstr>
      <vt:lpstr>Mathcad</vt:lpstr>
      <vt:lpstr>Chart</vt:lpstr>
      <vt:lpstr>Présentation PowerPoint</vt:lpstr>
      <vt:lpstr>Présentation PowerPoint</vt:lpstr>
      <vt:lpstr>Présentation PowerPoint</vt:lpstr>
      <vt:lpstr>Ingredients of Gamma–Ray Tracking</vt:lpstr>
      <vt:lpstr>Présentation PowerPoint</vt:lpstr>
      <vt:lpstr>Présentation PowerPoint</vt:lpstr>
      <vt:lpstr>Présentation PowerPoint</vt:lpstr>
      <vt:lpstr>Présentation PowerPoint</vt:lpstr>
      <vt:lpstr>How to simulate HPGe detector signals</vt:lpstr>
      <vt:lpstr>Pulse Shape Analysis Concept</vt:lpstr>
      <vt:lpstr>Pulse Shape Analysis Concept</vt:lpstr>
      <vt:lpstr>Pulse Shape Analysis Concept</vt:lpstr>
      <vt:lpstr>Pulse Shape Analysis Concept</vt:lpstr>
      <vt:lpstr>Pulse Shape Analysis Concept</vt:lpstr>
      <vt:lpstr>Pulse Shape Analysis Concept</vt:lpstr>
      <vt:lpstr>Pulse Shape Analysis Concept</vt:lpstr>
      <vt:lpstr>Présentation PowerPoint</vt:lpstr>
      <vt:lpstr>AGATA online</vt:lpstr>
      <vt:lpstr>AGATA online result</vt:lpstr>
      <vt:lpstr>Position Resolution of AGATA</vt:lpstr>
      <vt:lpstr>Impurity from C-V measurements</vt:lpstr>
      <vt:lpstr>Results with the cylindrical approximation</vt:lpstr>
      <vt:lpstr>Présentation PowerPoint</vt:lpstr>
      <vt:lpstr>Det. 1B - Shape of the 1332 keV line</vt:lpstr>
      <vt:lpstr>Crystal 1B (C002)</vt:lpstr>
      <vt:lpstr>Présentation PowerPoint</vt:lpstr>
      <vt:lpstr>Présentation PowerPoint</vt:lpstr>
      <vt:lpstr>Conclusion</vt:lpstr>
      <vt:lpstr>OUTLOOK: Plans for the next few years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Origin of Crosstalk</vt:lpstr>
      <vt:lpstr>Proportional Xtalk measurement</vt:lpstr>
      <vt:lpstr>AGATA  (Design and characteristics)  </vt:lpstr>
      <vt:lpstr>Experiments performed</vt:lpstr>
      <vt:lpstr>Présentation PowerPoint</vt:lpstr>
      <vt:lpstr>PSA Codes within AGATA</vt:lpstr>
    </vt:vector>
  </TitlesOfParts>
  <Company>IKP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Bart Bruyneel</dc:creator>
  <cp:lastModifiedBy>BRUYNEEL Bart</cp:lastModifiedBy>
  <cp:revision>150</cp:revision>
  <dcterms:created xsi:type="dcterms:W3CDTF">2010-05-10T12:15:04Z</dcterms:created>
  <dcterms:modified xsi:type="dcterms:W3CDTF">2011-03-07T09:59:07Z</dcterms:modified>
</cp:coreProperties>
</file>